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2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30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2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9" r:id="rId2"/>
    <p:sldId id="26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96" r:id="rId11"/>
    <p:sldId id="277" r:id="rId12"/>
    <p:sldId id="278" r:id="rId13"/>
    <p:sldId id="279" r:id="rId14"/>
    <p:sldId id="280" r:id="rId15"/>
    <p:sldId id="297" r:id="rId16"/>
    <p:sldId id="281" r:id="rId17"/>
    <p:sldId id="282" r:id="rId18"/>
    <p:sldId id="298" r:id="rId19"/>
    <p:sldId id="283" r:id="rId20"/>
    <p:sldId id="299" r:id="rId21"/>
    <p:sldId id="284" r:id="rId22"/>
    <p:sldId id="285" r:id="rId23"/>
    <p:sldId id="286" r:id="rId24"/>
    <p:sldId id="300" r:id="rId25"/>
    <p:sldId id="287" r:id="rId26"/>
    <p:sldId id="301" r:id="rId27"/>
    <p:sldId id="302" r:id="rId28"/>
    <p:sldId id="303" r:id="rId29"/>
    <p:sldId id="288" r:id="rId30"/>
    <p:sldId id="268" r:id="rId31"/>
  </p:sldIdLst>
  <p:sldSz cx="9144000" cy="6858000" type="screen4x3"/>
  <p:notesSz cx="6807200" cy="9939338"/>
  <p:defaultTextStyle>
    <a:defPPr>
      <a:defRPr lang="en-AU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189D"/>
    <a:srgbClr val="D50032"/>
    <a:srgbClr val="DA372E"/>
    <a:srgbClr val="201547"/>
    <a:srgbClr val="000000"/>
    <a:srgbClr val="007B4B"/>
    <a:srgbClr val="808080"/>
    <a:srgbClr val="5A8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B169DB-5979-4D2F-9D1D-7E09A68E2593}" type="datetimeFigureOut">
              <a:rPr lang="en-AU"/>
              <a:pPr>
                <a:defRPr/>
              </a:pPr>
              <a:t>13/12/2017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855B1-A6FF-43A2-9CCD-97FFEC80D4FE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742136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4B5490D-59DC-4FD0-B9CF-1091FD73716B}" type="slidenum">
              <a:rPr lang="en-AU" altLang="en-US"/>
              <a:pPr/>
              <a:t>1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10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11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12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13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14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15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16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17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18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19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20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21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22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23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24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25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26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27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28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29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3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DBA20B1F-6439-4A22-9790-12CB69FA3662}" type="slidenum">
              <a:rPr lang="en-AU" altLang="en-US"/>
              <a:pPr/>
              <a:t>30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4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5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6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7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8</a:t>
            </a:fld>
            <a:endParaRPr lang="en-AU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CBBE3BA-ECA5-476F-A0E1-6DD5D3AE7EA1}" type="slidenum">
              <a:rPr lang="en-AU" altLang="en-US"/>
              <a:pPr/>
              <a:t>9</a:t>
            </a:fld>
            <a:endParaRPr lang="en-A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8093"/>
            <a:ext cx="6866640" cy="1577163"/>
          </a:xfrm>
        </p:spPr>
        <p:txBody>
          <a:bodyPr anchor="b">
            <a:noAutofit/>
          </a:bodyPr>
          <a:lstStyle>
            <a:lvl1pPr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2291907"/>
            <a:ext cx="7415280" cy="3153320"/>
          </a:xfrm>
        </p:spPr>
        <p:txBody>
          <a:bodyPr>
            <a:noAutofit/>
          </a:bodyPr>
          <a:lstStyle>
            <a:lvl1pPr marL="0" indent="0" algn="l">
              <a:buNone/>
              <a:defRPr sz="2200" b="0" baseline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793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200000" cy="1079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39750" y="1620000"/>
            <a:ext cx="8243888" cy="486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801FD4D9-29F2-49FF-BAAD-3B5AE739801A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519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39750" y="269875"/>
            <a:ext cx="719931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750" y="1619250"/>
            <a:ext cx="8243888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6119813" y="6480175"/>
            <a:ext cx="1800225" cy="3746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39750" y="6480175"/>
            <a:ext cx="5400675" cy="37465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243888" y="6480175"/>
            <a:ext cx="539750" cy="37465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595959"/>
                </a:solidFill>
              </a:defRPr>
            </a:lvl1pPr>
          </a:lstStyle>
          <a:p>
            <a:fld id="{C92732AA-BD90-4F62-9D07-667B0CFF9464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5" r:id="rId2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algn="l" defTabSz="457200" rtl="0" eaLnBrk="1" fontAlgn="base" hangingPunct="1">
        <a:lnSpc>
          <a:spcPct val="110000"/>
        </a:lnSpc>
        <a:spcBef>
          <a:spcPts val="800"/>
        </a:spcBef>
        <a:spcAft>
          <a:spcPts val="800"/>
        </a:spcAft>
        <a:defRPr sz="2200" b="1" kern="1200">
          <a:solidFill>
            <a:srgbClr val="87189D"/>
          </a:solidFill>
          <a:latin typeface="+mn-lt"/>
          <a:ea typeface="ＭＳ Ｐゴシック" charset="0"/>
          <a:cs typeface="ＭＳ Ｐゴシック" charset="0"/>
        </a:defRPr>
      </a:lvl1pPr>
      <a:lvl2pPr marL="250825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503238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755650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006475" indent="-250825" algn="l" defTabSz="457200" rtl="0" eaLnBrk="1" fontAlgn="base" hangingPunct="1">
        <a:lnSpc>
          <a:spcPct val="110000"/>
        </a:lnSpc>
        <a:spcBef>
          <a:spcPct val="0"/>
        </a:spcBef>
        <a:spcAft>
          <a:spcPts val="80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providers.dhhs.vic.gov.au/workforce-capability-tool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providers.dhhs.vic.gov.au/recruitment-and-retention" TargetMode="External"/><Relationship Id="rId4" Type="http://schemas.openxmlformats.org/officeDocument/2006/relationships/hyperlink" Target="providers.dhhs.vic.gov.au/workforce-capability-framework-implementation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mailto:communitysector@dhhs.vic.gov.au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hyperlink" Target="providers.dhhs.vic.gov.au/workforce-capability-framework-implementati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fficesafety.co.uk/images/products/498_large.jpg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com.au/imgres?imgurl=http://www.wch.sa.gov.au/img/wch_no_mobile_symbol.gif&amp;imgrefurl=http://www.wch.sa.gov.au/patients/facilities_support/facilities_shops/phones.html&amp;usg=__zhtgzTCQ67LZ3gSge6sGoUC153A=&amp;h=524&amp;w=497&amp;sz=10&amp;hl=en&amp;start=3&amp;um=1&amp;tbnid=3VYeMGomlYI9wM:&amp;tbnh=132&amp;tbnw=125&amp;prev=/images?q%3Dmobile%2Bphones%2Boff%26hl%3Den%26um%3D1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539750" y="247650"/>
            <a:ext cx="6561138" cy="1577975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Implementing the </a:t>
            </a:r>
            <a:b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Community Sector </a:t>
            </a:r>
            <a:b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</a:b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Framework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539750" y="2292350"/>
            <a:ext cx="7424738" cy="3152775"/>
          </a:xfrm>
        </p:spPr>
        <p:txBody>
          <a:bodyPr/>
          <a:lstStyle/>
          <a:p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Streams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marL="0" lvl="1" indent="0">
              <a:buNone/>
            </a:pP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10</a:t>
            </a:fld>
            <a:endParaRPr lang="en-AU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577043"/>
              </p:ext>
            </p:extLst>
          </p:nvPr>
        </p:nvGraphicFramePr>
        <p:xfrm>
          <a:off x="1071418" y="1936172"/>
          <a:ext cx="6927273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7382"/>
                <a:gridCol w="616989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AU" sz="1400" dirty="0" smtClean="0"/>
                        <a:t>Level</a:t>
                      </a:r>
                      <a:endParaRPr lang="en-A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1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Community and inter-agency relations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2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b="0" i="0" u="none" strike="noStrike" dirty="0" smtClean="0">
                          <a:effectLst/>
                          <a:latin typeface="Arial"/>
                        </a:rPr>
                        <a:t>Professionalism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3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b="0" i="0" u="none" strike="noStrike" dirty="0" smtClean="0">
                          <a:effectLst/>
                          <a:latin typeface="Arial"/>
                        </a:rPr>
                        <a:t>Communication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4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72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 smtClean="0">
                          <a:effectLst/>
                          <a:latin typeface="+mn-lt"/>
                        </a:rPr>
                        <a:t>Leadership and teamwork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5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b="0" i="0" u="none" strike="noStrike" dirty="0" smtClean="0">
                          <a:effectLst/>
                          <a:latin typeface="Arial"/>
                        </a:rPr>
                        <a:t>Resources, asset and sustainability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6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b="0" i="0" u="none" strike="noStrike" dirty="0" smtClean="0">
                          <a:effectLst/>
                          <a:latin typeface="Arial"/>
                        </a:rPr>
                        <a:t>Service delivery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7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72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Program management and policy development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8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72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Change and responsiveness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400" dirty="0" smtClean="0"/>
                        <a:t>9</a:t>
                      </a: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672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Governance and compliance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18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99215" y="1481138"/>
            <a:ext cx="4033837" cy="5373687"/>
          </a:xfrm>
          <a:prstGeom prst="rect">
            <a:avLst/>
          </a:prstGeom>
          <a:noFill/>
        </p:spPr>
      </p:pic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Descriptors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Each </a:t>
            </a:r>
            <a:r>
              <a:rPr lang="en-AU" altLang="en-US" dirty="0">
                <a:ea typeface="ＭＳ Ｐゴシック" pitchFamily="34" charset="-128"/>
              </a:rPr>
              <a:t>stream has 5 descriptors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show indicative behaviours </a:t>
            </a:r>
            <a:r>
              <a:rPr lang="en-AU" altLang="en-US" dirty="0">
                <a:ea typeface="ＭＳ Ｐゴシック" pitchFamily="34" charset="-128"/>
              </a:rPr>
              <a:t>at </a:t>
            </a:r>
            <a:r>
              <a:rPr lang="en-AU" altLang="en-US" dirty="0" smtClean="0">
                <a:ea typeface="ＭＳ Ｐゴシック" pitchFamily="34" charset="-128"/>
              </a:rPr>
              <a:t>each level</a:t>
            </a:r>
          </a:p>
          <a:p>
            <a:pPr marL="0" lvl="1" indent="0">
              <a:buNone/>
            </a:pP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Personal attributes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Describe </a:t>
            </a:r>
            <a:r>
              <a:rPr lang="en-AU" altLang="en-US" dirty="0">
                <a:ea typeface="ＭＳ Ｐゴシック" pitchFamily="34" charset="-128"/>
              </a:rPr>
              <a:t>qualities expected of people in this sector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emphasis </a:t>
            </a:r>
            <a:r>
              <a:rPr lang="en-AU" altLang="en-US" dirty="0">
                <a:ea typeface="ＭＳ Ｐゴシック" pitchFamily="34" charset="-128"/>
              </a:rPr>
              <a:t>on particular qualities will vary depending on organisational focus and the job role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relevant </a:t>
            </a:r>
            <a:r>
              <a:rPr lang="en-AU" altLang="en-US" dirty="0">
                <a:ea typeface="ＭＳ Ｐゴシック" pitchFamily="34" charset="-128"/>
              </a:rPr>
              <a:t>to organisation; or relevant to job role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no </a:t>
            </a:r>
            <a:r>
              <a:rPr lang="en-AU" altLang="en-US" dirty="0">
                <a:ea typeface="ＭＳ Ｐゴシック" pitchFamily="34" charset="-128"/>
              </a:rPr>
              <a:t>levels 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can </a:t>
            </a:r>
            <a:r>
              <a:rPr lang="en-AU" altLang="en-US" dirty="0">
                <a:ea typeface="ＭＳ Ｐゴシック" pitchFamily="34" charset="-128"/>
              </a:rPr>
              <a:t>be modified or added </a:t>
            </a:r>
            <a:r>
              <a:rPr lang="en-AU" altLang="en-US" dirty="0" smtClean="0">
                <a:ea typeface="ＭＳ Ｐゴシック" pitchFamily="34" charset="-128"/>
              </a:rPr>
              <a:t>to</a:t>
            </a:r>
          </a:p>
          <a:p>
            <a:pPr lvl="1"/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12</a:t>
            </a:fld>
            <a:endParaRPr lang="en-AU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218" y="2527300"/>
            <a:ext cx="2590800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ea typeface="ＭＳ Ｐゴシック" pitchFamily="34" charset="-128"/>
              </a:rPr>
              <a:t>Resources available</a:t>
            </a:r>
            <a:endParaRPr lang="en-AU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sz="1600" dirty="0" smtClean="0">
                <a:ea typeface="ＭＳ Ｐゴシック" pitchFamily="34" charset="-128"/>
                <a:hlinkClick r:id="rId3" action="ppaction://hlinkfile"/>
              </a:rPr>
              <a:t>providers.dhhs.vic.gov.au/workforce-capability-tools</a:t>
            </a:r>
            <a:endParaRPr lang="en-AU" altLang="en-US" sz="1600" dirty="0">
              <a:ea typeface="ＭＳ Ｐゴシック" pitchFamily="34" charset="-128"/>
            </a:endParaRPr>
          </a:p>
          <a:p>
            <a:pPr lvl="1"/>
            <a:r>
              <a:rPr lang="en-AU" altLang="en-US" sz="1600" dirty="0">
                <a:ea typeface="ＭＳ Ｐゴシック" pitchFamily="34" charset="-128"/>
                <a:hlinkClick r:id="rId4" action="ppaction://hlinkfile"/>
              </a:rPr>
              <a:t>providers.dhhs.vic.gov.au/workforce-capability-framework-implementation</a:t>
            </a:r>
            <a:endParaRPr lang="en-AU" altLang="en-US" sz="1600" dirty="0">
              <a:ea typeface="ＭＳ Ｐゴシック" pitchFamily="34" charset="-128"/>
            </a:endParaRPr>
          </a:p>
          <a:p>
            <a:pPr lvl="1"/>
            <a:r>
              <a:rPr lang="en-AU" altLang="en-US" sz="1400" dirty="0">
                <a:ea typeface="ＭＳ Ｐゴシック" pitchFamily="34" charset="-128"/>
                <a:hlinkClick r:id="rId5" action="ppaction://hlinkfile"/>
              </a:rPr>
              <a:t>providers.dhhs.vic.gov.au/recruitment-and-retention</a:t>
            </a:r>
            <a:endParaRPr lang="en-AU" altLang="en-US" sz="1400" dirty="0">
              <a:ea typeface="ＭＳ Ｐゴシック" pitchFamily="34" charset="-128"/>
            </a:endParaRP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Workforce </a:t>
            </a:r>
            <a:r>
              <a:rPr lang="en-AU" altLang="en-US" sz="1400" dirty="0">
                <a:ea typeface="ＭＳ Ｐゴシック" pitchFamily="34" charset="-128"/>
              </a:rPr>
              <a:t>Capability Framework Tool </a:t>
            </a:r>
            <a:r>
              <a:rPr lang="en-AU" altLang="en-US" sz="1400" dirty="0" smtClean="0">
                <a:ea typeface="ＭＳ Ｐゴシック" pitchFamily="34" charset="-128"/>
              </a:rPr>
              <a:t>Kit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cards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Train the trainer guide and notes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power point slides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position </a:t>
            </a:r>
            <a:r>
              <a:rPr lang="en-AU" altLang="en-US" sz="1400" dirty="0">
                <a:ea typeface="ＭＳ Ｐゴシック" pitchFamily="34" charset="-128"/>
              </a:rPr>
              <a:t>description examples/templates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videos </a:t>
            </a:r>
            <a:r>
              <a:rPr lang="en-AU" altLang="en-US" sz="1400" dirty="0">
                <a:ea typeface="ＭＳ Ｐゴシック" pitchFamily="34" charset="-128"/>
              </a:rPr>
              <a:t>of people explaining the use of the Capability Framework</a:t>
            </a:r>
          </a:p>
          <a:p>
            <a:pPr lvl="1"/>
            <a:r>
              <a:rPr lang="en-AU" altLang="en-US" sz="1400" dirty="0" smtClean="0">
                <a:ea typeface="ＭＳ Ｐゴシック" pitchFamily="34" charset="-128"/>
              </a:rPr>
              <a:t>example </a:t>
            </a:r>
            <a:r>
              <a:rPr lang="en-AU" altLang="en-US" sz="1400" dirty="0">
                <a:ea typeface="ＭＳ Ｐゴシック" pitchFamily="34" charset="-128"/>
              </a:rPr>
              <a:t>evaluation form for </a:t>
            </a:r>
            <a:r>
              <a:rPr lang="en-AU" altLang="en-US" sz="1400" dirty="0" smtClean="0">
                <a:ea typeface="ＭＳ Ｐゴシック" pitchFamily="34" charset="-128"/>
              </a:rPr>
              <a:t>participants</a:t>
            </a:r>
            <a:endParaRPr lang="en-AU" altLang="en-US" sz="1400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Case study: Emerging Leaders in Community Arts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r>
              <a:rPr lang="en-AU" altLang="en-US" dirty="0">
                <a:ea typeface="ＭＳ Ｐゴシック" pitchFamily="34" charset="-128"/>
              </a:rPr>
              <a:t>Would you be able to use this model within your own organisation to determine individual or organisational development needs</a:t>
            </a:r>
            <a:r>
              <a:rPr lang="en-AU" altLang="en-US" dirty="0" smtClean="0">
                <a:ea typeface="ＭＳ Ｐゴシック" pitchFamily="34" charset="-128"/>
              </a:rPr>
              <a:t>?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Levels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marL="0" lvl="1" indent="0">
              <a:buNone/>
            </a:pP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15</a:t>
            </a:fld>
            <a:endParaRPr lang="en-AU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096021"/>
              </p:ext>
            </p:extLst>
          </p:nvPr>
        </p:nvGraphicFramePr>
        <p:xfrm>
          <a:off x="1219200" y="2324100"/>
          <a:ext cx="6927273" cy="3491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7891"/>
                <a:gridCol w="532938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AU" dirty="0" smtClean="0"/>
                        <a:t>Level</a:t>
                      </a:r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CEO and Executive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(e.g. CEO, Regional Manager, Area Manager, Director of Client Services)</a:t>
                      </a: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Manager, Supervisor and Lead 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Manager clinical services, Program coordinator, Manager community arts)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Advanced 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Social worker, Psychologist, Family counsellor, Volunteer coordinator, Drug and alcohol counsellor, Case manager)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Disability support worker, Personal care attendant, Residential care assistant, Community arts assistant)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05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Activity: Using the Capability Framework for recruitment and selection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Choose </a:t>
            </a:r>
            <a:r>
              <a:rPr lang="en-AU" altLang="en-US" dirty="0">
                <a:ea typeface="ＭＳ Ｐゴシック" pitchFamily="34" charset="-128"/>
              </a:rPr>
              <a:t>a job role to discuss and develop a position description for 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use </a:t>
            </a:r>
            <a:r>
              <a:rPr lang="en-AU" altLang="en-US" dirty="0">
                <a:ea typeface="ＭＳ Ｐゴシック" pitchFamily="34" charset="-128"/>
              </a:rPr>
              <a:t>the Capability Cards and: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choose approximately 6 – 9 Capabilities which are critical to the role, including the stream, descriptor and level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choose 4 – 5 critical Personal Attributes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change the wording of the capabilities and attributes to fit better with the organisational requirements, if necessary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complete </a:t>
            </a:r>
            <a:r>
              <a:rPr lang="en-AU" altLang="en-US" dirty="0">
                <a:ea typeface="ＭＳ Ｐゴシック" pitchFamily="34" charset="-128"/>
              </a:rPr>
              <a:t>the </a:t>
            </a:r>
            <a:r>
              <a:rPr lang="en-AU" altLang="en-US" dirty="0" smtClean="0">
                <a:ea typeface="ＭＳ Ｐゴシック" pitchFamily="34" charset="-128"/>
              </a:rPr>
              <a:t>position description </a:t>
            </a:r>
            <a:r>
              <a:rPr lang="en-AU" altLang="en-US" dirty="0" smtClean="0">
                <a:ea typeface="ＭＳ Ｐゴシック" pitchFamily="34" charset="-128"/>
              </a:rPr>
              <a:t>template in the Participant Resource</a:t>
            </a: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Activity preparation: Performance appraisal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Read </a:t>
            </a:r>
            <a:r>
              <a:rPr lang="en-AU" altLang="en-US" dirty="0">
                <a:ea typeface="ＭＳ Ｐゴシック" pitchFamily="34" charset="-128"/>
              </a:rPr>
              <a:t>and discuss the case study; you may wish to embellish it a bit more by adding other strengths and weaknesses to Suzie’s description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T</a:t>
            </a:r>
            <a:r>
              <a:rPr lang="en-AU" altLang="en-US" dirty="0" smtClean="0">
                <a:ea typeface="ＭＳ Ｐゴシック" pitchFamily="34" charset="-128"/>
              </a:rPr>
              <a:t>he </a:t>
            </a:r>
            <a:r>
              <a:rPr lang="en-AU" dirty="0"/>
              <a:t>‘My Capabilities Worksheet’ </a:t>
            </a:r>
            <a:r>
              <a:rPr lang="en-AU" altLang="en-US" dirty="0" smtClean="0">
                <a:ea typeface="ＭＳ Ｐゴシック" pitchFamily="34" charset="-128"/>
              </a:rPr>
              <a:t>has </a:t>
            </a:r>
            <a:r>
              <a:rPr lang="en-AU" altLang="en-US" dirty="0">
                <a:ea typeface="ＭＳ Ｐゴシック" pitchFamily="34" charset="-128"/>
              </a:rPr>
              <a:t>the </a:t>
            </a:r>
            <a:r>
              <a:rPr lang="en-AU" altLang="en-US" dirty="0" smtClean="0">
                <a:ea typeface="ＭＳ Ｐゴシック" pitchFamily="34" charset="-128"/>
              </a:rPr>
              <a:t>capabilities </a:t>
            </a:r>
            <a:r>
              <a:rPr lang="en-AU" altLang="en-US" dirty="0">
                <a:ea typeface="ＭＳ Ｐゴシック" pitchFamily="34" charset="-128"/>
              </a:rPr>
              <a:t>which the organisation feels are essential for the job role; you can add more if you </a:t>
            </a:r>
            <a:r>
              <a:rPr lang="en-AU" altLang="en-US" dirty="0" smtClean="0">
                <a:ea typeface="ＭＳ Ｐゴシック" pitchFamily="34" charset="-128"/>
              </a:rPr>
              <a:t>want.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Activity: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Performance appraisal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Discuss </a:t>
            </a:r>
            <a:r>
              <a:rPr lang="en-AU" altLang="en-US" dirty="0">
                <a:ea typeface="ＭＳ Ｐゴシック" pitchFamily="34" charset="-128"/>
              </a:rPr>
              <a:t>the case study and its implications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consider </a:t>
            </a:r>
            <a:r>
              <a:rPr lang="en-AU" altLang="en-US" dirty="0">
                <a:ea typeface="ＭＳ Ｐゴシック" pitchFamily="34" charset="-128"/>
              </a:rPr>
              <a:t>whether there are any other level 2 capabilities for Suzie’s job role that you would like to add to the </a:t>
            </a:r>
            <a:r>
              <a:rPr lang="en-AU" dirty="0"/>
              <a:t>‘My Capabilities Worksheet’ </a:t>
            </a:r>
            <a:endParaRPr lang="en-AU" dirty="0" smtClean="0"/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using </a:t>
            </a:r>
            <a:r>
              <a:rPr lang="en-AU" altLang="en-US" dirty="0">
                <a:ea typeface="ＭＳ Ｐゴシック" pitchFamily="34" charset="-128"/>
              </a:rPr>
              <a:t>the case study provided, work through and complete the </a:t>
            </a:r>
            <a:r>
              <a:rPr lang="en-AU" dirty="0"/>
              <a:t>‘My Capabilities Worksheet’ </a:t>
            </a:r>
            <a:r>
              <a:rPr lang="en-AU" dirty="0" smtClean="0"/>
              <a:t> </a:t>
            </a:r>
            <a:r>
              <a:rPr lang="en-AU" altLang="en-US" dirty="0" smtClean="0">
                <a:ea typeface="ＭＳ Ｐゴシック" pitchFamily="34" charset="-128"/>
              </a:rPr>
              <a:t>to </a:t>
            </a:r>
            <a:r>
              <a:rPr lang="en-AU" altLang="en-US" dirty="0">
                <a:ea typeface="ＭＳ Ｐゴシック" pitchFamily="34" charset="-128"/>
              </a:rPr>
              <a:t>review Suzie’s </a:t>
            </a:r>
            <a:r>
              <a:rPr lang="en-AU" altLang="en-US" dirty="0" smtClean="0">
                <a:ea typeface="ＭＳ Ｐゴシック" pitchFamily="34" charset="-128"/>
              </a:rPr>
              <a:t>performance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0548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This slide is deliberately blank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19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Agenda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r>
              <a:rPr lang="en-AU" altLang="en-US" sz="1600" dirty="0" smtClean="0">
                <a:ea typeface="ＭＳ Ｐゴシック" pitchFamily="34" charset="-128"/>
              </a:rPr>
              <a:t>Session 1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Introduction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overview </a:t>
            </a:r>
            <a:r>
              <a:rPr lang="en-AU" altLang="en-US" dirty="0">
                <a:ea typeface="ＭＳ Ｐゴシック" pitchFamily="34" charset="-128"/>
              </a:rPr>
              <a:t>of Workforce Capability Framework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familiarisation </a:t>
            </a:r>
            <a:endParaRPr lang="en-AU" altLang="en-US" dirty="0">
              <a:ea typeface="ＭＳ Ｐゴシック" pitchFamily="34" charset="-128"/>
            </a:endParaRP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recruitment </a:t>
            </a:r>
            <a:r>
              <a:rPr lang="en-AU" altLang="en-US" dirty="0">
                <a:ea typeface="ＭＳ Ｐゴシック" pitchFamily="34" charset="-128"/>
              </a:rPr>
              <a:t>and </a:t>
            </a:r>
            <a:r>
              <a:rPr lang="en-AU" altLang="en-US" dirty="0" smtClean="0">
                <a:ea typeface="ＭＳ Ｐゴシック" pitchFamily="34" charset="-128"/>
              </a:rPr>
              <a:t>selection</a:t>
            </a:r>
            <a:endParaRPr lang="en-AU" altLang="en-US" dirty="0">
              <a:ea typeface="ＭＳ Ｐゴシック" pitchFamily="34" charset="-128"/>
            </a:endParaRPr>
          </a:p>
          <a:p>
            <a:r>
              <a:rPr lang="en-AU" altLang="en-US" sz="1600" dirty="0" smtClean="0">
                <a:ea typeface="ＭＳ Ｐゴシック" pitchFamily="34" charset="-128"/>
              </a:rPr>
              <a:t>BREAK</a:t>
            </a:r>
          </a:p>
          <a:p>
            <a:r>
              <a:rPr lang="en-AU" altLang="en-US" sz="1600" dirty="0" smtClean="0">
                <a:ea typeface="ＭＳ Ｐゴシック" pitchFamily="34" charset="-128"/>
              </a:rPr>
              <a:t>Session 2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Performance Appraisal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learning </a:t>
            </a:r>
            <a:r>
              <a:rPr lang="en-AU" altLang="en-US" dirty="0">
                <a:ea typeface="ＭＳ Ｐゴシック" pitchFamily="34" charset="-128"/>
              </a:rPr>
              <a:t>and d</a:t>
            </a:r>
            <a:r>
              <a:rPr lang="en-AU" altLang="en-US" dirty="0" smtClean="0">
                <a:ea typeface="ＭＳ Ｐゴシック" pitchFamily="34" charset="-128"/>
              </a:rPr>
              <a:t>evelopment</a:t>
            </a:r>
            <a:r>
              <a:rPr lang="en-AU" altLang="en-US" dirty="0">
                <a:ea typeface="ＭＳ Ｐゴシック" pitchFamily="34" charset="-128"/>
              </a:rPr>
              <a:t>, </a:t>
            </a:r>
            <a:r>
              <a:rPr lang="en-AU" altLang="en-US" dirty="0" smtClean="0">
                <a:ea typeface="ＭＳ Ｐゴシック" pitchFamily="34" charset="-128"/>
              </a:rPr>
              <a:t>career planning</a:t>
            </a:r>
            <a:endParaRPr lang="en-AU" altLang="en-US" dirty="0">
              <a:ea typeface="ＭＳ Ｐゴシック" pitchFamily="34" charset="-128"/>
            </a:endParaRP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how </a:t>
            </a:r>
            <a:r>
              <a:rPr lang="en-AU" altLang="en-US" dirty="0">
                <a:ea typeface="ＭＳ Ｐゴシック" pitchFamily="34" charset="-128"/>
              </a:rPr>
              <a:t>can we use the Workforce Capability Framework?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</a:t>
            </a:fld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This slide is also deliberately blank!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8981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Activity: Learning and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development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Go </a:t>
            </a:r>
            <a:r>
              <a:rPr lang="en-AU" altLang="en-US" dirty="0">
                <a:ea typeface="ＭＳ Ｐゴシック" pitchFamily="34" charset="-128"/>
              </a:rPr>
              <a:t>to the 3 capabilities you entered previously into the </a:t>
            </a:r>
            <a:r>
              <a:rPr lang="en-AU" dirty="0"/>
              <a:t>‘My Capabilities Worksheet</a:t>
            </a:r>
            <a:r>
              <a:rPr lang="en-AU" dirty="0" smtClean="0"/>
              <a:t>’</a:t>
            </a:r>
            <a:r>
              <a:rPr lang="en-AU" altLang="en-US" dirty="0" smtClean="0">
                <a:ea typeface="ＭＳ Ｐゴシック" pitchFamily="34" charset="-128"/>
              </a:rPr>
              <a:t>, </a:t>
            </a:r>
            <a:r>
              <a:rPr lang="en-AU" altLang="en-US" dirty="0">
                <a:ea typeface="ＭＳ Ｐゴシック" pitchFamily="34" charset="-128"/>
              </a:rPr>
              <a:t>which you feel need some development 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jot </a:t>
            </a:r>
            <a:r>
              <a:rPr lang="en-AU" altLang="en-US" dirty="0">
                <a:ea typeface="ＭＳ Ｐゴシック" pitchFamily="34" charset="-128"/>
              </a:rPr>
              <a:t>down some ways you can develop these </a:t>
            </a:r>
            <a:r>
              <a:rPr lang="en-AU" altLang="en-US" dirty="0" smtClean="0">
                <a:ea typeface="ＭＳ Ｐゴシック" pitchFamily="34" charset="-128"/>
              </a:rPr>
              <a:t>competencies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21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Activity: Career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planning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Think </a:t>
            </a:r>
            <a:r>
              <a:rPr lang="en-AU" altLang="en-US" dirty="0">
                <a:ea typeface="ＭＳ Ｐゴシック" pitchFamily="34" charset="-128"/>
              </a:rPr>
              <a:t>of a position you may wish to take on in the future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Look at the Capability Cards – comparative view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Choose three (3) capabilities required for a higher level position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Enter into </a:t>
            </a:r>
            <a:r>
              <a:rPr lang="en-AU" altLang="en-US" dirty="0" smtClean="0">
                <a:ea typeface="ＭＳ Ｐゴシック" pitchFamily="34" charset="-128"/>
              </a:rPr>
              <a:t>career planning </a:t>
            </a:r>
            <a:r>
              <a:rPr lang="en-AU" altLang="en-US" dirty="0">
                <a:ea typeface="ＭＳ Ｐゴシック" pitchFamily="34" charset="-128"/>
              </a:rPr>
              <a:t>worksheet, and add possible development </a:t>
            </a:r>
            <a:r>
              <a:rPr lang="en-AU" altLang="en-US" dirty="0" smtClean="0">
                <a:ea typeface="ＭＳ Ｐゴシック" pitchFamily="34" charset="-128"/>
              </a:rPr>
              <a:t>methods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Learning styles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r>
              <a:rPr lang="en-AU" altLang="en-US" dirty="0">
                <a:ea typeface="ＭＳ Ｐゴシック" pitchFamily="34" charset="-128"/>
              </a:rPr>
              <a:t>Felder and Solomon’s theory</a:t>
            </a:r>
          </a:p>
          <a:p>
            <a:pPr lvl="1"/>
            <a:r>
              <a:rPr lang="pt-BR" altLang="en-US" dirty="0" smtClean="0">
                <a:ea typeface="ＭＳ Ｐゴシック" pitchFamily="34" charset="-128"/>
              </a:rPr>
              <a:t>Active</a:t>
            </a:r>
            <a:endParaRPr lang="pt-BR" altLang="en-US" dirty="0">
              <a:ea typeface="ＭＳ Ｐゴシック" pitchFamily="34" charset="-128"/>
            </a:endParaRPr>
          </a:p>
          <a:p>
            <a:pPr lvl="1"/>
            <a:r>
              <a:rPr lang="pt-BR" altLang="en-US" dirty="0">
                <a:ea typeface="ＭＳ Ｐゴシック" pitchFamily="34" charset="-128"/>
              </a:rPr>
              <a:t>Reflective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Sensing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Intuitive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Visual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Verbal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Sequential</a:t>
            </a:r>
          </a:p>
          <a:p>
            <a:pPr lvl="1"/>
            <a:r>
              <a:rPr lang="pt-BR" altLang="en-US" dirty="0" smtClean="0">
                <a:ea typeface="ＭＳ Ｐゴシック" pitchFamily="34" charset="-128"/>
              </a:rPr>
              <a:t>Global</a:t>
            </a: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Learning styles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r>
              <a:rPr lang="en-AU" altLang="en-US" dirty="0" err="1">
                <a:ea typeface="ＭＳ Ｐゴシック" pitchFamily="34" charset="-128"/>
              </a:rPr>
              <a:t>Memletics</a:t>
            </a:r>
            <a:r>
              <a:rPr lang="en-AU" altLang="en-US" dirty="0">
                <a:ea typeface="ＭＳ Ｐゴシック" pitchFamily="34" charset="-128"/>
              </a:rPr>
              <a:t> learning styles inventory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Visual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Logical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Aural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Social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Verbal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Solitary</a:t>
            </a:r>
          </a:p>
          <a:p>
            <a:pPr lvl="1"/>
            <a:r>
              <a:rPr lang="pt-BR" altLang="en-US" dirty="0">
                <a:ea typeface="ＭＳ Ｐゴシック" pitchFamily="34" charset="-128"/>
              </a:rPr>
              <a:t>Physical </a:t>
            </a: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20228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Summary of the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Not </a:t>
            </a:r>
            <a:r>
              <a:rPr lang="en-AU" altLang="en-US" dirty="0">
                <a:ea typeface="ＭＳ Ｐゴシック" pitchFamily="34" charset="-128"/>
              </a:rPr>
              <a:t>mandatory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g</a:t>
            </a:r>
            <a:r>
              <a:rPr lang="en-AU" altLang="en-US" dirty="0" smtClean="0">
                <a:ea typeface="ＭＳ Ｐゴシック" pitchFamily="34" charset="-128"/>
              </a:rPr>
              <a:t>uide </a:t>
            </a:r>
            <a:r>
              <a:rPr lang="en-AU" altLang="en-US" dirty="0">
                <a:ea typeface="ＭＳ Ｐゴシック" pitchFamily="34" charset="-128"/>
              </a:rPr>
              <a:t>to use and adapt to suit your organisation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covers </a:t>
            </a:r>
            <a:r>
              <a:rPr lang="en-AU" altLang="en-US" dirty="0">
                <a:ea typeface="ＭＳ Ｐゴシック" pitchFamily="34" charset="-128"/>
              </a:rPr>
              <a:t>a broad workforce and many different occupations and organisations of different sizes and missions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generic</a:t>
            </a:r>
            <a:endParaRPr lang="en-AU" altLang="en-US" dirty="0">
              <a:ea typeface="ＭＳ Ｐゴシック" pitchFamily="34" charset="-128"/>
            </a:endParaRP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language </a:t>
            </a:r>
            <a:r>
              <a:rPr lang="en-AU" altLang="en-US" dirty="0">
                <a:ea typeface="ＭＳ Ｐゴシック" pitchFamily="34" charset="-128"/>
              </a:rPr>
              <a:t>can be changed to suit the terminology used in your own organisation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useful </a:t>
            </a:r>
            <a:r>
              <a:rPr lang="en-AU" altLang="en-US" dirty="0">
                <a:ea typeface="ＭＳ Ｐゴシック" pitchFamily="34" charset="-128"/>
              </a:rPr>
              <a:t>to smaller organisations that do not have a dedicated human resource </a:t>
            </a:r>
            <a:r>
              <a:rPr lang="en-AU" altLang="en-US" dirty="0" smtClean="0">
                <a:ea typeface="ＭＳ Ｐゴシック" pitchFamily="34" charset="-128"/>
              </a:rPr>
              <a:t>team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Uses of the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- leaders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staff </a:t>
            </a:r>
            <a:r>
              <a:rPr lang="en-AU" altLang="en-US" dirty="0">
                <a:ea typeface="ＭＳ Ｐゴシック" pitchFamily="34" charset="-128"/>
              </a:rPr>
              <a:t>capability to strategic needs of organisation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assist </a:t>
            </a:r>
            <a:r>
              <a:rPr lang="en-AU" altLang="en-US" dirty="0">
                <a:ea typeface="ＭＳ Ｐゴシック" pitchFamily="34" charset="-128"/>
              </a:rPr>
              <a:t>with range of HR functions: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job design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recruitment and selection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performance management and development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career </a:t>
            </a:r>
            <a:r>
              <a:rPr lang="en-AU" altLang="en-US" dirty="0" smtClean="0">
                <a:ea typeface="ＭＳ Ｐゴシック" pitchFamily="34" charset="-128"/>
              </a:rPr>
              <a:t>planning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570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Uses of the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-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managers </a:t>
            </a:r>
            <a:endParaRPr lang="en-AU" altLang="en-US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Identify </a:t>
            </a:r>
            <a:r>
              <a:rPr lang="en-AU" altLang="en-US" dirty="0">
                <a:ea typeface="ＭＳ Ｐゴシック" pitchFamily="34" charset="-128"/>
              </a:rPr>
              <a:t>capabilities required by their people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identify </a:t>
            </a:r>
            <a:r>
              <a:rPr lang="en-AU" altLang="en-US" dirty="0">
                <a:ea typeface="ＭＳ Ｐゴシック" pitchFamily="34" charset="-128"/>
              </a:rPr>
              <a:t>capabilities required of themselves as managers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develop </a:t>
            </a:r>
            <a:r>
              <a:rPr lang="en-AU" altLang="en-US" dirty="0">
                <a:ea typeface="ＭＳ Ｐゴシック" pitchFamily="34" charset="-128"/>
              </a:rPr>
              <a:t>selection criteria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staff </a:t>
            </a:r>
            <a:r>
              <a:rPr lang="en-AU" altLang="en-US" dirty="0">
                <a:ea typeface="ＭＳ Ｐゴシック" pitchFamily="34" charset="-128"/>
              </a:rPr>
              <a:t>development and performance appraisal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support </a:t>
            </a:r>
            <a:r>
              <a:rPr lang="en-AU" altLang="en-US" dirty="0">
                <a:ea typeface="ＭＳ Ｐゴシック" pitchFamily="34" charset="-128"/>
              </a:rPr>
              <a:t>individual career planning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training </a:t>
            </a:r>
            <a:r>
              <a:rPr lang="en-AU" altLang="en-US" dirty="0">
                <a:ea typeface="ＭＳ Ｐゴシック" pitchFamily="34" charset="-128"/>
              </a:rPr>
              <a:t>program design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163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Uses of the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- people in the community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sector </a:t>
            </a:r>
            <a:endParaRPr lang="en-AU" altLang="en-US" dirty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>
                <a:ea typeface="ＭＳ Ｐゴシック" pitchFamily="34" charset="-128"/>
              </a:rPr>
              <a:t>Understand capabilities required at their level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understand </a:t>
            </a:r>
            <a:r>
              <a:rPr lang="en-AU" altLang="en-US" dirty="0">
                <a:ea typeface="ＭＳ Ｐゴシック" pitchFamily="34" charset="-128"/>
              </a:rPr>
              <a:t>capabilities required to progress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identify </a:t>
            </a:r>
            <a:r>
              <a:rPr lang="en-AU" altLang="en-US" dirty="0">
                <a:ea typeface="ＭＳ Ｐゴシック" pitchFamily="34" charset="-128"/>
              </a:rPr>
              <a:t>opportunities for professional development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identify </a:t>
            </a:r>
            <a:r>
              <a:rPr lang="en-AU" altLang="en-US" dirty="0">
                <a:ea typeface="ＭＳ Ｐゴシック" pitchFamily="34" charset="-128"/>
              </a:rPr>
              <a:t>gaps 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career </a:t>
            </a:r>
            <a:r>
              <a:rPr lang="en-AU" altLang="en-US" dirty="0">
                <a:ea typeface="ＭＳ Ｐゴシック" pitchFamily="34" charset="-128"/>
              </a:rPr>
              <a:t>planning guide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framework </a:t>
            </a:r>
            <a:r>
              <a:rPr lang="en-AU" altLang="en-US" dirty="0">
                <a:ea typeface="ＭＳ Ｐゴシック" pitchFamily="34" charset="-128"/>
              </a:rPr>
              <a:t>for volunteers to understand the capabilities required of a role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recognition </a:t>
            </a:r>
            <a:r>
              <a:rPr lang="en-AU" altLang="en-US" dirty="0">
                <a:ea typeface="ＭＳ Ｐゴシック" pitchFamily="34" charset="-128"/>
              </a:rPr>
              <a:t>of prior learning for course </a:t>
            </a:r>
            <a:r>
              <a:rPr lang="en-AU" altLang="en-US" dirty="0" smtClean="0">
                <a:ea typeface="ＭＳ Ｐゴシック" pitchFamily="34" charset="-128"/>
              </a:rPr>
              <a:t>entry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6759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Questions?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29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Purpose of session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marL="0" lvl="1" indent="0">
              <a:spcBef>
                <a:spcPts val="800"/>
              </a:spcBef>
              <a:buNone/>
            </a:pPr>
            <a:r>
              <a:rPr lang="en-AU" altLang="en-US" sz="2200" b="1" dirty="0" smtClean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Understand </a:t>
            </a:r>
            <a:r>
              <a:rPr lang="en-AU" altLang="en-US" sz="2200" b="1" dirty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the </a:t>
            </a:r>
            <a:r>
              <a:rPr lang="en-AU" altLang="en-US" sz="2200" b="1" dirty="0" smtClean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Workforce </a:t>
            </a:r>
            <a:r>
              <a:rPr lang="en-AU" altLang="en-US" sz="2200" b="1" dirty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Capability Framework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Development</a:t>
            </a:r>
            <a:endParaRPr lang="en-AU" altLang="en-US" dirty="0">
              <a:ea typeface="ＭＳ Ｐゴシック" pitchFamily="34" charset="-128"/>
            </a:endParaRPr>
          </a:p>
          <a:p>
            <a:pPr lvl="1"/>
            <a:r>
              <a:rPr lang="en-AU" altLang="en-US" dirty="0">
                <a:ea typeface="ＭＳ Ｐゴシック" pitchFamily="34" charset="-128"/>
              </a:rPr>
              <a:t>content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possible uses</a:t>
            </a:r>
          </a:p>
          <a:p>
            <a:pPr marL="0" lvl="1" indent="0">
              <a:spcBef>
                <a:spcPts val="800"/>
              </a:spcBef>
              <a:buNone/>
            </a:pPr>
            <a:r>
              <a:rPr lang="en-AU" altLang="en-US" sz="2200" b="1" dirty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Implement the Workforce Capability Framework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Use </a:t>
            </a:r>
            <a:r>
              <a:rPr lang="en-AU" altLang="en-US" dirty="0">
                <a:ea typeface="ＭＳ Ｐゴシック" pitchFamily="34" charset="-128"/>
              </a:rPr>
              <a:t>tools developed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adapt to meet requirements of own </a:t>
            </a:r>
            <a:r>
              <a:rPr lang="en-AU" altLang="en-US" dirty="0" smtClean="0">
                <a:ea typeface="ＭＳ Ｐゴシック" pitchFamily="34" charset="-128"/>
              </a:rPr>
              <a:t>organisation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3</a:t>
            </a:fld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endParaRPr lang="en-US" alt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921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>
              <a:spcAft>
                <a:spcPct val="0"/>
              </a:spcAft>
            </a:pPr>
            <a:r>
              <a:rPr lang="en-AU" altLang="en-US" sz="1200" b="0" dirty="0" smtClean="0">
                <a:solidFill>
                  <a:srgbClr val="000000"/>
                </a:solidFill>
                <a:ea typeface="ＭＳ Ｐゴシック" pitchFamily="34" charset="-128"/>
              </a:rPr>
              <a:t>To </a:t>
            </a: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receive this publication in an accessible format, email </a:t>
            </a: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  <a:hlinkClick r:id="rId3"/>
              </a:rPr>
              <a:t>communitysector@dhhs.vic.gov.au</a:t>
            </a:r>
            <a:endParaRPr lang="en-AU" altLang="en-US" sz="1200" b="0" dirty="0">
              <a:solidFill>
                <a:srgbClr val="000000"/>
              </a:solidFill>
              <a:ea typeface="ＭＳ Ｐゴシック" pitchFamily="34" charset="-128"/>
            </a:endParaRP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Authorised and published 2011, republished by the © State of Victoria, Department of Health and Human Services </a:t>
            </a:r>
            <a:r>
              <a:rPr lang="en-AU" altLang="en-US" sz="1200" b="0" dirty="0" smtClean="0">
                <a:solidFill>
                  <a:srgbClr val="000000"/>
                </a:solidFill>
                <a:ea typeface="ＭＳ Ｐゴシック" pitchFamily="34" charset="-128"/>
              </a:rPr>
              <a:t>December 2017</a:t>
            </a:r>
            <a:endParaRPr lang="en-AU" altLang="en-US" sz="1200" b="0" dirty="0">
              <a:solidFill>
                <a:srgbClr val="000000"/>
              </a:solidFill>
              <a:ea typeface="ＭＳ Ｐゴシック" pitchFamily="34" charset="-128"/>
            </a:endParaRP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© Copyright State of Victoria 2011</a:t>
            </a: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This publication is copyright. No part of it may be reproduced by any process except in accordance with provisions of the Copyright Act 1968.</a:t>
            </a: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Authorised by the Victorian Government, Melbourne</a:t>
            </a: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Project Consultants – Precision Consultancy</a:t>
            </a:r>
          </a:p>
          <a:p>
            <a:pPr>
              <a:spcAft>
                <a:spcPct val="0"/>
              </a:spcAft>
            </a:pP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</a:rPr>
              <a:t>Available at </a:t>
            </a:r>
            <a:r>
              <a:rPr lang="en-AU" altLang="en-US" sz="1200" b="0" dirty="0">
                <a:solidFill>
                  <a:srgbClr val="000000"/>
                </a:solidFill>
                <a:ea typeface="ＭＳ Ｐゴシック" pitchFamily="34" charset="-128"/>
                <a:hlinkClick r:id="rId4" action="ppaction://hlinkfile"/>
              </a:rPr>
              <a:t>providers.dhhs.vic.gov.au/workforce-capability-framework-implementation</a:t>
            </a:r>
            <a:endParaRPr lang="en-AU" altLang="en-US" sz="1200" b="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30</a:t>
            </a:fld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Housekeeping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Emergency </a:t>
            </a:r>
            <a:r>
              <a:rPr lang="en-AU" altLang="en-US" dirty="0">
                <a:ea typeface="ＭＳ Ｐゴシック" pitchFamily="34" charset="-128"/>
              </a:rPr>
              <a:t>exits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mobile </a:t>
            </a:r>
            <a:r>
              <a:rPr lang="en-AU" altLang="en-US" dirty="0">
                <a:ea typeface="ＭＳ Ｐゴシック" pitchFamily="34" charset="-128"/>
              </a:rPr>
              <a:t>phones off or silent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break </a:t>
            </a:r>
            <a:r>
              <a:rPr lang="en-AU" altLang="en-US" dirty="0">
                <a:ea typeface="ＭＳ Ｐゴシック" pitchFamily="34" charset="-128"/>
              </a:rPr>
              <a:t>times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facilities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4</a:t>
            </a:fld>
            <a:endParaRPr lang="en-AU" altLang="en-US"/>
          </a:p>
        </p:txBody>
      </p:sp>
      <p:pic>
        <p:nvPicPr>
          <p:cNvPr id="5" name="Picture 5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1587500"/>
            <a:ext cx="1104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wch_no_mobile_symbol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060575"/>
            <a:ext cx="65405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toilet-symbo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2880591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What is a </a:t>
            </a:r>
            <a:r>
              <a:rPr lang="en-AU" altLang="en-US" dirty="0" smtClean="0">
                <a:ea typeface="ＭＳ Ｐゴシック" pitchFamily="34" charset="-128"/>
              </a:rPr>
              <a:t>workforce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r>
              <a:rPr lang="en-AU" altLang="en-US" sz="2200" b="1" dirty="0" smtClean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Describes </a:t>
            </a:r>
            <a:r>
              <a:rPr lang="en-AU" altLang="en-US" sz="2200" b="1" dirty="0">
                <a:solidFill>
                  <a:srgbClr val="87189D"/>
                </a:solidFill>
                <a:ea typeface="ＭＳ Ｐゴシック" pitchFamily="34" charset="-128"/>
                <a:cs typeface="ＭＳ Ｐゴシック" charset="0"/>
              </a:rPr>
              <a:t>the skills and behaviours that people will demonstrate if they are doing high quality work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Covers </a:t>
            </a:r>
            <a:r>
              <a:rPr lang="en-AU" altLang="en-US" dirty="0">
                <a:ea typeface="ＭＳ Ｐゴシック" pitchFamily="34" charset="-128"/>
              </a:rPr>
              <a:t>a range of job roles and/or work contexts</a:t>
            </a:r>
          </a:p>
          <a:p>
            <a:pPr lvl="1"/>
            <a:r>
              <a:rPr lang="en-AU" altLang="en-US" dirty="0" smtClean="0">
                <a:ea typeface="ＭＳ Ｐゴシック" pitchFamily="34" charset="-128"/>
              </a:rPr>
              <a:t>used </a:t>
            </a:r>
            <a:r>
              <a:rPr lang="en-AU" altLang="en-US" dirty="0">
                <a:ea typeface="ＭＳ Ｐゴシック" pitchFamily="34" charset="-128"/>
              </a:rPr>
              <a:t>to assist with: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job design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recruitment and selection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self assessment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performance appraisal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learning and development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other HR </a:t>
            </a:r>
            <a:r>
              <a:rPr lang="en-AU" altLang="en-US" dirty="0" smtClean="0">
                <a:ea typeface="ＭＳ Ｐゴシック" pitchFamily="34" charset="-128"/>
              </a:rPr>
              <a:t>functions</a:t>
            </a:r>
            <a:endParaRPr lang="en-AU" altLang="en-US" dirty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5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Why is a </a:t>
            </a:r>
            <a:r>
              <a:rPr lang="en-AU" altLang="en-US" dirty="0" smtClean="0">
                <a:ea typeface="ＭＳ Ｐゴシック" pitchFamily="34" charset="-128"/>
              </a:rPr>
              <a:t>workforce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important?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Complexity </a:t>
            </a:r>
            <a:r>
              <a:rPr lang="en-AU" altLang="en-US" dirty="0">
                <a:ea typeface="ＭＳ Ｐゴシック" pitchFamily="34" charset="-128"/>
              </a:rPr>
              <a:t>of client needs and contexts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Problems finding people with right skills for the work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Problems with retaining skilled staff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Career progression / pathways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Lack of recognition of skills and their transferability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Multiple qualifications, awards and pay levels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Smaller organisations without dedicated HR practitioners or infrastructure resourcing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......but lots of examples of brilliant and innovative work, commitment and </a:t>
            </a:r>
            <a:r>
              <a:rPr lang="en-AU" altLang="en-US" dirty="0" smtClean="0">
                <a:ea typeface="ＭＳ Ｐゴシック" pitchFamily="34" charset="-128"/>
              </a:rPr>
              <a:t>optimism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6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Background to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the Workforce Capability Framework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Developed </a:t>
            </a:r>
            <a:r>
              <a:rPr lang="en-AU" altLang="en-US" dirty="0">
                <a:ea typeface="ＭＳ Ｐゴシック" pitchFamily="34" charset="-128"/>
              </a:rPr>
              <a:t>with help of NFP peak bodies, community organisations and individuals within sector – 2010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Trialled and implemented in number of organisations – 2010 and 2011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Set of tools developed to assist with </a:t>
            </a:r>
            <a:r>
              <a:rPr lang="en-AU" altLang="en-US" dirty="0" smtClean="0">
                <a:ea typeface="ＭＳ Ｐゴシック" pitchFamily="34" charset="-128"/>
              </a:rPr>
              <a:t>implementation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7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Workforce Capability </a:t>
            </a:r>
            <a:r>
              <a:rPr lang="en-AU" altLang="en-US" dirty="0">
                <a:latin typeface="Arial" charset="0"/>
                <a:ea typeface="ＭＳ Ｐゴシック" pitchFamily="34" charset="-128"/>
                <a:cs typeface="Arial" charset="0"/>
              </a:rPr>
              <a:t>Framework </a:t>
            </a:r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structure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lvl="1"/>
            <a:r>
              <a:rPr lang="en-AU" altLang="en-US" dirty="0" smtClean="0">
                <a:ea typeface="ＭＳ Ｐゴシック" pitchFamily="34" charset="-128"/>
              </a:rPr>
              <a:t>4 </a:t>
            </a:r>
            <a:r>
              <a:rPr lang="en-AU" altLang="en-US" dirty="0">
                <a:ea typeface="ＭＳ Ｐゴシック" pitchFamily="34" charset="-128"/>
              </a:rPr>
              <a:t>levels or groupings of the workforce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Capabilities that describe behaviours for that level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9 streams for capabilities</a:t>
            </a:r>
          </a:p>
          <a:p>
            <a:pPr lvl="2"/>
            <a:r>
              <a:rPr lang="en-AU" altLang="en-US" dirty="0">
                <a:ea typeface="ＭＳ Ｐゴシック" pitchFamily="34" charset="-128"/>
              </a:rPr>
              <a:t>Descriptors to explain the streams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14 personal attributes (no levels)</a:t>
            </a:r>
          </a:p>
          <a:p>
            <a:pPr lvl="1"/>
            <a:r>
              <a:rPr lang="en-AU" altLang="en-US" dirty="0">
                <a:ea typeface="ＭＳ Ｐゴシック" pitchFamily="34" charset="-128"/>
              </a:rPr>
              <a:t>Option to provide further detail and change wording to suit needs of </a:t>
            </a:r>
            <a:r>
              <a:rPr lang="en-AU" altLang="en-US" dirty="0" smtClean="0">
                <a:ea typeface="ＭＳ Ｐゴシック" pitchFamily="34" charset="-128"/>
              </a:rPr>
              <a:t>organisation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39750" y="269875"/>
            <a:ext cx="7199313" cy="1079500"/>
          </a:xfrm>
        </p:spPr>
        <p:txBody>
          <a:bodyPr/>
          <a:lstStyle/>
          <a:p>
            <a:r>
              <a:rPr lang="en-AU" altLang="en-US" dirty="0" smtClean="0">
                <a:latin typeface="Arial" charset="0"/>
                <a:ea typeface="ＭＳ Ｐゴシック" pitchFamily="34" charset="-128"/>
                <a:cs typeface="Arial" charset="0"/>
              </a:rPr>
              <a:t>Levels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539750" y="1619250"/>
            <a:ext cx="8243888" cy="4860925"/>
          </a:xfrm>
        </p:spPr>
        <p:txBody>
          <a:bodyPr/>
          <a:lstStyle/>
          <a:p>
            <a:pPr marL="0" lvl="1" indent="0">
              <a:buNone/>
            </a:pPr>
            <a:endParaRPr lang="en-AU" altLang="en-US" dirty="0" smtClean="0">
              <a:ea typeface="ＭＳ Ｐゴシック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01FD4D9-29F2-49FF-BAAD-3B5AE739801A}" type="slidenum">
              <a:rPr lang="en-AU" altLang="en-US" smtClean="0"/>
              <a:pPr/>
              <a:t>9</a:t>
            </a:fld>
            <a:endParaRPr lang="en-AU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716159"/>
              </p:ext>
            </p:extLst>
          </p:nvPr>
        </p:nvGraphicFramePr>
        <p:xfrm>
          <a:off x="1219200" y="2324100"/>
          <a:ext cx="6927273" cy="3491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7891"/>
                <a:gridCol w="532938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AU" dirty="0" smtClean="0"/>
                        <a:t>Level</a:t>
                      </a:r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4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CEO and Executive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(e.g. CEO, Regional Manager, Area Manager, Director of Client Services)</a:t>
                      </a: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3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Manager, Supervisor and Lead 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Manager clinical services, Program coordinator, Manager community arts)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2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Advanced 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Social worker, Psychologist, Family counsellor, Volunteer coordinator, Drug and alcohol counsellor, Case manager)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1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rtl="0" eaLnBrk="1" fontAlgn="base" latinLnBrk="0" hangingPunct="1">
                        <a:spcBef>
                          <a:spcPts val="67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Practitioner</a:t>
                      </a:r>
                      <a:endParaRPr lang="en-AU" sz="1400" u="none" strike="noStrike" dirty="0">
                        <a:effectLst/>
                      </a:endParaRPr>
                    </a:p>
                    <a:p>
                      <a:pPr marL="0" marR="0" indent="0" algn="l" rtl="0" eaLnBrk="1" fontAlgn="base" latinLnBrk="0" hangingPunct="1">
                        <a:spcBef>
                          <a:spcPts val="432"/>
                        </a:spcBef>
                        <a:spcAft>
                          <a:spcPts val="0"/>
                        </a:spcAft>
                      </a:pPr>
                      <a:r>
                        <a:rPr lang="en-AU" sz="1400" u="none" strike="noStrike" kern="1200" baseline="0" dirty="0">
                          <a:ln>
                            <a:noFill/>
                          </a:ln>
                          <a:effectLst/>
                        </a:rPr>
                        <a:t>(e.g. Disability support worker, Personal care attendant, Residential care assistant, Community arts assistant)</a:t>
                      </a:r>
                      <a:endParaRPr lang="en-AU" sz="1400" b="0" i="0" u="none" strike="noStrike" dirty="0">
                        <a:effectLst/>
                        <a:latin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82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HHS Presentation 02 Purple 2602 for Office 200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DHHS Presentation 02 Purple 2602 for Office 2003.pot [Compatibility Mode]" id="{6CE052DE-A491-45D0-A5CB-A938A8B3F77D}" vid="{9988E1CE-A11C-407D-B7F9-179D1691B1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0C4347C5C6D34BA8C9FCC4F57D19B6" ma:contentTypeVersion="20" ma:contentTypeDescription="Create a new document." ma:contentTypeScope="" ma:versionID="0c3b25750aaa4907d0800f2715a4d6a9">
  <xsd:schema xmlns:xsd="http://www.w3.org/2001/XMLSchema" xmlns:xs="http://www.w3.org/2001/XMLSchema" xmlns:p="http://schemas.microsoft.com/office/2006/metadata/properties" xmlns:ns2="06badf41-c0a1-41a6-983a-efd542c2c878" xmlns:ns3="51ef5222-d273-4e86-adbf-8aa3d9e99a84" xmlns:ns4="5ce0f2b5-5be5-4508-bce9-d7011ece0659" targetNamespace="http://schemas.microsoft.com/office/2006/metadata/properties" ma:root="true" ma:fieldsID="1e0e4daec42ccf527de72b2be702ca1f" ns2:_="" ns3:_="" ns4:_="">
    <xsd:import namespace="06badf41-c0a1-41a6-983a-efd542c2c878"/>
    <xsd:import namespace="51ef5222-d273-4e86-adbf-8aa3d9e99a84"/>
    <xsd:import namespace="5ce0f2b5-5be5-4508-bce9-d7011ece06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Cap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adf41-c0a1-41a6-983a-efd542c2c8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e24e156-28e6-48ad-9c0f-4171595c9d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Caption" ma:index="25" nillable="true" ma:displayName="Caption" ma:format="Dropdown" ma:internalName="Caption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f5222-d273-4e86-adbf-8aa3d9e99a8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e0f2b5-5be5-4508-bce9-d7011ece065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d5a02ebc-a532-4cc7-9416-7e8309854dba}" ma:internalName="TaxCatchAll" ma:showField="CatchAllData" ma:web="51ef5222-d273-4e86-adbf-8aa3d9e99a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badf41-c0a1-41a6-983a-efd542c2c878">
      <Terms xmlns="http://schemas.microsoft.com/office/infopath/2007/PartnerControls"/>
    </lcf76f155ced4ddcb4097134ff3c332f>
    <TaxCatchAll xmlns="5ce0f2b5-5be5-4508-bce9-d7011ece0659" xsi:nil="true"/>
    <Caption xmlns="06badf41-c0a1-41a6-983a-efd542c2c878" xsi:nil="true"/>
  </documentManagement>
</p:properties>
</file>

<file path=customXml/itemProps1.xml><?xml version="1.0" encoding="utf-8"?>
<ds:datastoreItem xmlns:ds="http://schemas.openxmlformats.org/officeDocument/2006/customXml" ds:itemID="{66B90687-3028-489D-A4D4-152B4A410B3C}"/>
</file>

<file path=customXml/itemProps2.xml><?xml version="1.0" encoding="utf-8"?>
<ds:datastoreItem xmlns:ds="http://schemas.openxmlformats.org/officeDocument/2006/customXml" ds:itemID="{D16AFA61-A157-4B74-98E7-D50E32329E50}"/>
</file>

<file path=customXml/itemProps3.xml><?xml version="1.0" encoding="utf-8"?>
<ds:datastoreItem xmlns:ds="http://schemas.openxmlformats.org/officeDocument/2006/customXml" ds:itemID="{84202AC6-3CA6-43AD-811A-57A8FE09DACA}"/>
</file>

<file path=docProps/app.xml><?xml version="1.0" encoding="utf-8"?>
<Properties xmlns="http://schemas.openxmlformats.org/officeDocument/2006/extended-properties" xmlns:vt="http://schemas.openxmlformats.org/officeDocument/2006/docPropsVTypes">
  <Template>DHHS Presentation 02 Purple 2602 for Office 2003</Template>
  <TotalTime>112</TotalTime>
  <Words>1256</Words>
  <Application>Microsoft Office PowerPoint</Application>
  <PresentationFormat>On-screen Show (4:3)</PresentationFormat>
  <Paragraphs>264</Paragraphs>
  <Slides>30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DHHS Presentation 02 Purple 2602 for Office 2003</vt:lpstr>
      <vt:lpstr>Implementing the  Community Sector  Workforce Capability Framework</vt:lpstr>
      <vt:lpstr>Agenda</vt:lpstr>
      <vt:lpstr>Purpose of session</vt:lpstr>
      <vt:lpstr>Housekeeping</vt:lpstr>
      <vt:lpstr>What is a workforce capability framework?</vt:lpstr>
      <vt:lpstr>Why is a workforce capability framework important?</vt:lpstr>
      <vt:lpstr>Background to the Workforce Capability Framework</vt:lpstr>
      <vt:lpstr>Workforce Capability Framework structure</vt:lpstr>
      <vt:lpstr>Levels</vt:lpstr>
      <vt:lpstr>Streams</vt:lpstr>
      <vt:lpstr>Descriptors</vt:lpstr>
      <vt:lpstr>Personal attributes</vt:lpstr>
      <vt:lpstr>Resources available</vt:lpstr>
      <vt:lpstr>Case study: Emerging Leaders in Community Arts</vt:lpstr>
      <vt:lpstr>Levels</vt:lpstr>
      <vt:lpstr>Activity: Using the Capability Framework for recruitment and selection</vt:lpstr>
      <vt:lpstr>Activity preparation: Performance appraisal</vt:lpstr>
      <vt:lpstr>Activity: Performance appraisal</vt:lpstr>
      <vt:lpstr>This slide is deliberately blank</vt:lpstr>
      <vt:lpstr>This slide is also deliberately blank!</vt:lpstr>
      <vt:lpstr>Activity: Learning and development</vt:lpstr>
      <vt:lpstr>Activity: Career planning</vt:lpstr>
      <vt:lpstr>Learning styles</vt:lpstr>
      <vt:lpstr>Learning styles</vt:lpstr>
      <vt:lpstr>Summary of the Workforce Capability Framework </vt:lpstr>
      <vt:lpstr>Uses of the Workforce Capability Framework - leaders </vt:lpstr>
      <vt:lpstr>Uses of the Workforce Capability Framework - managers </vt:lpstr>
      <vt:lpstr>Uses of the Workforce Capability Framework - people in the community sector </vt:lpstr>
      <vt:lpstr>Questions?</vt:lpstr>
      <vt:lpstr>PowerPoint Presentation</vt:lpstr>
    </vt:vector>
  </TitlesOfParts>
  <Company>Department of Health &amp; Human Services;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(32pt)</dc:title>
  <dc:creator>Department of Health &amp; Human Services</dc:creator>
  <cp:lastModifiedBy>Meredith Isakson</cp:lastModifiedBy>
  <cp:revision>32</cp:revision>
  <dcterms:created xsi:type="dcterms:W3CDTF">2017-08-28T02:11:33Z</dcterms:created>
  <dcterms:modified xsi:type="dcterms:W3CDTF">2017-12-13T04:39:01Z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ContentTypeId">
    <vt:lpwstr>0x0101009F0C4347C5C6D34BA8C9FCC4F57D19B6</vt:lpwstr>
  </property>
</Properties>
</file>