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33"/>
  </p:notesMasterIdLst>
  <p:handoutMasterIdLst>
    <p:handoutMasterId r:id="rId34"/>
  </p:handoutMasterIdLst>
  <p:sldIdLst>
    <p:sldId id="256" r:id="rId2"/>
    <p:sldId id="330" r:id="rId3"/>
    <p:sldId id="332" r:id="rId4"/>
    <p:sldId id="333" r:id="rId5"/>
    <p:sldId id="334" r:id="rId6"/>
    <p:sldId id="375" r:id="rId7"/>
    <p:sldId id="379" r:id="rId8"/>
    <p:sldId id="380" r:id="rId9"/>
    <p:sldId id="381" r:id="rId10"/>
    <p:sldId id="376" r:id="rId11"/>
    <p:sldId id="346" r:id="rId12"/>
    <p:sldId id="343" r:id="rId13"/>
    <p:sldId id="385" r:id="rId14"/>
    <p:sldId id="386" r:id="rId15"/>
    <p:sldId id="349" r:id="rId16"/>
    <p:sldId id="384" r:id="rId17"/>
    <p:sldId id="387" r:id="rId18"/>
    <p:sldId id="352" r:id="rId19"/>
    <p:sldId id="353" r:id="rId20"/>
    <p:sldId id="354" r:id="rId21"/>
    <p:sldId id="357" r:id="rId22"/>
    <p:sldId id="358" r:id="rId23"/>
    <p:sldId id="362" r:id="rId24"/>
    <p:sldId id="367" r:id="rId25"/>
    <p:sldId id="378" r:id="rId26"/>
    <p:sldId id="388" r:id="rId27"/>
    <p:sldId id="389" r:id="rId28"/>
    <p:sldId id="390" r:id="rId29"/>
    <p:sldId id="391" r:id="rId30"/>
    <p:sldId id="392" r:id="rId31"/>
    <p:sldId id="361" r:id="rId32"/>
  </p:sldIdLst>
  <p:sldSz cx="9144000" cy="6858000" type="screen4x3"/>
  <p:notesSz cx="6805613" cy="9939338"/>
  <p:defaultTextStyle>
    <a:defPPr>
      <a:defRPr lang="en-AU"/>
    </a:defPPr>
    <a:lvl1pPr algn="ctr" rtl="0" fontAlgn="b">
      <a:spcBef>
        <a:spcPct val="0"/>
      </a:spcBef>
      <a:spcAft>
        <a:spcPct val="0"/>
      </a:spcAft>
      <a:defRPr sz="1000" kern="1200">
        <a:solidFill>
          <a:schemeClr val="bg1"/>
        </a:solidFill>
        <a:latin typeface="Arial" charset="0"/>
        <a:ea typeface="+mn-ea"/>
        <a:cs typeface="Arial" charset="0"/>
      </a:defRPr>
    </a:lvl1pPr>
    <a:lvl2pPr marL="457200" algn="ctr" rtl="0" fontAlgn="b">
      <a:spcBef>
        <a:spcPct val="0"/>
      </a:spcBef>
      <a:spcAft>
        <a:spcPct val="0"/>
      </a:spcAft>
      <a:defRPr sz="1000" kern="1200">
        <a:solidFill>
          <a:schemeClr val="bg1"/>
        </a:solidFill>
        <a:latin typeface="Arial" charset="0"/>
        <a:ea typeface="+mn-ea"/>
        <a:cs typeface="Arial" charset="0"/>
      </a:defRPr>
    </a:lvl2pPr>
    <a:lvl3pPr marL="914400" algn="ctr" rtl="0" fontAlgn="b">
      <a:spcBef>
        <a:spcPct val="0"/>
      </a:spcBef>
      <a:spcAft>
        <a:spcPct val="0"/>
      </a:spcAft>
      <a:defRPr sz="1000" kern="1200">
        <a:solidFill>
          <a:schemeClr val="bg1"/>
        </a:solidFill>
        <a:latin typeface="Arial" charset="0"/>
        <a:ea typeface="+mn-ea"/>
        <a:cs typeface="Arial" charset="0"/>
      </a:defRPr>
    </a:lvl3pPr>
    <a:lvl4pPr marL="1371600" algn="ctr" rtl="0" fontAlgn="b">
      <a:spcBef>
        <a:spcPct val="0"/>
      </a:spcBef>
      <a:spcAft>
        <a:spcPct val="0"/>
      </a:spcAft>
      <a:defRPr sz="1000" kern="1200">
        <a:solidFill>
          <a:schemeClr val="bg1"/>
        </a:solidFill>
        <a:latin typeface="Arial" charset="0"/>
        <a:ea typeface="+mn-ea"/>
        <a:cs typeface="Arial" charset="0"/>
      </a:defRPr>
    </a:lvl4pPr>
    <a:lvl5pPr marL="1828800" algn="ctr" rtl="0" fontAlgn="b">
      <a:spcBef>
        <a:spcPct val="0"/>
      </a:spcBef>
      <a:spcAft>
        <a:spcPct val="0"/>
      </a:spcAft>
      <a:defRPr sz="1000" kern="1200">
        <a:solidFill>
          <a:schemeClr val="bg1"/>
        </a:solidFill>
        <a:latin typeface="Arial" charset="0"/>
        <a:ea typeface="+mn-ea"/>
        <a:cs typeface="Arial" charset="0"/>
      </a:defRPr>
    </a:lvl5pPr>
    <a:lvl6pPr marL="2286000" algn="l" defTabSz="914400" rtl="0" eaLnBrk="1" latinLnBrk="0" hangingPunct="1">
      <a:defRPr sz="1000" kern="1200">
        <a:solidFill>
          <a:schemeClr val="bg1"/>
        </a:solidFill>
        <a:latin typeface="Arial" charset="0"/>
        <a:ea typeface="+mn-ea"/>
        <a:cs typeface="Arial" charset="0"/>
      </a:defRPr>
    </a:lvl6pPr>
    <a:lvl7pPr marL="2743200" algn="l" defTabSz="914400" rtl="0" eaLnBrk="1" latinLnBrk="0" hangingPunct="1">
      <a:defRPr sz="1000" kern="1200">
        <a:solidFill>
          <a:schemeClr val="bg1"/>
        </a:solidFill>
        <a:latin typeface="Arial" charset="0"/>
        <a:ea typeface="+mn-ea"/>
        <a:cs typeface="Arial" charset="0"/>
      </a:defRPr>
    </a:lvl7pPr>
    <a:lvl8pPr marL="3200400" algn="l" defTabSz="914400" rtl="0" eaLnBrk="1" latinLnBrk="0" hangingPunct="1">
      <a:defRPr sz="1000" kern="1200">
        <a:solidFill>
          <a:schemeClr val="bg1"/>
        </a:solidFill>
        <a:latin typeface="Arial" charset="0"/>
        <a:ea typeface="+mn-ea"/>
        <a:cs typeface="Arial" charset="0"/>
      </a:defRPr>
    </a:lvl8pPr>
    <a:lvl9pPr marL="3657600" algn="l" defTabSz="914400" rtl="0" eaLnBrk="1" latinLnBrk="0" hangingPunct="1">
      <a:defRPr sz="1000" kern="1200">
        <a:solidFill>
          <a:schemeClr val="bg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996633"/>
    <a:srgbClr val="008000"/>
    <a:srgbClr val="800080"/>
    <a:srgbClr val="66FF33"/>
    <a:srgbClr val="000099"/>
    <a:srgbClr val="FF9900"/>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2" d="100"/>
          <a:sy n="82" d="100"/>
        </p:scale>
        <p:origin x="-1302"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3906" name="Rectangle 2"/>
          <p:cNvSpPr>
            <a:spLocks noGrp="1" noChangeArrowheads="1"/>
          </p:cNvSpPr>
          <p:nvPr>
            <p:ph type="hdr" sz="quarter"/>
          </p:nvPr>
        </p:nvSpPr>
        <p:spPr bwMode="auto">
          <a:xfrm>
            <a:off x="0" y="0"/>
            <a:ext cx="2949575"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358" tIns="45679" rIns="91358" bIns="45679" numCol="1" anchor="t" anchorCtr="0" compatLnSpc="1">
            <a:prstTxWarp prst="textNoShape">
              <a:avLst/>
            </a:prstTxWarp>
          </a:bodyPr>
          <a:lstStyle>
            <a:lvl1pPr algn="l" defTabSz="912813" fontAlgn="base">
              <a:defRPr sz="1200">
                <a:solidFill>
                  <a:schemeClr val="tx1"/>
                </a:solidFill>
                <a:latin typeface="Arial" charset="0"/>
                <a:cs typeface="Arial" charset="0"/>
              </a:defRPr>
            </a:lvl1pPr>
          </a:lstStyle>
          <a:p>
            <a:pPr>
              <a:defRPr/>
            </a:pPr>
            <a:endParaRPr lang="en-AU"/>
          </a:p>
        </p:txBody>
      </p:sp>
      <p:sp>
        <p:nvSpPr>
          <p:cNvPr id="123907" name="Rectangle 3"/>
          <p:cNvSpPr>
            <a:spLocks noGrp="1" noChangeArrowheads="1"/>
          </p:cNvSpPr>
          <p:nvPr>
            <p:ph type="dt" sz="quarter" idx="1"/>
          </p:nvPr>
        </p:nvSpPr>
        <p:spPr bwMode="auto">
          <a:xfrm>
            <a:off x="3854450" y="0"/>
            <a:ext cx="2949575"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358" tIns="45679" rIns="91358" bIns="45679" numCol="1" anchor="t" anchorCtr="0" compatLnSpc="1">
            <a:prstTxWarp prst="textNoShape">
              <a:avLst/>
            </a:prstTxWarp>
          </a:bodyPr>
          <a:lstStyle>
            <a:lvl1pPr algn="r" defTabSz="912813" fontAlgn="base">
              <a:defRPr sz="1200">
                <a:solidFill>
                  <a:schemeClr val="tx1"/>
                </a:solidFill>
                <a:latin typeface="Arial" charset="0"/>
                <a:cs typeface="Arial" charset="0"/>
              </a:defRPr>
            </a:lvl1pPr>
          </a:lstStyle>
          <a:p>
            <a:pPr>
              <a:defRPr/>
            </a:pPr>
            <a:endParaRPr lang="en-AU"/>
          </a:p>
        </p:txBody>
      </p:sp>
      <p:sp>
        <p:nvSpPr>
          <p:cNvPr id="123908" name="Rectangle 4"/>
          <p:cNvSpPr>
            <a:spLocks noGrp="1" noChangeArrowheads="1"/>
          </p:cNvSpPr>
          <p:nvPr>
            <p:ph type="ftr" sz="quarter" idx="2"/>
          </p:nvPr>
        </p:nvSpPr>
        <p:spPr bwMode="auto">
          <a:xfrm>
            <a:off x="0" y="9440863"/>
            <a:ext cx="2949575"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358" tIns="45679" rIns="91358" bIns="45679" numCol="1" anchor="b" anchorCtr="0" compatLnSpc="1">
            <a:prstTxWarp prst="textNoShape">
              <a:avLst/>
            </a:prstTxWarp>
          </a:bodyPr>
          <a:lstStyle>
            <a:lvl1pPr algn="l" defTabSz="912813" fontAlgn="base">
              <a:defRPr sz="1200">
                <a:solidFill>
                  <a:schemeClr val="tx1"/>
                </a:solidFill>
                <a:latin typeface="Arial" charset="0"/>
                <a:cs typeface="Arial" charset="0"/>
              </a:defRPr>
            </a:lvl1pPr>
          </a:lstStyle>
          <a:p>
            <a:pPr>
              <a:defRPr/>
            </a:pPr>
            <a:endParaRPr lang="en-AU"/>
          </a:p>
        </p:txBody>
      </p:sp>
      <p:sp>
        <p:nvSpPr>
          <p:cNvPr id="123909" name="Rectangle 5"/>
          <p:cNvSpPr>
            <a:spLocks noGrp="1" noChangeArrowheads="1"/>
          </p:cNvSpPr>
          <p:nvPr>
            <p:ph type="sldNum" sz="quarter" idx="3"/>
          </p:nvPr>
        </p:nvSpPr>
        <p:spPr bwMode="auto">
          <a:xfrm>
            <a:off x="3854450" y="9440863"/>
            <a:ext cx="2949575"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358" tIns="45679" rIns="91358" bIns="45679" numCol="1" anchor="b" anchorCtr="0" compatLnSpc="1">
            <a:prstTxWarp prst="textNoShape">
              <a:avLst/>
            </a:prstTxWarp>
          </a:bodyPr>
          <a:lstStyle>
            <a:lvl1pPr algn="r" defTabSz="912813" fontAlgn="base">
              <a:defRPr sz="1200">
                <a:solidFill>
                  <a:schemeClr val="tx1"/>
                </a:solidFill>
                <a:latin typeface="Arial" charset="0"/>
                <a:cs typeface="Arial" charset="0"/>
              </a:defRPr>
            </a:lvl1pPr>
          </a:lstStyle>
          <a:p>
            <a:pPr>
              <a:defRPr/>
            </a:pPr>
            <a:fld id="{9B968F78-3081-4A83-8264-96F45093DE7B}" type="slidenum">
              <a:rPr lang="en-AU"/>
              <a:pPr>
                <a:defRPr/>
              </a:pPr>
              <a:t>‹#›</a:t>
            </a:fld>
            <a:endParaRPr lang="en-AU"/>
          </a:p>
        </p:txBody>
      </p:sp>
    </p:spTree>
    <p:extLst>
      <p:ext uri="{BB962C8B-B14F-4D97-AF65-F5344CB8AC3E}">
        <p14:creationId xmlns:p14="http://schemas.microsoft.com/office/powerpoint/2010/main" val="20879268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hdr" sz="quarter"/>
          </p:nvPr>
        </p:nvSpPr>
        <p:spPr bwMode="auto">
          <a:xfrm>
            <a:off x="0" y="0"/>
            <a:ext cx="2949575"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358" tIns="45679" rIns="91358" bIns="45679" numCol="1" anchor="t" anchorCtr="0" compatLnSpc="1">
            <a:prstTxWarp prst="textNoShape">
              <a:avLst/>
            </a:prstTxWarp>
          </a:bodyPr>
          <a:lstStyle>
            <a:lvl1pPr algn="l" defTabSz="912813" fontAlgn="base">
              <a:defRPr sz="1200">
                <a:solidFill>
                  <a:schemeClr val="tx1"/>
                </a:solidFill>
                <a:latin typeface="Arial" charset="0"/>
                <a:cs typeface="Arial" charset="0"/>
              </a:defRPr>
            </a:lvl1pPr>
          </a:lstStyle>
          <a:p>
            <a:pPr>
              <a:defRPr/>
            </a:pPr>
            <a:endParaRPr lang="en-AU"/>
          </a:p>
        </p:txBody>
      </p:sp>
      <p:sp>
        <p:nvSpPr>
          <p:cNvPr id="12291" name="Rectangle 3"/>
          <p:cNvSpPr>
            <a:spLocks noGrp="1" noChangeArrowheads="1"/>
          </p:cNvSpPr>
          <p:nvPr>
            <p:ph type="dt" idx="1"/>
          </p:nvPr>
        </p:nvSpPr>
        <p:spPr bwMode="auto">
          <a:xfrm>
            <a:off x="3854450" y="0"/>
            <a:ext cx="2949575"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358" tIns="45679" rIns="91358" bIns="45679" numCol="1" anchor="t" anchorCtr="0" compatLnSpc="1">
            <a:prstTxWarp prst="textNoShape">
              <a:avLst/>
            </a:prstTxWarp>
          </a:bodyPr>
          <a:lstStyle>
            <a:lvl1pPr algn="r" defTabSz="912813" fontAlgn="base">
              <a:defRPr sz="1200">
                <a:solidFill>
                  <a:schemeClr val="tx1"/>
                </a:solidFill>
                <a:latin typeface="Arial" charset="0"/>
                <a:cs typeface="Arial" charset="0"/>
              </a:defRPr>
            </a:lvl1pPr>
          </a:lstStyle>
          <a:p>
            <a:pPr>
              <a:defRPr/>
            </a:pPr>
            <a:endParaRPr lang="en-AU"/>
          </a:p>
        </p:txBody>
      </p:sp>
      <p:sp>
        <p:nvSpPr>
          <p:cNvPr id="34820" name="Rectangle 4"/>
          <p:cNvSpPr>
            <a:spLocks noGrp="1" noRot="1" noChangeAspect="1" noChangeArrowheads="1" noTextEdit="1"/>
          </p:cNvSpPr>
          <p:nvPr>
            <p:ph type="sldImg" idx="2"/>
          </p:nvPr>
        </p:nvSpPr>
        <p:spPr bwMode="auto">
          <a:xfrm>
            <a:off x="919163" y="746125"/>
            <a:ext cx="4967287" cy="3725863"/>
          </a:xfrm>
          <a:prstGeom prst="rect">
            <a:avLst/>
          </a:prstGeom>
          <a:noFill/>
          <a:ln w="9525">
            <a:solidFill>
              <a:srgbClr val="000000"/>
            </a:solidFill>
            <a:miter lim="800000"/>
            <a:headEnd/>
            <a:tailEnd/>
          </a:ln>
          <a:effectLst/>
        </p:spPr>
      </p:sp>
      <p:sp>
        <p:nvSpPr>
          <p:cNvPr id="12293" name="Rectangle 5"/>
          <p:cNvSpPr>
            <a:spLocks noGrp="1" noChangeArrowheads="1"/>
          </p:cNvSpPr>
          <p:nvPr>
            <p:ph type="body" sz="quarter" idx="3"/>
          </p:nvPr>
        </p:nvSpPr>
        <p:spPr bwMode="auto">
          <a:xfrm>
            <a:off x="681038" y="4721225"/>
            <a:ext cx="5443537" cy="4471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358" tIns="45679" rIns="91358" bIns="45679" numCol="1" anchor="t" anchorCtr="0" compatLnSpc="1">
            <a:prstTxWarp prst="textNoShape">
              <a:avLst/>
            </a:prstTxWarp>
          </a:bodyPr>
          <a:lstStyle/>
          <a:p>
            <a:pPr lvl="0"/>
            <a:r>
              <a:rPr lang="en-AU" noProof="0" smtClean="0"/>
              <a:t>Click to edit Master text styles</a:t>
            </a:r>
          </a:p>
          <a:p>
            <a:pPr lvl="1"/>
            <a:r>
              <a:rPr lang="en-AU" noProof="0" smtClean="0"/>
              <a:t>Second level</a:t>
            </a:r>
          </a:p>
          <a:p>
            <a:pPr lvl="2"/>
            <a:r>
              <a:rPr lang="en-AU" noProof="0" smtClean="0"/>
              <a:t>Third level</a:t>
            </a:r>
          </a:p>
          <a:p>
            <a:pPr lvl="3"/>
            <a:r>
              <a:rPr lang="en-AU" noProof="0" smtClean="0"/>
              <a:t>Fourth level</a:t>
            </a:r>
          </a:p>
          <a:p>
            <a:pPr lvl="4"/>
            <a:r>
              <a:rPr lang="en-AU" noProof="0" smtClean="0"/>
              <a:t>Fifth level</a:t>
            </a:r>
          </a:p>
        </p:txBody>
      </p:sp>
      <p:sp>
        <p:nvSpPr>
          <p:cNvPr id="12294" name="Rectangle 6"/>
          <p:cNvSpPr>
            <a:spLocks noGrp="1" noChangeArrowheads="1"/>
          </p:cNvSpPr>
          <p:nvPr>
            <p:ph type="ftr" sz="quarter" idx="4"/>
          </p:nvPr>
        </p:nvSpPr>
        <p:spPr bwMode="auto">
          <a:xfrm>
            <a:off x="0" y="9440863"/>
            <a:ext cx="2949575"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358" tIns="45679" rIns="91358" bIns="45679" numCol="1" anchor="b" anchorCtr="0" compatLnSpc="1">
            <a:prstTxWarp prst="textNoShape">
              <a:avLst/>
            </a:prstTxWarp>
          </a:bodyPr>
          <a:lstStyle>
            <a:lvl1pPr algn="l" defTabSz="912813" fontAlgn="base">
              <a:defRPr sz="1200">
                <a:solidFill>
                  <a:schemeClr val="tx1"/>
                </a:solidFill>
                <a:latin typeface="Arial" charset="0"/>
                <a:cs typeface="Arial" charset="0"/>
              </a:defRPr>
            </a:lvl1pPr>
          </a:lstStyle>
          <a:p>
            <a:pPr>
              <a:defRPr/>
            </a:pPr>
            <a:endParaRPr lang="en-AU"/>
          </a:p>
        </p:txBody>
      </p:sp>
      <p:sp>
        <p:nvSpPr>
          <p:cNvPr id="12295" name="Rectangle 7"/>
          <p:cNvSpPr>
            <a:spLocks noGrp="1" noChangeArrowheads="1"/>
          </p:cNvSpPr>
          <p:nvPr>
            <p:ph type="sldNum" sz="quarter" idx="5"/>
          </p:nvPr>
        </p:nvSpPr>
        <p:spPr bwMode="auto">
          <a:xfrm>
            <a:off x="3854450" y="9440863"/>
            <a:ext cx="2949575"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358" tIns="45679" rIns="91358" bIns="45679" numCol="1" anchor="b" anchorCtr="0" compatLnSpc="1">
            <a:prstTxWarp prst="textNoShape">
              <a:avLst/>
            </a:prstTxWarp>
          </a:bodyPr>
          <a:lstStyle>
            <a:lvl1pPr algn="r" defTabSz="912813" fontAlgn="base">
              <a:defRPr sz="1200">
                <a:solidFill>
                  <a:schemeClr val="tx1"/>
                </a:solidFill>
                <a:latin typeface="Arial" charset="0"/>
                <a:cs typeface="Arial" charset="0"/>
              </a:defRPr>
            </a:lvl1pPr>
          </a:lstStyle>
          <a:p>
            <a:pPr>
              <a:defRPr/>
            </a:pPr>
            <a:fld id="{A990B5DE-AE4F-44D8-82F7-8507B891D4AE}" type="slidenum">
              <a:rPr lang="en-AU"/>
              <a:pPr>
                <a:defRPr/>
              </a:pPr>
              <a:t>‹#›</a:t>
            </a:fld>
            <a:endParaRPr lang="en-AU"/>
          </a:p>
        </p:txBody>
      </p:sp>
    </p:spTree>
    <p:extLst>
      <p:ext uri="{BB962C8B-B14F-4D97-AF65-F5344CB8AC3E}">
        <p14:creationId xmlns:p14="http://schemas.microsoft.com/office/powerpoint/2010/main" val="288692207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682625" y="1557338"/>
            <a:ext cx="6553200" cy="1295400"/>
          </a:xfrm>
        </p:spPr>
        <p:txBody>
          <a:bodyPr/>
          <a:lstStyle>
            <a:lvl1pPr>
              <a:defRPr sz="3200">
                <a:solidFill>
                  <a:schemeClr val="bg1"/>
                </a:solidFill>
              </a:defRPr>
            </a:lvl1pPr>
          </a:lstStyle>
          <a:p>
            <a:pPr lvl="0"/>
            <a:r>
              <a:rPr lang="en-AU" noProof="0" smtClean="0"/>
              <a:t>Click to edit Master title style</a:t>
            </a:r>
          </a:p>
        </p:txBody>
      </p:sp>
      <p:sp>
        <p:nvSpPr>
          <p:cNvPr id="5123" name="Rectangle 3"/>
          <p:cNvSpPr>
            <a:spLocks noGrp="1" noChangeArrowheads="1"/>
          </p:cNvSpPr>
          <p:nvPr>
            <p:ph type="subTitle" idx="1"/>
          </p:nvPr>
        </p:nvSpPr>
        <p:spPr>
          <a:xfrm>
            <a:off x="682625" y="3357563"/>
            <a:ext cx="5859463" cy="503237"/>
          </a:xfrm>
        </p:spPr>
        <p:txBody>
          <a:bodyPr/>
          <a:lstStyle>
            <a:lvl1pPr marL="0" indent="0">
              <a:buFontTx/>
              <a:buNone/>
              <a:defRPr sz="2200">
                <a:solidFill>
                  <a:schemeClr val="bg1"/>
                </a:solidFill>
              </a:defRPr>
            </a:lvl1pPr>
          </a:lstStyle>
          <a:p>
            <a:pPr lvl="0"/>
            <a:r>
              <a:rPr lang="en-AU" noProof="0" smtClean="0"/>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Rectangle 5"/>
          <p:cNvSpPr>
            <a:spLocks noGrp="1" noChangeArrowheads="1"/>
          </p:cNvSpPr>
          <p:nvPr>
            <p:ph type="dt" sz="half" idx="10"/>
          </p:nvPr>
        </p:nvSpPr>
        <p:spPr>
          <a:ln/>
        </p:spPr>
        <p:txBody>
          <a:bodyPr/>
          <a:lstStyle>
            <a:lvl1pPr>
              <a:defRPr/>
            </a:lvl1pPr>
          </a:lstStyle>
          <a:p>
            <a:pPr>
              <a:defRPr/>
            </a:pPr>
            <a:r>
              <a:rPr lang="en-AU"/>
              <a:t>RMIT University©</a:t>
            </a:r>
          </a:p>
        </p:txBody>
      </p:sp>
      <p:sp>
        <p:nvSpPr>
          <p:cNvPr id="5" name="Rectangle 6"/>
          <p:cNvSpPr>
            <a:spLocks noGrp="1" noChangeArrowheads="1"/>
          </p:cNvSpPr>
          <p:nvPr>
            <p:ph type="ftr" sz="quarter" idx="11"/>
          </p:nvPr>
        </p:nvSpPr>
        <p:spPr>
          <a:ln/>
        </p:spPr>
        <p:txBody>
          <a:bodyPr/>
          <a:lstStyle>
            <a:lvl1pPr>
              <a:defRPr/>
            </a:lvl1pPr>
          </a:lstStyle>
          <a:p>
            <a:pPr>
              <a:defRPr/>
            </a:pPr>
            <a:endParaRPr lang="en-AU"/>
          </a:p>
        </p:txBody>
      </p:sp>
      <p:sp>
        <p:nvSpPr>
          <p:cNvPr id="6" name="Rectangle 7"/>
          <p:cNvSpPr>
            <a:spLocks noGrp="1" noChangeArrowheads="1"/>
          </p:cNvSpPr>
          <p:nvPr>
            <p:ph type="sldNum" sz="quarter" idx="12"/>
          </p:nvPr>
        </p:nvSpPr>
        <p:spPr>
          <a:ln/>
        </p:spPr>
        <p:txBody>
          <a:bodyPr/>
          <a:lstStyle>
            <a:lvl1pPr>
              <a:defRPr/>
            </a:lvl1pPr>
          </a:lstStyle>
          <a:p>
            <a:pPr>
              <a:defRPr/>
            </a:pPr>
            <a:fld id="{2B0561E2-EA64-4B74-83B2-B19BEEC17F57}" type="slidenum">
              <a:rPr lang="en-AU"/>
              <a:pPr>
                <a:defRPr/>
              </a:pPr>
              <a:t>‹#›</a:t>
            </a:fld>
            <a:endParaRPr lang="en-A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dt" sz="half" idx="10"/>
          </p:nvPr>
        </p:nvSpPr>
        <p:spPr>
          <a:ln/>
        </p:spPr>
        <p:txBody>
          <a:bodyPr/>
          <a:lstStyle>
            <a:lvl1pPr>
              <a:defRPr/>
            </a:lvl1pPr>
          </a:lstStyle>
          <a:p>
            <a:pPr>
              <a:defRPr/>
            </a:pPr>
            <a:r>
              <a:rPr lang="en-AU"/>
              <a:t>RMIT University©</a:t>
            </a:r>
          </a:p>
        </p:txBody>
      </p:sp>
      <p:sp>
        <p:nvSpPr>
          <p:cNvPr id="5" name="Rectangle 6"/>
          <p:cNvSpPr>
            <a:spLocks noGrp="1" noChangeArrowheads="1"/>
          </p:cNvSpPr>
          <p:nvPr>
            <p:ph type="ftr" sz="quarter" idx="11"/>
          </p:nvPr>
        </p:nvSpPr>
        <p:spPr>
          <a:ln/>
        </p:spPr>
        <p:txBody>
          <a:bodyPr/>
          <a:lstStyle>
            <a:lvl1pPr>
              <a:defRPr/>
            </a:lvl1pPr>
          </a:lstStyle>
          <a:p>
            <a:pPr>
              <a:defRPr/>
            </a:pPr>
            <a:endParaRPr lang="en-AU"/>
          </a:p>
        </p:txBody>
      </p:sp>
      <p:sp>
        <p:nvSpPr>
          <p:cNvPr id="6" name="Rectangle 7"/>
          <p:cNvSpPr>
            <a:spLocks noGrp="1" noChangeArrowheads="1"/>
          </p:cNvSpPr>
          <p:nvPr>
            <p:ph type="sldNum" sz="quarter" idx="12"/>
          </p:nvPr>
        </p:nvSpPr>
        <p:spPr>
          <a:ln/>
        </p:spPr>
        <p:txBody>
          <a:bodyPr/>
          <a:lstStyle>
            <a:lvl1pPr>
              <a:defRPr/>
            </a:lvl1pPr>
          </a:lstStyle>
          <a:p>
            <a:pPr>
              <a:defRPr/>
            </a:pPr>
            <a:fld id="{430BCD68-ABC6-4D76-A8D3-C38CA81768C8}" type="slidenum">
              <a:rPr lang="en-AU"/>
              <a:pPr>
                <a:defRPr/>
              </a:pPr>
              <a:t>‹#›</a:t>
            </a:fld>
            <a:endParaRPr lang="en-A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381000" y="1300163"/>
            <a:ext cx="4038600" cy="48656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572000" y="1300163"/>
            <a:ext cx="4038600" cy="48656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Rectangle 5"/>
          <p:cNvSpPr>
            <a:spLocks noGrp="1" noChangeArrowheads="1"/>
          </p:cNvSpPr>
          <p:nvPr>
            <p:ph type="dt" sz="half" idx="10"/>
          </p:nvPr>
        </p:nvSpPr>
        <p:spPr>
          <a:ln/>
        </p:spPr>
        <p:txBody>
          <a:bodyPr/>
          <a:lstStyle>
            <a:lvl1pPr>
              <a:defRPr/>
            </a:lvl1pPr>
          </a:lstStyle>
          <a:p>
            <a:pPr>
              <a:defRPr/>
            </a:pPr>
            <a:r>
              <a:rPr lang="en-AU"/>
              <a:t>RMIT University©</a:t>
            </a:r>
          </a:p>
        </p:txBody>
      </p:sp>
      <p:sp>
        <p:nvSpPr>
          <p:cNvPr id="6" name="Rectangle 6"/>
          <p:cNvSpPr>
            <a:spLocks noGrp="1" noChangeArrowheads="1"/>
          </p:cNvSpPr>
          <p:nvPr>
            <p:ph type="ftr" sz="quarter" idx="11"/>
          </p:nvPr>
        </p:nvSpPr>
        <p:spPr>
          <a:ln/>
        </p:spPr>
        <p:txBody>
          <a:bodyPr/>
          <a:lstStyle>
            <a:lvl1pPr>
              <a:defRPr/>
            </a:lvl1pPr>
          </a:lstStyle>
          <a:p>
            <a:pPr>
              <a:defRPr/>
            </a:pPr>
            <a:endParaRPr lang="en-AU"/>
          </a:p>
        </p:txBody>
      </p:sp>
      <p:sp>
        <p:nvSpPr>
          <p:cNvPr id="7" name="Rectangle 7"/>
          <p:cNvSpPr>
            <a:spLocks noGrp="1" noChangeArrowheads="1"/>
          </p:cNvSpPr>
          <p:nvPr>
            <p:ph type="sldNum" sz="quarter" idx="12"/>
          </p:nvPr>
        </p:nvSpPr>
        <p:spPr>
          <a:ln/>
        </p:spPr>
        <p:txBody>
          <a:bodyPr/>
          <a:lstStyle>
            <a:lvl1pPr>
              <a:defRPr/>
            </a:lvl1pPr>
          </a:lstStyle>
          <a:p>
            <a:pPr>
              <a:defRPr/>
            </a:pPr>
            <a:fld id="{AAEA0F3F-170A-411E-82BB-5D3DBC05CB7B}" type="slidenum">
              <a:rPr lang="en-AU"/>
              <a:pPr>
                <a:defRPr/>
              </a:pPr>
              <a:t>‹#›</a:t>
            </a:fld>
            <a:endParaRPr lang="en-A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Rectangle 5"/>
          <p:cNvSpPr>
            <a:spLocks noGrp="1" noChangeArrowheads="1"/>
          </p:cNvSpPr>
          <p:nvPr>
            <p:ph type="dt" sz="half" idx="10"/>
          </p:nvPr>
        </p:nvSpPr>
        <p:spPr>
          <a:ln/>
        </p:spPr>
        <p:txBody>
          <a:bodyPr/>
          <a:lstStyle>
            <a:lvl1pPr>
              <a:defRPr/>
            </a:lvl1pPr>
          </a:lstStyle>
          <a:p>
            <a:pPr>
              <a:defRPr/>
            </a:pPr>
            <a:r>
              <a:rPr lang="en-AU"/>
              <a:t>RMIT University©</a:t>
            </a:r>
          </a:p>
        </p:txBody>
      </p:sp>
      <p:sp>
        <p:nvSpPr>
          <p:cNvPr id="8" name="Rectangle 6"/>
          <p:cNvSpPr>
            <a:spLocks noGrp="1" noChangeArrowheads="1"/>
          </p:cNvSpPr>
          <p:nvPr>
            <p:ph type="ftr" sz="quarter" idx="11"/>
          </p:nvPr>
        </p:nvSpPr>
        <p:spPr>
          <a:ln/>
        </p:spPr>
        <p:txBody>
          <a:bodyPr/>
          <a:lstStyle>
            <a:lvl1pPr>
              <a:defRPr/>
            </a:lvl1pPr>
          </a:lstStyle>
          <a:p>
            <a:pPr>
              <a:defRPr/>
            </a:pPr>
            <a:endParaRPr lang="en-AU"/>
          </a:p>
        </p:txBody>
      </p:sp>
      <p:sp>
        <p:nvSpPr>
          <p:cNvPr id="9" name="Rectangle 7"/>
          <p:cNvSpPr>
            <a:spLocks noGrp="1" noChangeArrowheads="1"/>
          </p:cNvSpPr>
          <p:nvPr>
            <p:ph type="sldNum" sz="quarter" idx="12"/>
          </p:nvPr>
        </p:nvSpPr>
        <p:spPr>
          <a:ln/>
        </p:spPr>
        <p:txBody>
          <a:bodyPr/>
          <a:lstStyle>
            <a:lvl1pPr>
              <a:defRPr/>
            </a:lvl1pPr>
          </a:lstStyle>
          <a:p>
            <a:pPr>
              <a:defRPr/>
            </a:pPr>
            <a:fld id="{1E7452B4-658F-43E8-B885-ABF2426017DA}" type="slidenum">
              <a:rPr lang="en-AU"/>
              <a:pPr>
                <a:defRPr/>
              </a:pPr>
              <a:t>‹#›</a:t>
            </a:fld>
            <a:endParaRPr lang="en-A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Rectangle 5"/>
          <p:cNvSpPr>
            <a:spLocks noGrp="1" noChangeArrowheads="1"/>
          </p:cNvSpPr>
          <p:nvPr>
            <p:ph type="dt" sz="half" idx="10"/>
          </p:nvPr>
        </p:nvSpPr>
        <p:spPr>
          <a:ln/>
        </p:spPr>
        <p:txBody>
          <a:bodyPr/>
          <a:lstStyle>
            <a:lvl1pPr>
              <a:defRPr/>
            </a:lvl1pPr>
          </a:lstStyle>
          <a:p>
            <a:pPr>
              <a:defRPr/>
            </a:pPr>
            <a:r>
              <a:rPr lang="en-AU"/>
              <a:t>RMIT University©</a:t>
            </a:r>
          </a:p>
        </p:txBody>
      </p:sp>
      <p:sp>
        <p:nvSpPr>
          <p:cNvPr id="4" name="Rectangle 6"/>
          <p:cNvSpPr>
            <a:spLocks noGrp="1" noChangeArrowheads="1"/>
          </p:cNvSpPr>
          <p:nvPr>
            <p:ph type="ftr" sz="quarter" idx="11"/>
          </p:nvPr>
        </p:nvSpPr>
        <p:spPr>
          <a:ln/>
        </p:spPr>
        <p:txBody>
          <a:bodyPr/>
          <a:lstStyle>
            <a:lvl1pPr>
              <a:defRPr/>
            </a:lvl1pPr>
          </a:lstStyle>
          <a:p>
            <a:pPr>
              <a:defRPr/>
            </a:pPr>
            <a:endParaRPr lang="en-AU"/>
          </a:p>
        </p:txBody>
      </p:sp>
      <p:sp>
        <p:nvSpPr>
          <p:cNvPr id="5" name="Rectangle 7"/>
          <p:cNvSpPr>
            <a:spLocks noGrp="1" noChangeArrowheads="1"/>
          </p:cNvSpPr>
          <p:nvPr>
            <p:ph type="sldNum" sz="quarter" idx="12"/>
          </p:nvPr>
        </p:nvSpPr>
        <p:spPr>
          <a:ln/>
        </p:spPr>
        <p:txBody>
          <a:bodyPr/>
          <a:lstStyle>
            <a:lvl1pPr>
              <a:defRPr/>
            </a:lvl1pPr>
          </a:lstStyle>
          <a:p>
            <a:pPr>
              <a:defRPr/>
            </a:pPr>
            <a:fld id="{1110EF18-4D32-4BCA-8C1D-A8D37C1CB5D2}" type="slidenum">
              <a:rPr lang="en-AU"/>
              <a:pPr>
                <a:defRPr/>
              </a:pPr>
              <a:t>‹#›</a:t>
            </a:fld>
            <a:endParaRPr lang="en-A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r>
              <a:rPr lang="en-AU"/>
              <a:t>RMIT University©</a:t>
            </a:r>
          </a:p>
        </p:txBody>
      </p:sp>
      <p:sp>
        <p:nvSpPr>
          <p:cNvPr id="3" name="Rectangle 6"/>
          <p:cNvSpPr>
            <a:spLocks noGrp="1" noChangeArrowheads="1"/>
          </p:cNvSpPr>
          <p:nvPr>
            <p:ph type="ftr" sz="quarter" idx="11"/>
          </p:nvPr>
        </p:nvSpPr>
        <p:spPr>
          <a:ln/>
        </p:spPr>
        <p:txBody>
          <a:bodyPr/>
          <a:lstStyle>
            <a:lvl1pPr>
              <a:defRPr/>
            </a:lvl1pPr>
          </a:lstStyle>
          <a:p>
            <a:pPr>
              <a:defRPr/>
            </a:pPr>
            <a:endParaRPr lang="en-AU"/>
          </a:p>
        </p:txBody>
      </p:sp>
      <p:sp>
        <p:nvSpPr>
          <p:cNvPr id="4" name="Rectangle 7"/>
          <p:cNvSpPr>
            <a:spLocks noGrp="1" noChangeArrowheads="1"/>
          </p:cNvSpPr>
          <p:nvPr>
            <p:ph type="sldNum" sz="quarter" idx="12"/>
          </p:nvPr>
        </p:nvSpPr>
        <p:spPr>
          <a:ln/>
        </p:spPr>
        <p:txBody>
          <a:bodyPr/>
          <a:lstStyle>
            <a:lvl1pPr>
              <a:defRPr/>
            </a:lvl1pPr>
          </a:lstStyle>
          <a:p>
            <a:pPr>
              <a:defRPr/>
            </a:pPr>
            <a:fld id="{DF481715-6522-41D7-8125-E26D39A5EE47}" type="slidenum">
              <a:rPr lang="en-AU"/>
              <a:pPr>
                <a:defRPr/>
              </a:pPr>
              <a:t>‹#›</a:t>
            </a:fld>
            <a:endParaRPr lang="en-A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r>
              <a:rPr lang="en-AU"/>
              <a:t>RMIT University©</a:t>
            </a:r>
          </a:p>
        </p:txBody>
      </p:sp>
      <p:sp>
        <p:nvSpPr>
          <p:cNvPr id="6" name="Rectangle 6"/>
          <p:cNvSpPr>
            <a:spLocks noGrp="1" noChangeArrowheads="1"/>
          </p:cNvSpPr>
          <p:nvPr>
            <p:ph type="ftr" sz="quarter" idx="11"/>
          </p:nvPr>
        </p:nvSpPr>
        <p:spPr>
          <a:ln/>
        </p:spPr>
        <p:txBody>
          <a:bodyPr/>
          <a:lstStyle>
            <a:lvl1pPr>
              <a:defRPr/>
            </a:lvl1pPr>
          </a:lstStyle>
          <a:p>
            <a:pPr>
              <a:defRPr/>
            </a:pPr>
            <a:endParaRPr lang="en-AU"/>
          </a:p>
        </p:txBody>
      </p:sp>
      <p:sp>
        <p:nvSpPr>
          <p:cNvPr id="7" name="Rectangle 7"/>
          <p:cNvSpPr>
            <a:spLocks noGrp="1" noChangeArrowheads="1"/>
          </p:cNvSpPr>
          <p:nvPr>
            <p:ph type="sldNum" sz="quarter" idx="12"/>
          </p:nvPr>
        </p:nvSpPr>
        <p:spPr>
          <a:ln/>
        </p:spPr>
        <p:txBody>
          <a:bodyPr/>
          <a:lstStyle>
            <a:lvl1pPr>
              <a:defRPr/>
            </a:lvl1pPr>
          </a:lstStyle>
          <a:p>
            <a:pPr>
              <a:defRPr/>
            </a:pPr>
            <a:fld id="{C911048A-92A6-402E-A993-F0A7DFBA76A3}" type="slidenum">
              <a:rPr lang="en-AU"/>
              <a:pPr>
                <a:defRPr/>
              </a:pPr>
              <a:t>‹#›</a:t>
            </a:fld>
            <a:endParaRPr lang="en-A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AU"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r>
              <a:rPr lang="en-AU"/>
              <a:t>RMIT University©</a:t>
            </a:r>
          </a:p>
        </p:txBody>
      </p:sp>
      <p:sp>
        <p:nvSpPr>
          <p:cNvPr id="6" name="Rectangle 6"/>
          <p:cNvSpPr>
            <a:spLocks noGrp="1" noChangeArrowheads="1"/>
          </p:cNvSpPr>
          <p:nvPr>
            <p:ph type="ftr" sz="quarter" idx="11"/>
          </p:nvPr>
        </p:nvSpPr>
        <p:spPr>
          <a:ln/>
        </p:spPr>
        <p:txBody>
          <a:bodyPr/>
          <a:lstStyle>
            <a:lvl1pPr>
              <a:defRPr/>
            </a:lvl1pPr>
          </a:lstStyle>
          <a:p>
            <a:pPr>
              <a:defRPr/>
            </a:pPr>
            <a:endParaRPr lang="en-AU"/>
          </a:p>
        </p:txBody>
      </p:sp>
      <p:sp>
        <p:nvSpPr>
          <p:cNvPr id="7" name="Rectangle 7"/>
          <p:cNvSpPr>
            <a:spLocks noGrp="1" noChangeArrowheads="1"/>
          </p:cNvSpPr>
          <p:nvPr>
            <p:ph type="sldNum" sz="quarter" idx="12"/>
          </p:nvPr>
        </p:nvSpPr>
        <p:spPr>
          <a:ln/>
        </p:spPr>
        <p:txBody>
          <a:bodyPr/>
          <a:lstStyle>
            <a:lvl1pPr>
              <a:defRPr/>
            </a:lvl1pPr>
          </a:lstStyle>
          <a:p>
            <a:pPr>
              <a:defRPr/>
            </a:pPr>
            <a:fld id="{C86A8DAB-DA22-4C9D-B359-0D419D2F3DBD}" type="slidenum">
              <a:rPr lang="en-AU"/>
              <a:pPr>
                <a:defRPr/>
              </a:pPr>
              <a:t>‹#›</a:t>
            </a:fld>
            <a:endParaRPr lang="en-A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Rectangle 5"/>
          <p:cNvSpPr>
            <a:spLocks noGrp="1" noChangeArrowheads="1"/>
          </p:cNvSpPr>
          <p:nvPr>
            <p:ph type="dt" sz="half" idx="10"/>
          </p:nvPr>
        </p:nvSpPr>
        <p:spPr>
          <a:ln/>
        </p:spPr>
        <p:txBody>
          <a:bodyPr/>
          <a:lstStyle>
            <a:lvl1pPr>
              <a:defRPr/>
            </a:lvl1pPr>
          </a:lstStyle>
          <a:p>
            <a:pPr>
              <a:defRPr/>
            </a:pPr>
            <a:r>
              <a:rPr lang="en-AU"/>
              <a:t>RMIT University©</a:t>
            </a:r>
          </a:p>
        </p:txBody>
      </p:sp>
      <p:sp>
        <p:nvSpPr>
          <p:cNvPr id="5" name="Rectangle 6"/>
          <p:cNvSpPr>
            <a:spLocks noGrp="1" noChangeArrowheads="1"/>
          </p:cNvSpPr>
          <p:nvPr>
            <p:ph type="ftr" sz="quarter" idx="11"/>
          </p:nvPr>
        </p:nvSpPr>
        <p:spPr>
          <a:ln/>
        </p:spPr>
        <p:txBody>
          <a:bodyPr/>
          <a:lstStyle>
            <a:lvl1pPr>
              <a:defRPr/>
            </a:lvl1pPr>
          </a:lstStyle>
          <a:p>
            <a:pPr>
              <a:defRPr/>
            </a:pPr>
            <a:endParaRPr lang="en-AU"/>
          </a:p>
        </p:txBody>
      </p:sp>
      <p:sp>
        <p:nvSpPr>
          <p:cNvPr id="6" name="Rectangle 7"/>
          <p:cNvSpPr>
            <a:spLocks noGrp="1" noChangeArrowheads="1"/>
          </p:cNvSpPr>
          <p:nvPr>
            <p:ph type="sldNum" sz="quarter" idx="12"/>
          </p:nvPr>
        </p:nvSpPr>
        <p:spPr>
          <a:ln/>
        </p:spPr>
        <p:txBody>
          <a:bodyPr/>
          <a:lstStyle>
            <a:lvl1pPr>
              <a:defRPr/>
            </a:lvl1pPr>
          </a:lstStyle>
          <a:p>
            <a:pPr>
              <a:defRPr/>
            </a:pPr>
            <a:fld id="{170AFC14-517F-4C57-98A1-3810793E213B}" type="slidenum">
              <a:rPr lang="en-AU"/>
              <a:pPr>
                <a:defRPr/>
              </a:pPr>
              <a:t>‹#›</a:t>
            </a:fld>
            <a:endParaRPr lang="en-A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274638"/>
            <a:ext cx="2057400" cy="5891212"/>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381000" y="274638"/>
            <a:ext cx="6019800" cy="58912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Rectangle 5"/>
          <p:cNvSpPr>
            <a:spLocks noGrp="1" noChangeArrowheads="1"/>
          </p:cNvSpPr>
          <p:nvPr>
            <p:ph type="dt" sz="half" idx="10"/>
          </p:nvPr>
        </p:nvSpPr>
        <p:spPr>
          <a:ln/>
        </p:spPr>
        <p:txBody>
          <a:bodyPr/>
          <a:lstStyle>
            <a:lvl1pPr>
              <a:defRPr/>
            </a:lvl1pPr>
          </a:lstStyle>
          <a:p>
            <a:pPr>
              <a:defRPr/>
            </a:pPr>
            <a:r>
              <a:rPr lang="en-AU"/>
              <a:t>RMIT University©</a:t>
            </a:r>
          </a:p>
        </p:txBody>
      </p:sp>
      <p:sp>
        <p:nvSpPr>
          <p:cNvPr id="5" name="Rectangle 6"/>
          <p:cNvSpPr>
            <a:spLocks noGrp="1" noChangeArrowheads="1"/>
          </p:cNvSpPr>
          <p:nvPr>
            <p:ph type="ftr" sz="quarter" idx="11"/>
          </p:nvPr>
        </p:nvSpPr>
        <p:spPr>
          <a:ln/>
        </p:spPr>
        <p:txBody>
          <a:bodyPr/>
          <a:lstStyle>
            <a:lvl1pPr>
              <a:defRPr/>
            </a:lvl1pPr>
          </a:lstStyle>
          <a:p>
            <a:pPr>
              <a:defRPr/>
            </a:pPr>
            <a:endParaRPr lang="en-AU"/>
          </a:p>
        </p:txBody>
      </p:sp>
      <p:sp>
        <p:nvSpPr>
          <p:cNvPr id="6" name="Rectangle 7"/>
          <p:cNvSpPr>
            <a:spLocks noGrp="1" noChangeArrowheads="1"/>
          </p:cNvSpPr>
          <p:nvPr>
            <p:ph type="sldNum" sz="quarter" idx="12"/>
          </p:nvPr>
        </p:nvSpPr>
        <p:spPr>
          <a:ln/>
        </p:spPr>
        <p:txBody>
          <a:bodyPr/>
          <a:lstStyle>
            <a:lvl1pPr>
              <a:defRPr/>
            </a:lvl1pPr>
          </a:lstStyle>
          <a:p>
            <a:pPr>
              <a:defRPr/>
            </a:pPr>
            <a:fld id="{F65ADF26-AB55-4676-93AF-323F4E2FABB5}" type="slidenum">
              <a:rPr lang="en-AU"/>
              <a:pPr>
                <a:defRPr/>
              </a:pPr>
              <a:t>‹#›</a:t>
            </a:fld>
            <a:endParaRPr lang="en-A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229600" cy="922337"/>
          </a:xfrm>
        </p:spPr>
        <p:txBody>
          <a:bodyPr/>
          <a:lstStyle/>
          <a:p>
            <a:r>
              <a:rPr lang="en-US" smtClean="0"/>
              <a:t>Click to edit Master title style</a:t>
            </a:r>
            <a:endParaRPr lang="en-AU"/>
          </a:p>
        </p:txBody>
      </p:sp>
      <p:sp>
        <p:nvSpPr>
          <p:cNvPr id="3" name="Table Placeholder 2"/>
          <p:cNvSpPr>
            <a:spLocks noGrp="1"/>
          </p:cNvSpPr>
          <p:nvPr>
            <p:ph type="tbl" idx="1"/>
          </p:nvPr>
        </p:nvSpPr>
        <p:spPr>
          <a:xfrm>
            <a:off x="381000" y="1300163"/>
            <a:ext cx="8229600" cy="4865687"/>
          </a:xfrm>
        </p:spPr>
        <p:txBody>
          <a:bodyPr/>
          <a:lstStyle/>
          <a:p>
            <a:pPr lvl="0"/>
            <a:endParaRPr lang="en-AU" noProof="0" smtClean="0"/>
          </a:p>
        </p:txBody>
      </p:sp>
      <p:sp>
        <p:nvSpPr>
          <p:cNvPr id="4" name="Rectangle 5"/>
          <p:cNvSpPr>
            <a:spLocks noGrp="1" noChangeArrowheads="1"/>
          </p:cNvSpPr>
          <p:nvPr>
            <p:ph type="dt" sz="half" idx="10"/>
          </p:nvPr>
        </p:nvSpPr>
        <p:spPr>
          <a:ln/>
        </p:spPr>
        <p:txBody>
          <a:bodyPr/>
          <a:lstStyle>
            <a:lvl1pPr>
              <a:defRPr/>
            </a:lvl1pPr>
          </a:lstStyle>
          <a:p>
            <a:pPr>
              <a:defRPr/>
            </a:pPr>
            <a:r>
              <a:rPr lang="en-AU"/>
              <a:t>RMIT University©</a:t>
            </a:r>
          </a:p>
        </p:txBody>
      </p:sp>
      <p:sp>
        <p:nvSpPr>
          <p:cNvPr id="5" name="Rectangle 6"/>
          <p:cNvSpPr>
            <a:spLocks noGrp="1" noChangeArrowheads="1"/>
          </p:cNvSpPr>
          <p:nvPr>
            <p:ph type="ftr" sz="quarter" idx="11"/>
          </p:nvPr>
        </p:nvSpPr>
        <p:spPr>
          <a:ln/>
        </p:spPr>
        <p:txBody>
          <a:bodyPr/>
          <a:lstStyle>
            <a:lvl1pPr>
              <a:defRPr/>
            </a:lvl1pPr>
          </a:lstStyle>
          <a:p>
            <a:pPr>
              <a:defRPr/>
            </a:pPr>
            <a:endParaRPr lang="en-AU"/>
          </a:p>
        </p:txBody>
      </p:sp>
      <p:sp>
        <p:nvSpPr>
          <p:cNvPr id="6" name="Rectangle 7"/>
          <p:cNvSpPr>
            <a:spLocks noGrp="1" noChangeArrowheads="1"/>
          </p:cNvSpPr>
          <p:nvPr>
            <p:ph type="sldNum" sz="quarter" idx="12"/>
          </p:nvPr>
        </p:nvSpPr>
        <p:spPr>
          <a:ln/>
        </p:spPr>
        <p:txBody>
          <a:bodyPr/>
          <a:lstStyle>
            <a:lvl1pPr>
              <a:defRPr/>
            </a:lvl1pPr>
          </a:lstStyle>
          <a:p>
            <a:pPr>
              <a:defRPr/>
            </a:pPr>
            <a:fld id="{B52EDD04-5B62-4117-B026-60751DE892AF}" type="slidenum">
              <a:rPr lang="en-AU"/>
              <a:pPr>
                <a:defRPr/>
              </a:pPr>
              <a:t>‹#›</a:t>
            </a:fld>
            <a:endParaRPr lang="en-A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2" descr="core footer"/>
          <p:cNvPicPr>
            <a:picLocks noChangeAspect="1" noChangeArrowheads="1"/>
          </p:cNvPicPr>
          <p:nvPr/>
        </p:nvPicPr>
        <p:blipFill>
          <a:blip r:embed="rId14"/>
          <a:srcRect/>
          <a:stretch>
            <a:fillRect/>
          </a:stretch>
        </p:blipFill>
        <p:spPr bwMode="auto">
          <a:xfrm>
            <a:off x="0" y="6534150"/>
            <a:ext cx="9144000" cy="323850"/>
          </a:xfrm>
          <a:prstGeom prst="rect">
            <a:avLst/>
          </a:prstGeom>
          <a:noFill/>
          <a:ln w="9525">
            <a:noFill/>
            <a:miter lim="800000"/>
            <a:headEnd/>
            <a:tailEnd/>
          </a:ln>
        </p:spPr>
      </p:pic>
      <p:sp>
        <p:nvSpPr>
          <p:cNvPr id="1027" name="Rectangle 3"/>
          <p:cNvSpPr>
            <a:spLocks noGrp="1" noChangeArrowheads="1"/>
          </p:cNvSpPr>
          <p:nvPr>
            <p:ph type="title"/>
          </p:nvPr>
        </p:nvSpPr>
        <p:spPr bwMode="auto">
          <a:xfrm>
            <a:off x="381000" y="274638"/>
            <a:ext cx="8229600" cy="9223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AU" smtClean="0"/>
              <a:t>Click to edit Header 1</a:t>
            </a:r>
          </a:p>
        </p:txBody>
      </p:sp>
      <p:sp>
        <p:nvSpPr>
          <p:cNvPr id="1028" name="Rectangle 4"/>
          <p:cNvSpPr>
            <a:spLocks noGrp="1" noChangeArrowheads="1"/>
          </p:cNvSpPr>
          <p:nvPr>
            <p:ph type="body" idx="1"/>
          </p:nvPr>
        </p:nvSpPr>
        <p:spPr bwMode="auto">
          <a:xfrm>
            <a:off x="381000" y="1300163"/>
            <a:ext cx="8229600" cy="48656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p>
        </p:txBody>
      </p:sp>
      <p:sp>
        <p:nvSpPr>
          <p:cNvPr id="4101" name="Rectangle 5"/>
          <p:cNvSpPr>
            <a:spLocks noGrp="1" noChangeArrowheads="1"/>
          </p:cNvSpPr>
          <p:nvPr>
            <p:ph type="dt" sz="half" idx="2"/>
          </p:nvPr>
        </p:nvSpPr>
        <p:spPr bwMode="auto">
          <a:xfrm>
            <a:off x="444500" y="6565900"/>
            <a:ext cx="2133600" cy="215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fontAlgn="base">
              <a:defRPr sz="1100">
                <a:latin typeface="Arial" charset="0"/>
                <a:cs typeface="Arial" charset="0"/>
              </a:defRPr>
            </a:lvl1pPr>
          </a:lstStyle>
          <a:p>
            <a:pPr>
              <a:defRPr/>
            </a:pPr>
            <a:r>
              <a:rPr lang="en-AU"/>
              <a:t>RMIT University©</a:t>
            </a:r>
          </a:p>
        </p:txBody>
      </p:sp>
      <p:sp>
        <p:nvSpPr>
          <p:cNvPr id="4102" name="Rectangle 6"/>
          <p:cNvSpPr>
            <a:spLocks noGrp="1" noChangeArrowheads="1"/>
          </p:cNvSpPr>
          <p:nvPr>
            <p:ph type="ftr" sz="quarter" idx="3"/>
          </p:nvPr>
        </p:nvSpPr>
        <p:spPr bwMode="auto">
          <a:xfrm>
            <a:off x="2611438" y="6575425"/>
            <a:ext cx="3832225" cy="215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fontAlgn="base">
              <a:defRPr sz="1100">
                <a:latin typeface="Arial" charset="0"/>
                <a:cs typeface="Arial" charset="0"/>
              </a:defRPr>
            </a:lvl1pPr>
          </a:lstStyle>
          <a:p>
            <a:pPr>
              <a:defRPr/>
            </a:pPr>
            <a:endParaRPr lang="en-AU"/>
          </a:p>
        </p:txBody>
      </p:sp>
      <p:sp>
        <p:nvSpPr>
          <p:cNvPr id="4103" name="Rectangle 7"/>
          <p:cNvSpPr>
            <a:spLocks noGrp="1" noChangeArrowheads="1"/>
          </p:cNvSpPr>
          <p:nvPr>
            <p:ph type="sldNum" sz="quarter" idx="4"/>
          </p:nvPr>
        </p:nvSpPr>
        <p:spPr bwMode="auto">
          <a:xfrm>
            <a:off x="6523038" y="6578600"/>
            <a:ext cx="2133600" cy="215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fontAlgn="base">
              <a:defRPr sz="1100">
                <a:latin typeface="Arial" charset="0"/>
                <a:cs typeface="Arial" charset="0"/>
              </a:defRPr>
            </a:lvl1pPr>
          </a:lstStyle>
          <a:p>
            <a:pPr>
              <a:defRPr/>
            </a:pPr>
            <a:fld id="{18C1F09C-8BD7-4D72-91CE-29F7DE96D027}" type="slidenum">
              <a:rPr lang="en-AU"/>
              <a:pPr>
                <a:defRPr/>
              </a:pPr>
              <a:t>‹#›</a:t>
            </a:fld>
            <a:endParaRPr lang="en-AU"/>
          </a:p>
        </p:txBody>
      </p:sp>
    </p:spTree>
  </p:cSld>
  <p:clrMap bg1="lt1" tx1="dk1" bg2="lt2" tx2="dk2" accent1="accent1" accent2="accent2" accent3="accent3" accent4="accent4" accent5="accent5" accent6="accent6" hlink="hlink" folHlink="folHlink"/>
  <p:sldLayoutIdLst>
    <p:sldLayoutId id="2147483713"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Lst>
  <p:hf sldNum="0" hdr="0" ftr="0"/>
  <p:txStyles>
    <p:titleStyle>
      <a:lvl1pPr algn="l" rtl="0" eaLnBrk="0" fontAlgn="base" hangingPunct="0">
        <a:spcBef>
          <a:spcPct val="0"/>
        </a:spcBef>
        <a:spcAft>
          <a:spcPct val="0"/>
        </a:spcAft>
        <a:defRPr sz="2500">
          <a:solidFill>
            <a:srgbClr val="EE3224"/>
          </a:solidFill>
          <a:latin typeface="+mj-lt"/>
          <a:ea typeface="+mj-ea"/>
          <a:cs typeface="+mj-cs"/>
        </a:defRPr>
      </a:lvl1pPr>
      <a:lvl2pPr algn="l" rtl="0" eaLnBrk="0" fontAlgn="base" hangingPunct="0">
        <a:spcBef>
          <a:spcPct val="0"/>
        </a:spcBef>
        <a:spcAft>
          <a:spcPct val="0"/>
        </a:spcAft>
        <a:defRPr sz="2500">
          <a:solidFill>
            <a:srgbClr val="EE3224"/>
          </a:solidFill>
          <a:latin typeface="Arial" charset="0"/>
          <a:cs typeface="Arial" charset="0"/>
        </a:defRPr>
      </a:lvl2pPr>
      <a:lvl3pPr algn="l" rtl="0" eaLnBrk="0" fontAlgn="base" hangingPunct="0">
        <a:spcBef>
          <a:spcPct val="0"/>
        </a:spcBef>
        <a:spcAft>
          <a:spcPct val="0"/>
        </a:spcAft>
        <a:defRPr sz="2500">
          <a:solidFill>
            <a:srgbClr val="EE3224"/>
          </a:solidFill>
          <a:latin typeface="Arial" charset="0"/>
          <a:cs typeface="Arial" charset="0"/>
        </a:defRPr>
      </a:lvl3pPr>
      <a:lvl4pPr algn="l" rtl="0" eaLnBrk="0" fontAlgn="base" hangingPunct="0">
        <a:spcBef>
          <a:spcPct val="0"/>
        </a:spcBef>
        <a:spcAft>
          <a:spcPct val="0"/>
        </a:spcAft>
        <a:defRPr sz="2500">
          <a:solidFill>
            <a:srgbClr val="EE3224"/>
          </a:solidFill>
          <a:latin typeface="Arial" charset="0"/>
          <a:cs typeface="Arial" charset="0"/>
        </a:defRPr>
      </a:lvl4pPr>
      <a:lvl5pPr algn="l" rtl="0" eaLnBrk="0" fontAlgn="base" hangingPunct="0">
        <a:spcBef>
          <a:spcPct val="0"/>
        </a:spcBef>
        <a:spcAft>
          <a:spcPct val="0"/>
        </a:spcAft>
        <a:defRPr sz="2500">
          <a:solidFill>
            <a:srgbClr val="EE3224"/>
          </a:solidFill>
          <a:latin typeface="Arial" charset="0"/>
          <a:cs typeface="Arial" charset="0"/>
        </a:defRPr>
      </a:lvl5pPr>
      <a:lvl6pPr marL="457200" algn="l" rtl="0" fontAlgn="base">
        <a:spcBef>
          <a:spcPct val="0"/>
        </a:spcBef>
        <a:spcAft>
          <a:spcPct val="0"/>
        </a:spcAft>
        <a:defRPr sz="2500">
          <a:solidFill>
            <a:srgbClr val="EE3224"/>
          </a:solidFill>
          <a:latin typeface="Arial" charset="0"/>
          <a:cs typeface="Arial" charset="0"/>
        </a:defRPr>
      </a:lvl6pPr>
      <a:lvl7pPr marL="914400" algn="l" rtl="0" fontAlgn="base">
        <a:spcBef>
          <a:spcPct val="0"/>
        </a:spcBef>
        <a:spcAft>
          <a:spcPct val="0"/>
        </a:spcAft>
        <a:defRPr sz="2500">
          <a:solidFill>
            <a:srgbClr val="EE3224"/>
          </a:solidFill>
          <a:latin typeface="Arial" charset="0"/>
          <a:cs typeface="Arial" charset="0"/>
        </a:defRPr>
      </a:lvl7pPr>
      <a:lvl8pPr marL="1371600" algn="l" rtl="0" fontAlgn="base">
        <a:spcBef>
          <a:spcPct val="0"/>
        </a:spcBef>
        <a:spcAft>
          <a:spcPct val="0"/>
        </a:spcAft>
        <a:defRPr sz="2500">
          <a:solidFill>
            <a:srgbClr val="EE3224"/>
          </a:solidFill>
          <a:latin typeface="Arial" charset="0"/>
          <a:cs typeface="Arial" charset="0"/>
        </a:defRPr>
      </a:lvl8pPr>
      <a:lvl9pPr marL="1828800" algn="l" rtl="0" fontAlgn="base">
        <a:spcBef>
          <a:spcPct val="0"/>
        </a:spcBef>
        <a:spcAft>
          <a:spcPct val="0"/>
        </a:spcAft>
        <a:defRPr sz="2500">
          <a:solidFill>
            <a:srgbClr val="EE3224"/>
          </a:solidFill>
          <a:latin typeface="Arial" charset="0"/>
          <a:cs typeface="Arial" charset="0"/>
        </a:defRPr>
      </a:lvl9pPr>
    </p:titleStyle>
    <p:bodyStyle>
      <a:lvl1pPr marL="180975" indent="-180975" algn="l" rtl="0" eaLnBrk="0" fontAlgn="base" hangingPunct="0">
        <a:spcBef>
          <a:spcPct val="50000"/>
        </a:spcBef>
        <a:spcAft>
          <a:spcPct val="0"/>
        </a:spcAft>
        <a:buClr>
          <a:srgbClr val="887E6E"/>
        </a:buClr>
        <a:buChar char="•"/>
        <a:defRPr>
          <a:solidFill>
            <a:schemeClr val="tx1"/>
          </a:solidFill>
          <a:latin typeface="+mn-lt"/>
          <a:ea typeface="+mn-ea"/>
          <a:cs typeface="+mn-cs"/>
        </a:defRPr>
      </a:lvl1pPr>
      <a:lvl2pPr marL="485775" indent="-161925" algn="l" rtl="0" eaLnBrk="0" fontAlgn="base" hangingPunct="0">
        <a:spcBef>
          <a:spcPct val="25000"/>
        </a:spcBef>
        <a:spcAft>
          <a:spcPct val="0"/>
        </a:spcAft>
        <a:buClr>
          <a:srgbClr val="887E6E"/>
        </a:buClr>
        <a:buFont typeface="Arial" charset="0"/>
        <a:buChar char="–"/>
        <a:defRPr>
          <a:solidFill>
            <a:schemeClr val="tx1"/>
          </a:solidFill>
          <a:latin typeface="+mn-lt"/>
          <a:cs typeface="+mn-cs"/>
        </a:defRPr>
      </a:lvl2pPr>
      <a:lvl3pPr marL="795338" indent="-161925" algn="l" rtl="0" eaLnBrk="0" fontAlgn="base" hangingPunct="0">
        <a:spcBef>
          <a:spcPct val="25000"/>
        </a:spcBef>
        <a:spcAft>
          <a:spcPct val="0"/>
        </a:spcAft>
        <a:buClr>
          <a:srgbClr val="887E6E"/>
        </a:buClr>
        <a:buFont typeface="Arial" charset="0"/>
        <a:buChar char="–"/>
        <a:defRPr>
          <a:solidFill>
            <a:schemeClr val="tx1"/>
          </a:solidFill>
          <a:latin typeface="+mn-lt"/>
          <a:cs typeface="+mn-cs"/>
        </a:defRPr>
      </a:lvl3pPr>
      <a:lvl4pPr marL="1090613" indent="-166688" algn="l" rtl="0" eaLnBrk="0" fontAlgn="base" hangingPunct="0">
        <a:spcBef>
          <a:spcPct val="25000"/>
        </a:spcBef>
        <a:spcAft>
          <a:spcPct val="0"/>
        </a:spcAft>
        <a:buClr>
          <a:srgbClr val="887E6E"/>
        </a:buClr>
        <a:buChar char="–"/>
        <a:defRPr>
          <a:solidFill>
            <a:schemeClr val="tx1"/>
          </a:solidFill>
          <a:latin typeface="+mn-lt"/>
          <a:cs typeface="+mn-cs"/>
        </a:defRPr>
      </a:lvl4pPr>
      <a:lvl5pPr marL="1390650" indent="-171450" algn="l" rtl="0" eaLnBrk="0" fontAlgn="base" hangingPunct="0">
        <a:spcBef>
          <a:spcPct val="25000"/>
        </a:spcBef>
        <a:spcAft>
          <a:spcPct val="0"/>
        </a:spcAft>
        <a:buClr>
          <a:srgbClr val="887E6E"/>
        </a:buClr>
        <a:buFont typeface="Arial" charset="0"/>
        <a:buChar char="–"/>
        <a:defRPr>
          <a:solidFill>
            <a:schemeClr val="tx1"/>
          </a:solidFill>
          <a:latin typeface="+mn-lt"/>
          <a:cs typeface="+mn-cs"/>
        </a:defRPr>
      </a:lvl5pPr>
      <a:lvl6pPr marL="1847850" indent="-171450" algn="l" rtl="0" fontAlgn="base">
        <a:spcBef>
          <a:spcPct val="25000"/>
        </a:spcBef>
        <a:spcAft>
          <a:spcPct val="0"/>
        </a:spcAft>
        <a:buClr>
          <a:srgbClr val="887E6E"/>
        </a:buClr>
        <a:buFont typeface="Arial" charset="0"/>
        <a:buChar char="–"/>
        <a:defRPr>
          <a:solidFill>
            <a:schemeClr val="tx1"/>
          </a:solidFill>
          <a:latin typeface="+mn-lt"/>
          <a:cs typeface="+mn-cs"/>
        </a:defRPr>
      </a:lvl6pPr>
      <a:lvl7pPr marL="2305050" indent="-171450" algn="l" rtl="0" fontAlgn="base">
        <a:spcBef>
          <a:spcPct val="25000"/>
        </a:spcBef>
        <a:spcAft>
          <a:spcPct val="0"/>
        </a:spcAft>
        <a:buClr>
          <a:srgbClr val="887E6E"/>
        </a:buClr>
        <a:buFont typeface="Arial" charset="0"/>
        <a:buChar char="–"/>
        <a:defRPr>
          <a:solidFill>
            <a:schemeClr val="tx1"/>
          </a:solidFill>
          <a:latin typeface="+mn-lt"/>
          <a:cs typeface="+mn-cs"/>
        </a:defRPr>
      </a:lvl7pPr>
      <a:lvl8pPr marL="2762250" indent="-171450" algn="l" rtl="0" fontAlgn="base">
        <a:spcBef>
          <a:spcPct val="25000"/>
        </a:spcBef>
        <a:spcAft>
          <a:spcPct val="0"/>
        </a:spcAft>
        <a:buClr>
          <a:srgbClr val="887E6E"/>
        </a:buClr>
        <a:buFont typeface="Arial" charset="0"/>
        <a:buChar char="–"/>
        <a:defRPr>
          <a:solidFill>
            <a:schemeClr val="tx1"/>
          </a:solidFill>
          <a:latin typeface="+mn-lt"/>
          <a:cs typeface="+mn-cs"/>
        </a:defRPr>
      </a:lvl8pPr>
      <a:lvl9pPr marL="3219450" indent="-171450" algn="l" rtl="0" fontAlgn="base">
        <a:spcBef>
          <a:spcPct val="25000"/>
        </a:spcBef>
        <a:spcAft>
          <a:spcPct val="0"/>
        </a:spcAft>
        <a:buClr>
          <a:srgbClr val="887E6E"/>
        </a:buClr>
        <a:buFont typeface="Arial" charset="0"/>
        <a:buChar char="–"/>
        <a:defRPr>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www.goodreads.com/author/show/3953.William_Makepeace_Thackeray"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79388" y="115888"/>
            <a:ext cx="8713787" cy="2449512"/>
          </a:xfrm>
        </p:spPr>
        <p:txBody>
          <a:bodyPr/>
          <a:lstStyle/>
          <a:p>
            <a:pPr eaLnBrk="1" hangingPunct="1"/>
            <a:r>
              <a:rPr lang="en-AU" sz="2400" smtClean="0"/>
              <a:t/>
            </a:r>
            <a:br>
              <a:rPr lang="en-AU" sz="2400" smtClean="0"/>
            </a:br>
            <a:r>
              <a:rPr lang="en-AU" sz="2400" b="1" smtClean="0"/>
              <a:t/>
            </a:r>
            <a:br>
              <a:rPr lang="en-AU" sz="2400" b="1" smtClean="0"/>
            </a:br>
            <a:r>
              <a:rPr lang="en-AU" b="1" smtClean="0"/>
              <a:t>Roadmap Towards Restraint Reduction</a:t>
            </a:r>
            <a:r>
              <a:rPr lang="en-AU" sz="2400" b="1" smtClean="0"/>
              <a:t>.</a:t>
            </a:r>
            <a:br>
              <a:rPr lang="en-AU" sz="2400" b="1" smtClean="0"/>
            </a:br>
            <a:r>
              <a:rPr lang="en-AU" sz="2400" b="1" smtClean="0"/>
              <a:t/>
            </a:r>
            <a:br>
              <a:rPr lang="en-AU" sz="2400" b="1" smtClean="0"/>
            </a:br>
            <a:r>
              <a:rPr lang="en-AU" sz="2400" b="1" smtClean="0"/>
              <a:t/>
            </a:r>
            <a:br>
              <a:rPr lang="en-AU" sz="2400" b="1" smtClean="0"/>
            </a:br>
            <a:r>
              <a:rPr lang="en-AU" sz="2400" b="1" smtClean="0"/>
              <a:t>Senior Practitioner Disability Seminar.</a:t>
            </a:r>
            <a:br>
              <a:rPr lang="en-AU" sz="2400" b="1" smtClean="0"/>
            </a:br>
            <a:r>
              <a:rPr lang="en-AU" sz="2400" b="1" smtClean="0"/>
              <a:t>Thursday 26</a:t>
            </a:r>
            <a:r>
              <a:rPr lang="en-AU" sz="2400" b="1" baseline="30000" smtClean="0"/>
              <a:t>th</a:t>
            </a:r>
            <a:r>
              <a:rPr lang="en-AU" sz="2400" b="1" smtClean="0"/>
              <a:t> November 2015</a:t>
            </a:r>
            <a:br>
              <a:rPr lang="en-AU" sz="2400" b="1" smtClean="0"/>
            </a:br>
            <a:r>
              <a:rPr lang="en-AU" sz="2400" b="1" smtClean="0"/>
              <a:t>Office of Professional Practice</a:t>
            </a:r>
            <a:br>
              <a:rPr lang="en-AU" sz="2400" b="1" smtClean="0"/>
            </a:br>
            <a:endParaRPr lang="en-AU" sz="1400" b="1" smtClean="0"/>
          </a:p>
        </p:txBody>
      </p:sp>
      <p:sp>
        <p:nvSpPr>
          <p:cNvPr id="3075" name="Rectangle 3"/>
          <p:cNvSpPr>
            <a:spLocks noGrp="1" noChangeArrowheads="1"/>
          </p:cNvSpPr>
          <p:nvPr>
            <p:ph type="subTitle" idx="1"/>
          </p:nvPr>
        </p:nvSpPr>
        <p:spPr>
          <a:xfrm>
            <a:off x="250825" y="4292600"/>
            <a:ext cx="7021513" cy="1296988"/>
          </a:xfrm>
        </p:spPr>
        <p:txBody>
          <a:bodyPr/>
          <a:lstStyle/>
          <a:p>
            <a:pPr algn="ctr" eaLnBrk="1" hangingPunct="1">
              <a:lnSpc>
                <a:spcPct val="80000"/>
              </a:lnSpc>
            </a:pPr>
            <a:endParaRPr lang="en-AU" sz="1600" b="1" smtClean="0">
              <a:solidFill>
                <a:schemeClr val="tx1"/>
              </a:solidFill>
            </a:endParaRPr>
          </a:p>
          <a:p>
            <a:pPr eaLnBrk="1" hangingPunct="1">
              <a:lnSpc>
                <a:spcPct val="80000"/>
              </a:lnSpc>
            </a:pPr>
            <a:r>
              <a:rPr lang="en-AU" sz="1100" b="1" smtClean="0"/>
              <a:t>Assoc Prof.  Paul Ramcharan</a:t>
            </a:r>
            <a:r>
              <a:rPr lang="en-AU" sz="1100" smtClean="0"/>
              <a:t/>
            </a:r>
            <a:br>
              <a:rPr lang="en-AU" sz="1100" smtClean="0"/>
            </a:br>
            <a:endParaRPr lang="en-AU" sz="1100" b="1" smtClean="0"/>
          </a:p>
          <a:p>
            <a:pPr eaLnBrk="1" hangingPunct="1">
              <a:lnSpc>
                <a:spcPct val="80000"/>
              </a:lnSpc>
            </a:pPr>
            <a:r>
              <a:rPr lang="en-AU" sz="1100" b="1" smtClean="0"/>
              <a:t>Centre for Applied Social Research.</a:t>
            </a:r>
          </a:p>
          <a:p>
            <a:pPr eaLnBrk="1" hangingPunct="1">
              <a:lnSpc>
                <a:spcPct val="80000"/>
              </a:lnSpc>
            </a:pPr>
            <a:endParaRPr lang="en-AU" sz="1600" b="1" smtClean="0"/>
          </a:p>
          <a:p>
            <a:pPr algn="ctr" eaLnBrk="1" hangingPunct="1">
              <a:lnSpc>
                <a:spcPct val="80000"/>
              </a:lnSpc>
            </a:pPr>
            <a:endParaRPr lang="en-AU" sz="1600" b="1" smtClean="0"/>
          </a:p>
          <a:p>
            <a:pPr eaLnBrk="1" hangingPunct="1">
              <a:lnSpc>
                <a:spcPct val="80000"/>
              </a:lnSpc>
            </a:pPr>
            <a:endParaRPr lang="en-AU" sz="1600" b="1" smtClean="0"/>
          </a:p>
        </p:txBody>
      </p:sp>
      <p:sp>
        <p:nvSpPr>
          <p:cNvPr id="3076" name="Text Box 5"/>
          <p:cNvSpPr txBox="1">
            <a:spLocks noChangeArrowheads="1"/>
          </p:cNvSpPr>
          <p:nvPr/>
        </p:nvSpPr>
        <p:spPr bwMode="auto">
          <a:xfrm>
            <a:off x="3708400" y="5300663"/>
            <a:ext cx="1511300" cy="244475"/>
          </a:xfrm>
          <a:prstGeom prst="rect">
            <a:avLst/>
          </a:prstGeom>
          <a:noFill/>
          <a:ln w="9525" algn="ctr">
            <a:noFill/>
            <a:miter lim="800000"/>
            <a:headEnd/>
            <a:tailEnd/>
          </a:ln>
          <a:effectLst/>
        </p:spPr>
        <p:txBody>
          <a:bodyPr>
            <a:spAutoFit/>
          </a:bodyPr>
          <a:lstStyle/>
          <a:p>
            <a:pPr algn="l">
              <a:spcBef>
                <a:spcPct val="50000"/>
              </a:spcBef>
            </a:pPr>
            <a:endParaRPr lang="en-US"/>
          </a:p>
        </p:txBody>
      </p:sp>
      <p:sp>
        <p:nvSpPr>
          <p:cNvPr id="3077" name="Text Box 7"/>
          <p:cNvSpPr txBox="1">
            <a:spLocks noChangeArrowheads="1"/>
          </p:cNvSpPr>
          <p:nvPr/>
        </p:nvSpPr>
        <p:spPr bwMode="auto">
          <a:xfrm>
            <a:off x="3132138" y="5300663"/>
            <a:ext cx="2160587" cy="244475"/>
          </a:xfrm>
          <a:prstGeom prst="rect">
            <a:avLst/>
          </a:prstGeom>
          <a:noFill/>
          <a:ln w="9525" algn="ctr">
            <a:noFill/>
            <a:miter lim="800000"/>
            <a:headEnd/>
            <a:tailEnd/>
          </a:ln>
          <a:effectLst/>
        </p:spPr>
        <p:txBody>
          <a:bodyPr>
            <a:spAutoFit/>
          </a:bodyPr>
          <a:lstStyle/>
          <a:p>
            <a:pPr algn="l">
              <a:spcBef>
                <a:spcPct val="50000"/>
              </a:spcBef>
            </a:pPr>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pPr algn="ctr" eaLnBrk="1" hangingPunct="1"/>
            <a:r>
              <a:rPr lang="en-AU" smtClean="0"/>
              <a:t>Funding</a:t>
            </a:r>
          </a:p>
        </p:txBody>
      </p:sp>
      <p:sp>
        <p:nvSpPr>
          <p:cNvPr id="3" name="Content Placeholder 2"/>
          <p:cNvSpPr>
            <a:spLocks noGrp="1"/>
          </p:cNvSpPr>
          <p:nvPr>
            <p:ph idx="1"/>
          </p:nvPr>
        </p:nvSpPr>
        <p:spPr>
          <a:xfrm>
            <a:off x="323850" y="836613"/>
            <a:ext cx="8229600" cy="5297487"/>
          </a:xfrm>
        </p:spPr>
        <p:txBody>
          <a:bodyPr/>
          <a:lstStyle/>
          <a:p>
            <a:pPr marL="0" indent="0" eaLnBrk="1" hangingPunct="1">
              <a:buFontTx/>
              <a:buNone/>
              <a:defRPr/>
            </a:pPr>
            <a:r>
              <a:rPr lang="en-AU" b="1" dirty="0" smtClean="0"/>
              <a:t>Department of Human Services</a:t>
            </a:r>
            <a:r>
              <a:rPr lang="en-AU" dirty="0" smtClean="0"/>
              <a:t>, Senior Practitioner’s Office, Victoria:</a:t>
            </a:r>
          </a:p>
          <a:p>
            <a:pPr marL="0" indent="0" eaLnBrk="1" hangingPunct="1">
              <a:buFontTx/>
              <a:buNone/>
              <a:defRPr/>
            </a:pPr>
            <a:endParaRPr lang="en-AU" dirty="0" smtClean="0"/>
          </a:p>
          <a:p>
            <a:pPr marL="546100" eaLnBrk="1" hangingPunct="1">
              <a:spcBef>
                <a:spcPts val="0"/>
              </a:spcBef>
              <a:defRPr/>
            </a:pPr>
            <a:r>
              <a:rPr lang="en-AU" dirty="0" smtClean="0"/>
              <a:t>Restrictive Practices: The views and experiences of people with disabilities and family carers</a:t>
            </a:r>
          </a:p>
          <a:p>
            <a:pPr marL="365125" indent="0" eaLnBrk="1" hangingPunct="1">
              <a:spcBef>
                <a:spcPts val="0"/>
              </a:spcBef>
              <a:buFontTx/>
              <a:buNone/>
              <a:defRPr/>
            </a:pPr>
            <a:endParaRPr lang="en-AU" dirty="0" smtClean="0"/>
          </a:p>
          <a:p>
            <a:pPr marL="546100" eaLnBrk="1" hangingPunct="1">
              <a:spcBef>
                <a:spcPts val="0"/>
              </a:spcBef>
              <a:defRPr/>
            </a:pPr>
            <a:r>
              <a:rPr lang="en-AU" dirty="0" smtClean="0"/>
              <a:t>Roadmap for Achieving Dignity without Restraint</a:t>
            </a:r>
          </a:p>
          <a:p>
            <a:pPr marL="365125" indent="0" eaLnBrk="1" hangingPunct="1">
              <a:spcBef>
                <a:spcPts val="0"/>
              </a:spcBef>
              <a:buFontTx/>
              <a:buNone/>
              <a:defRPr/>
            </a:pPr>
            <a:endParaRPr lang="en-AU" dirty="0" smtClean="0"/>
          </a:p>
          <a:p>
            <a:pPr marL="546100" eaLnBrk="1" hangingPunct="1">
              <a:spcBef>
                <a:spcPts val="0"/>
              </a:spcBef>
              <a:defRPr/>
            </a:pPr>
            <a:r>
              <a:rPr lang="en-AU" dirty="0" smtClean="0"/>
              <a:t>Roadmap Resource for Achieving Dignity without restraint.</a:t>
            </a:r>
          </a:p>
          <a:p>
            <a:pPr marL="546100" eaLnBrk="1" hangingPunct="1">
              <a:spcBef>
                <a:spcPts val="0"/>
              </a:spcBef>
              <a:defRPr/>
            </a:pPr>
            <a:endParaRPr lang="en-AU" dirty="0" smtClean="0"/>
          </a:p>
          <a:p>
            <a:pPr marL="546100" eaLnBrk="1" hangingPunct="1">
              <a:spcBef>
                <a:spcPts val="0"/>
              </a:spcBef>
              <a:defRPr/>
            </a:pPr>
            <a:r>
              <a:rPr lang="en-AU" dirty="0" smtClean="0"/>
              <a:t>Implementation and piloting of the Roadmap (ongoing)</a:t>
            </a:r>
          </a:p>
          <a:p>
            <a:pPr marL="546100" eaLnBrk="1" hangingPunct="1">
              <a:spcBef>
                <a:spcPts val="0"/>
              </a:spcBef>
              <a:defRPr/>
            </a:pPr>
            <a:endParaRPr lang="en-AU" dirty="0" smtClean="0"/>
          </a:p>
          <a:p>
            <a:pPr marL="1588" indent="0" eaLnBrk="1" hangingPunct="1">
              <a:spcBef>
                <a:spcPts val="0"/>
              </a:spcBef>
              <a:buFontTx/>
              <a:buNone/>
              <a:defRPr/>
            </a:pPr>
            <a:r>
              <a:rPr lang="en-AU" b="1" dirty="0" err="1" smtClean="0"/>
              <a:t>FaCHSIA</a:t>
            </a:r>
            <a:r>
              <a:rPr lang="en-AU" b="1" dirty="0" smtClean="0"/>
              <a:t>, Practical Design Fund </a:t>
            </a:r>
          </a:p>
          <a:p>
            <a:pPr marL="365125" indent="0" eaLnBrk="1" hangingPunct="1">
              <a:spcBef>
                <a:spcPts val="0"/>
              </a:spcBef>
              <a:buFontTx/>
              <a:buNone/>
              <a:defRPr/>
            </a:pPr>
            <a:endParaRPr lang="en-AU" dirty="0" smtClean="0"/>
          </a:p>
          <a:p>
            <a:pPr marL="650875" indent="-285750" eaLnBrk="1" hangingPunct="1">
              <a:spcBef>
                <a:spcPts val="0"/>
              </a:spcBef>
              <a:defRPr/>
            </a:pPr>
            <a:r>
              <a:rPr lang="en-AU" dirty="0" smtClean="0"/>
              <a:t>Choice-making toolkit with Inclusion Melbourne</a:t>
            </a:r>
          </a:p>
        </p:txBody>
      </p:sp>
      <p:sp>
        <p:nvSpPr>
          <p:cNvPr id="4100" name="Date Placeholder 3"/>
          <p:cNvSpPr>
            <a:spLocks noGrp="1"/>
          </p:cNvSpPr>
          <p:nvPr>
            <p:ph type="dt" sz="quarter" idx="10"/>
          </p:nvPr>
        </p:nvSpPr>
        <p:spPr>
          <a:noFill/>
          <a:ln>
            <a:miter lim="800000"/>
            <a:headEnd/>
            <a:tailEnd/>
          </a:ln>
        </p:spPr>
        <p:txBody>
          <a:bodyPr/>
          <a:lstStyle/>
          <a:p>
            <a:r>
              <a:rPr lang="en-AU" smtClean="0"/>
              <a:t>RMIT University©</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395288" y="260350"/>
            <a:ext cx="8229600" cy="922338"/>
          </a:xfrm>
        </p:spPr>
        <p:txBody>
          <a:bodyPr/>
          <a:lstStyle/>
          <a:p>
            <a:pPr eaLnBrk="1" hangingPunct="1"/>
            <a:r>
              <a:rPr lang="en-AU" smtClean="0"/>
              <a:t>Themes from the original study </a:t>
            </a:r>
            <a:br>
              <a:rPr lang="en-AU" smtClean="0"/>
            </a:br>
            <a:endParaRPr lang="en-AU" sz="2000" smtClean="0">
              <a:solidFill>
                <a:srgbClr val="FF0000"/>
              </a:solidFill>
            </a:endParaRPr>
          </a:p>
        </p:txBody>
      </p:sp>
      <p:sp>
        <p:nvSpPr>
          <p:cNvPr id="3" name="Content Placeholder 2"/>
          <p:cNvSpPr>
            <a:spLocks noGrp="1"/>
          </p:cNvSpPr>
          <p:nvPr>
            <p:ph idx="1"/>
          </p:nvPr>
        </p:nvSpPr>
        <p:spPr/>
        <p:txBody>
          <a:bodyPr/>
          <a:lstStyle/>
          <a:p>
            <a:pPr marL="0" indent="0" eaLnBrk="1" hangingPunct="1">
              <a:buFontTx/>
              <a:buNone/>
              <a:defRPr/>
            </a:pPr>
            <a:r>
              <a:rPr lang="en-AU" dirty="0" smtClean="0"/>
              <a:t>Through their responses people with disabilities and family carers identified a number of findings:</a:t>
            </a:r>
          </a:p>
          <a:p>
            <a:pPr eaLnBrk="1" hangingPunct="1">
              <a:lnSpc>
                <a:spcPct val="90000"/>
              </a:lnSpc>
              <a:defRPr/>
            </a:pPr>
            <a:r>
              <a:rPr lang="en-AU" dirty="0" smtClean="0"/>
              <a:t> The first concern of all people is to </a:t>
            </a:r>
            <a:r>
              <a:rPr lang="en-AU" b="1" dirty="0" smtClean="0"/>
              <a:t>feel safe</a:t>
            </a:r>
            <a:r>
              <a:rPr lang="en-AU" dirty="0" smtClean="0"/>
              <a:t>. People with disabilities feel </a:t>
            </a:r>
            <a:r>
              <a:rPr lang="en-AU" b="1" dirty="0" smtClean="0"/>
              <a:t>unsafe</a:t>
            </a:r>
            <a:r>
              <a:rPr lang="en-AU" dirty="0" smtClean="0"/>
              <a:t>!!</a:t>
            </a:r>
          </a:p>
          <a:p>
            <a:pPr eaLnBrk="1" hangingPunct="1">
              <a:lnSpc>
                <a:spcPct val="90000"/>
              </a:lnSpc>
              <a:defRPr/>
            </a:pPr>
            <a:endParaRPr lang="en-AU" dirty="0" smtClean="0"/>
          </a:p>
          <a:p>
            <a:pPr eaLnBrk="1" hangingPunct="1">
              <a:lnSpc>
                <a:spcPct val="90000"/>
              </a:lnSpc>
              <a:defRPr/>
            </a:pPr>
            <a:r>
              <a:rPr lang="en-AU" dirty="0" smtClean="0"/>
              <a:t>Levels of control required to maintain order increase if there are: too many clients, too few staff; lack of engagement, where people don’t like where they are, where there is no privacy. If the control increases too much it infringes rights and becomes a non-recorded culture.</a:t>
            </a:r>
          </a:p>
          <a:p>
            <a:pPr eaLnBrk="1" hangingPunct="1">
              <a:lnSpc>
                <a:spcPct val="90000"/>
              </a:lnSpc>
              <a:defRPr/>
            </a:pPr>
            <a:endParaRPr lang="en-AU" dirty="0" smtClean="0"/>
          </a:p>
          <a:p>
            <a:pPr eaLnBrk="1" hangingPunct="1">
              <a:lnSpc>
                <a:spcPct val="90000"/>
              </a:lnSpc>
              <a:defRPr/>
            </a:pPr>
            <a:r>
              <a:rPr lang="en-AU" dirty="0" smtClean="0"/>
              <a:t>People with disabilities are </a:t>
            </a:r>
            <a:r>
              <a:rPr lang="en-AU" b="1" dirty="0" smtClean="0"/>
              <a:t>willing to give up rights to keep safe</a:t>
            </a:r>
            <a:r>
              <a:rPr lang="en-AU" dirty="0" smtClean="0"/>
              <a:t> (e.g. to have milk locked up, to go to their rooms to be safe, not to go out because doors are locked) since being safe is of higher importance to them.</a:t>
            </a:r>
          </a:p>
          <a:p>
            <a:pPr eaLnBrk="1" hangingPunct="1">
              <a:lnSpc>
                <a:spcPct val="90000"/>
              </a:lnSpc>
              <a:defRPr/>
            </a:pPr>
            <a:endParaRPr lang="en-AU" dirty="0" smtClean="0"/>
          </a:p>
          <a:p>
            <a:pPr eaLnBrk="1" hangingPunct="1">
              <a:lnSpc>
                <a:spcPct val="90000"/>
              </a:lnSpc>
              <a:defRPr/>
            </a:pPr>
            <a:r>
              <a:rPr lang="en-AU" dirty="0" smtClean="0"/>
              <a:t>Given the choice most people with disabilities would not choose the environments in which they are placed</a:t>
            </a:r>
          </a:p>
          <a:p>
            <a:pPr eaLnBrk="1" hangingPunct="1">
              <a:defRPr/>
            </a:pPr>
            <a:endParaRPr lang="en-AU" dirty="0" smtClean="0"/>
          </a:p>
        </p:txBody>
      </p:sp>
      <p:sp>
        <p:nvSpPr>
          <p:cNvPr id="5124" name="Date Placeholder 3"/>
          <p:cNvSpPr>
            <a:spLocks noGrp="1"/>
          </p:cNvSpPr>
          <p:nvPr>
            <p:ph type="dt" sz="quarter" idx="10"/>
          </p:nvPr>
        </p:nvSpPr>
        <p:spPr>
          <a:noFill/>
          <a:ln>
            <a:miter lim="800000"/>
            <a:headEnd/>
            <a:tailEnd/>
          </a:ln>
        </p:spPr>
        <p:txBody>
          <a:bodyPr/>
          <a:lstStyle/>
          <a:p>
            <a:r>
              <a:rPr lang="en-AU" smtClean="0"/>
              <a:t>RMIT University©</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381000" y="0"/>
            <a:ext cx="8229600" cy="620713"/>
          </a:xfrm>
        </p:spPr>
        <p:txBody>
          <a:bodyPr/>
          <a:lstStyle/>
          <a:p>
            <a:pPr eaLnBrk="1" hangingPunct="1"/>
            <a:r>
              <a:rPr lang="en-AU" smtClean="0"/>
              <a:t>Themes from the original study</a:t>
            </a:r>
            <a:br>
              <a:rPr lang="en-AU" smtClean="0"/>
            </a:br>
            <a:r>
              <a:rPr lang="en-AU" sz="2000" smtClean="0">
                <a:solidFill>
                  <a:srgbClr val="FF0000"/>
                </a:solidFill>
              </a:rPr>
              <a:t/>
            </a:r>
            <a:br>
              <a:rPr lang="en-AU" sz="2000" smtClean="0">
                <a:solidFill>
                  <a:srgbClr val="FF0000"/>
                </a:solidFill>
              </a:rPr>
            </a:br>
            <a:endParaRPr lang="en-AU" sz="2000" smtClean="0"/>
          </a:p>
        </p:txBody>
      </p:sp>
      <p:sp>
        <p:nvSpPr>
          <p:cNvPr id="6147" name="Content Placeholder 2"/>
          <p:cNvSpPr>
            <a:spLocks noGrp="1"/>
          </p:cNvSpPr>
          <p:nvPr>
            <p:ph idx="1"/>
          </p:nvPr>
        </p:nvSpPr>
        <p:spPr>
          <a:xfrm>
            <a:off x="107950" y="476250"/>
            <a:ext cx="8712200" cy="6048375"/>
          </a:xfrm>
        </p:spPr>
        <p:txBody>
          <a:bodyPr/>
          <a:lstStyle/>
          <a:p>
            <a:pPr eaLnBrk="1" hangingPunct="1">
              <a:spcBef>
                <a:spcPct val="0"/>
              </a:spcBef>
            </a:pPr>
            <a:r>
              <a:rPr lang="en-AU" smtClean="0"/>
              <a:t>Many people with disabilities are not aware of their rights – they do not complain because they are scared or because it has not worked before</a:t>
            </a:r>
          </a:p>
          <a:p>
            <a:pPr eaLnBrk="1" hangingPunct="1">
              <a:spcBef>
                <a:spcPct val="0"/>
              </a:spcBef>
            </a:pPr>
            <a:endParaRPr lang="en-AU" smtClean="0"/>
          </a:p>
          <a:p>
            <a:pPr eaLnBrk="1" hangingPunct="1">
              <a:spcBef>
                <a:spcPct val="0"/>
              </a:spcBef>
            </a:pPr>
            <a:r>
              <a:rPr lang="en-AU" smtClean="0"/>
              <a:t>People’s behaviour can represent a reaction to fear, disliking their environment or because their rights are being infringed. This is </a:t>
            </a:r>
            <a:r>
              <a:rPr lang="en-AU" b="1" smtClean="0"/>
              <a:t>not something the person owns</a:t>
            </a:r>
            <a:r>
              <a:rPr lang="en-AU" smtClean="0"/>
              <a:t>. And it is not something over which they have control.</a:t>
            </a:r>
          </a:p>
          <a:p>
            <a:pPr eaLnBrk="1" hangingPunct="1">
              <a:spcBef>
                <a:spcPct val="0"/>
              </a:spcBef>
            </a:pPr>
            <a:endParaRPr lang="en-AU" smtClean="0"/>
          </a:p>
          <a:p>
            <a:pPr eaLnBrk="1" hangingPunct="1">
              <a:lnSpc>
                <a:spcPct val="90000"/>
              </a:lnSpc>
              <a:spcBef>
                <a:spcPct val="0"/>
              </a:spcBef>
            </a:pPr>
            <a:r>
              <a:rPr lang="en-AU" smtClean="0"/>
              <a:t>People will often find ways around rules that restrict their freedom (e.g. ‘stealing food’ or ‘absconding’).</a:t>
            </a:r>
          </a:p>
          <a:p>
            <a:pPr eaLnBrk="1" hangingPunct="1">
              <a:lnSpc>
                <a:spcPct val="90000"/>
              </a:lnSpc>
              <a:spcBef>
                <a:spcPct val="0"/>
              </a:spcBef>
            </a:pPr>
            <a:endParaRPr lang="en-AU" smtClean="0"/>
          </a:p>
          <a:p>
            <a:pPr eaLnBrk="1" hangingPunct="1">
              <a:lnSpc>
                <a:spcPct val="90000"/>
              </a:lnSpc>
              <a:spcBef>
                <a:spcPct val="0"/>
              </a:spcBef>
            </a:pPr>
            <a:endParaRPr lang="en-AU" smtClean="0"/>
          </a:p>
          <a:p>
            <a:pPr eaLnBrk="1" hangingPunct="1">
              <a:lnSpc>
                <a:spcPct val="90000"/>
              </a:lnSpc>
              <a:spcBef>
                <a:spcPct val="0"/>
              </a:spcBef>
            </a:pPr>
            <a:r>
              <a:rPr lang="en-AU" smtClean="0"/>
              <a:t>Behaviours of concern may be seen better as </a:t>
            </a:r>
            <a:r>
              <a:rPr lang="en-AU" b="1" smtClean="0"/>
              <a:t>behaviours of protest</a:t>
            </a:r>
            <a:r>
              <a:rPr lang="en-AU" smtClean="0"/>
              <a:t> or </a:t>
            </a:r>
            <a:r>
              <a:rPr lang="en-AU" b="1" smtClean="0"/>
              <a:t>behaviours of resistance</a:t>
            </a:r>
          </a:p>
          <a:p>
            <a:pPr marL="180975" lvl="1" indent="-180975" eaLnBrk="1" hangingPunct="1">
              <a:lnSpc>
                <a:spcPct val="90000"/>
              </a:lnSpc>
              <a:spcBef>
                <a:spcPct val="0"/>
              </a:spcBef>
              <a:buFontTx/>
              <a:buChar char="•"/>
            </a:pPr>
            <a:endParaRPr lang="en-AU" smtClean="0"/>
          </a:p>
          <a:p>
            <a:pPr eaLnBrk="1" hangingPunct="1">
              <a:lnSpc>
                <a:spcPct val="90000"/>
              </a:lnSpc>
              <a:spcBef>
                <a:spcPct val="0"/>
              </a:spcBef>
            </a:pPr>
            <a:endParaRPr lang="en-AU" b="1" smtClean="0"/>
          </a:p>
          <a:p>
            <a:pPr eaLnBrk="1" hangingPunct="1"/>
            <a:endParaRPr lang="en-AU" smtClean="0"/>
          </a:p>
        </p:txBody>
      </p:sp>
      <p:sp>
        <p:nvSpPr>
          <p:cNvPr id="6148" name="Date Placeholder 3"/>
          <p:cNvSpPr>
            <a:spLocks noGrp="1"/>
          </p:cNvSpPr>
          <p:nvPr>
            <p:ph type="dt" sz="quarter" idx="10"/>
          </p:nvPr>
        </p:nvSpPr>
        <p:spPr>
          <a:noFill/>
          <a:ln>
            <a:miter lim="800000"/>
            <a:headEnd/>
            <a:tailEnd/>
          </a:ln>
        </p:spPr>
        <p:txBody>
          <a:bodyPr/>
          <a:lstStyle/>
          <a:p>
            <a:r>
              <a:rPr lang="en-AU" smtClean="0"/>
              <a:t>RMIT University©</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pPr eaLnBrk="1" hangingPunct="1"/>
            <a:r>
              <a:rPr lang="en-AU" smtClean="0"/>
              <a:t>Themes</a:t>
            </a:r>
            <a:br>
              <a:rPr lang="en-AU" smtClean="0"/>
            </a:br>
            <a:endParaRPr lang="en-AU" sz="2000" smtClean="0"/>
          </a:p>
        </p:txBody>
      </p:sp>
      <p:sp>
        <p:nvSpPr>
          <p:cNvPr id="7171" name="Content Placeholder 2"/>
          <p:cNvSpPr>
            <a:spLocks noGrp="1"/>
          </p:cNvSpPr>
          <p:nvPr>
            <p:ph idx="1"/>
          </p:nvPr>
        </p:nvSpPr>
        <p:spPr/>
        <p:txBody>
          <a:bodyPr/>
          <a:lstStyle/>
          <a:p>
            <a:pPr eaLnBrk="1" hangingPunct="1"/>
            <a:r>
              <a:rPr lang="en-AU" smtClean="0"/>
              <a:t>Rights are sieved in the organisation:</a:t>
            </a:r>
          </a:p>
          <a:p>
            <a:pPr eaLnBrk="1" hangingPunct="1"/>
            <a:endParaRPr lang="en-AU" smtClean="0"/>
          </a:p>
          <a:p>
            <a:pPr lvl="1" eaLnBrk="1" hangingPunct="1"/>
            <a:r>
              <a:rPr lang="en-AU" smtClean="0"/>
              <a:t> Most people are unseen and unheard </a:t>
            </a:r>
          </a:p>
          <a:p>
            <a:pPr lvl="1" eaLnBrk="1" hangingPunct="1"/>
            <a:r>
              <a:rPr lang="en-AU" smtClean="0"/>
              <a:t> No choice e.g. about homes, day services</a:t>
            </a:r>
          </a:p>
          <a:p>
            <a:pPr lvl="1" eaLnBrk="1" hangingPunct="1"/>
            <a:r>
              <a:rPr lang="en-AU" smtClean="0"/>
              <a:t> A series of reasons why people don’t complain</a:t>
            </a:r>
          </a:p>
          <a:p>
            <a:pPr lvl="1" eaLnBrk="1" hangingPunct="1"/>
            <a:r>
              <a:rPr lang="en-AU" smtClean="0"/>
              <a:t> An acceptance of informal restrictions</a:t>
            </a:r>
          </a:p>
          <a:p>
            <a:pPr lvl="1" eaLnBrk="1" hangingPunct="1"/>
            <a:r>
              <a:rPr lang="en-AU" smtClean="0"/>
              <a:t> Then, when all else fails, control the person using a restrictive intervention!!</a:t>
            </a:r>
          </a:p>
        </p:txBody>
      </p:sp>
      <p:sp>
        <p:nvSpPr>
          <p:cNvPr id="7172" name="Date Placeholder 3"/>
          <p:cNvSpPr>
            <a:spLocks noGrp="1"/>
          </p:cNvSpPr>
          <p:nvPr>
            <p:ph type="dt" sz="quarter" idx="10"/>
          </p:nvPr>
        </p:nvSpPr>
        <p:spPr>
          <a:noFill/>
          <a:ln>
            <a:miter lim="800000"/>
            <a:headEnd/>
            <a:tailEnd/>
          </a:ln>
        </p:spPr>
        <p:txBody>
          <a:bodyPr/>
          <a:lstStyle/>
          <a:p>
            <a:r>
              <a:rPr lang="en-AU" smtClean="0"/>
              <a:t>RMIT University©</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idx="4294967295"/>
          </p:nvPr>
        </p:nvSpPr>
        <p:spPr>
          <a:xfrm>
            <a:off x="381000" y="274638"/>
            <a:ext cx="8229600" cy="561975"/>
          </a:xfrm>
        </p:spPr>
        <p:txBody>
          <a:bodyPr/>
          <a:lstStyle/>
          <a:p>
            <a:pPr eaLnBrk="1" hangingPunct="1"/>
            <a:r>
              <a:rPr lang="en-AU" smtClean="0"/>
              <a:t>Most importantly Treat the cause not the symptoms!</a:t>
            </a:r>
          </a:p>
        </p:txBody>
      </p:sp>
      <p:sp>
        <p:nvSpPr>
          <p:cNvPr id="8195" name="Date Placeholder 3"/>
          <p:cNvSpPr txBox="1">
            <a:spLocks noGrp="1"/>
          </p:cNvSpPr>
          <p:nvPr/>
        </p:nvSpPr>
        <p:spPr bwMode="auto">
          <a:xfrm>
            <a:off x="444500" y="6565900"/>
            <a:ext cx="2133600" cy="215900"/>
          </a:xfrm>
          <a:prstGeom prst="rect">
            <a:avLst/>
          </a:prstGeom>
          <a:noFill/>
          <a:ln w="9525">
            <a:noFill/>
            <a:miter lim="800000"/>
            <a:headEnd/>
            <a:tailEnd/>
          </a:ln>
        </p:spPr>
        <p:txBody>
          <a:bodyPr/>
          <a:lstStyle/>
          <a:p>
            <a:pPr algn="l" fontAlgn="base"/>
            <a:r>
              <a:rPr lang="en-AU" sz="1100"/>
              <a:t>RMIT University©</a:t>
            </a:r>
          </a:p>
        </p:txBody>
      </p:sp>
      <p:sp>
        <p:nvSpPr>
          <p:cNvPr id="8196" name="TextBox 5"/>
          <p:cNvSpPr txBox="1">
            <a:spLocks noChangeArrowheads="1"/>
          </p:cNvSpPr>
          <p:nvPr/>
        </p:nvSpPr>
        <p:spPr bwMode="auto">
          <a:xfrm>
            <a:off x="179388" y="1268413"/>
            <a:ext cx="3024187" cy="4094162"/>
          </a:xfrm>
          <a:prstGeom prst="rect">
            <a:avLst/>
          </a:prstGeom>
          <a:noFill/>
          <a:ln w="9525">
            <a:solidFill>
              <a:schemeClr val="tx1"/>
            </a:solidFill>
            <a:miter lim="800000"/>
            <a:headEnd/>
            <a:tailEnd/>
          </a:ln>
        </p:spPr>
        <p:txBody>
          <a:bodyPr>
            <a:spAutoFit/>
          </a:bodyPr>
          <a:lstStyle/>
          <a:p>
            <a:r>
              <a:rPr lang="en-AU" b="1"/>
              <a:t>Establish </a:t>
            </a:r>
            <a:r>
              <a:rPr lang="en-AU" b="1" i="1" u="sng"/>
              <a:t>Causes</a:t>
            </a:r>
            <a:r>
              <a:rPr lang="en-AU" b="1" u="sng"/>
              <a:t> </a:t>
            </a:r>
            <a:r>
              <a:rPr lang="en-AU" b="1"/>
              <a:t>of Behaviour </a:t>
            </a:r>
            <a:endParaRPr lang="en-AU"/>
          </a:p>
          <a:p>
            <a:r>
              <a:rPr lang="en-AU" sz="1200" b="1" i="1">
                <a:solidFill>
                  <a:schemeClr val="tx1"/>
                </a:solidFill>
              </a:rPr>
              <a:t>Indicators</a:t>
            </a:r>
            <a:r>
              <a:rPr lang="en-AU" sz="1200">
                <a:solidFill>
                  <a:schemeClr val="tx1"/>
                </a:solidFill>
              </a:rPr>
              <a:t> - Institutionalised, secure environments, regimented settings, moving residence, life-threatening illness or injury, overcrowded places, boring activities, fear for safety</a:t>
            </a:r>
          </a:p>
          <a:p>
            <a:r>
              <a:rPr lang="en-AU" sz="1200" b="1" i="1">
                <a:solidFill>
                  <a:schemeClr val="tx1"/>
                </a:solidFill>
              </a:rPr>
              <a:t>Personal trauma</a:t>
            </a:r>
            <a:r>
              <a:rPr lang="en-AU" sz="1200" b="1">
                <a:solidFill>
                  <a:schemeClr val="tx1"/>
                </a:solidFill>
              </a:rPr>
              <a:t> </a:t>
            </a:r>
            <a:r>
              <a:rPr lang="en-AU" sz="1200">
                <a:solidFill>
                  <a:schemeClr val="tx1"/>
                </a:solidFill>
              </a:rPr>
              <a:t>- Deaths in family or of friends, loss of close friendship, personality clashes that get out of hand, unresolved issues</a:t>
            </a:r>
          </a:p>
          <a:p>
            <a:r>
              <a:rPr lang="en-AU" sz="1200" i="1">
                <a:solidFill>
                  <a:schemeClr val="tx1"/>
                </a:solidFill>
              </a:rPr>
              <a:t>Abuse</a:t>
            </a:r>
            <a:r>
              <a:rPr lang="en-AU" sz="1200">
                <a:solidFill>
                  <a:schemeClr val="tx1"/>
                </a:solidFill>
              </a:rPr>
              <a:t> – physical, sexual, emotional, financial,  victimisation, lack of care</a:t>
            </a:r>
          </a:p>
          <a:p>
            <a:r>
              <a:rPr lang="en-AU" sz="1200" b="1" i="1">
                <a:solidFill>
                  <a:schemeClr val="tx1"/>
                </a:solidFill>
              </a:rPr>
              <a:t>Pain</a:t>
            </a:r>
            <a:r>
              <a:rPr lang="en-AU" sz="1200">
                <a:solidFill>
                  <a:schemeClr val="tx1"/>
                </a:solidFill>
              </a:rPr>
              <a:t> – Unmet health need</a:t>
            </a:r>
          </a:p>
          <a:p>
            <a:r>
              <a:rPr lang="en-AU" sz="1200" b="1" i="1">
                <a:solidFill>
                  <a:schemeClr val="tx1"/>
                </a:solidFill>
              </a:rPr>
              <a:t>Low self-esteem</a:t>
            </a:r>
            <a:r>
              <a:rPr lang="en-AU" sz="1200" b="1">
                <a:solidFill>
                  <a:schemeClr val="tx1"/>
                </a:solidFill>
              </a:rPr>
              <a:t> </a:t>
            </a:r>
            <a:r>
              <a:rPr lang="en-AU" sz="1200">
                <a:solidFill>
                  <a:schemeClr val="tx1"/>
                </a:solidFill>
              </a:rPr>
              <a:t>– no autonomy and choices, broken into acquiescence, sees disability as producing negative self-concept, action of other confirm negative self-image</a:t>
            </a:r>
          </a:p>
          <a:p>
            <a:r>
              <a:rPr lang="en-AU" sz="1200" i="1">
                <a:solidFill>
                  <a:schemeClr val="tx1"/>
                </a:solidFill>
              </a:rPr>
              <a:t>Witness</a:t>
            </a:r>
            <a:r>
              <a:rPr lang="en-AU" sz="1200">
                <a:solidFill>
                  <a:schemeClr val="tx1"/>
                </a:solidFill>
              </a:rPr>
              <a:t> of traumatic events.</a:t>
            </a:r>
          </a:p>
          <a:p>
            <a:r>
              <a:rPr lang="en-AU" sz="1200">
                <a:solidFill>
                  <a:schemeClr val="tx1"/>
                </a:solidFill>
              </a:rPr>
              <a:t> </a:t>
            </a:r>
          </a:p>
          <a:p>
            <a:r>
              <a:rPr lang="en-AU" sz="1200" b="1">
                <a:solidFill>
                  <a:schemeClr val="tx1"/>
                </a:solidFill>
              </a:rPr>
              <a:t>Infringement of human rights</a:t>
            </a:r>
            <a:endParaRPr lang="en-AU" sz="1200">
              <a:solidFill>
                <a:schemeClr val="tx1"/>
              </a:solidFill>
            </a:endParaRPr>
          </a:p>
          <a:p>
            <a:pPr algn="l"/>
            <a:endParaRPr lang="en-AU">
              <a:solidFill>
                <a:schemeClr val="tx1"/>
              </a:solidFill>
            </a:endParaRPr>
          </a:p>
        </p:txBody>
      </p:sp>
      <p:sp>
        <p:nvSpPr>
          <p:cNvPr id="8197" name="TextBox 6"/>
          <p:cNvSpPr txBox="1">
            <a:spLocks noChangeArrowheads="1"/>
          </p:cNvSpPr>
          <p:nvPr/>
        </p:nvSpPr>
        <p:spPr bwMode="auto">
          <a:xfrm>
            <a:off x="3635375" y="836613"/>
            <a:ext cx="2449513" cy="2308225"/>
          </a:xfrm>
          <a:prstGeom prst="rect">
            <a:avLst/>
          </a:prstGeom>
          <a:noFill/>
          <a:ln w="9525">
            <a:solidFill>
              <a:schemeClr val="tx1"/>
            </a:solidFill>
            <a:miter lim="800000"/>
            <a:headEnd/>
            <a:tailEnd/>
          </a:ln>
        </p:spPr>
        <p:txBody>
          <a:bodyPr>
            <a:spAutoFit/>
          </a:bodyPr>
          <a:lstStyle/>
          <a:p>
            <a:pPr algn="l"/>
            <a:r>
              <a:rPr lang="en-AU" sz="1200" b="1">
                <a:solidFill>
                  <a:schemeClr val="tx1"/>
                </a:solidFill>
              </a:rPr>
              <a:t>Behaviours witnessed</a:t>
            </a:r>
            <a:r>
              <a:rPr lang="en-AU" sz="1200">
                <a:solidFill>
                  <a:schemeClr val="tx1"/>
                </a:solidFill>
              </a:rPr>
              <a:t>?</a:t>
            </a:r>
          </a:p>
          <a:p>
            <a:pPr algn="l"/>
            <a:r>
              <a:rPr lang="en-AU" sz="1200">
                <a:solidFill>
                  <a:schemeClr val="tx1"/>
                </a:solidFill>
              </a:rPr>
              <a:t>Acting out, aggression, anger, avoiding people, places and or activities, distorted beliefs,  extreme risk-taking, irritability, lassitude, loss of trust, reduced emotion, reduced enjoyment of life, self-destructiveness, sleeplessness, startle responses, victimising others, violence. </a:t>
            </a:r>
          </a:p>
          <a:p>
            <a:pPr algn="l"/>
            <a:endParaRPr lang="en-AU" sz="1200">
              <a:solidFill>
                <a:schemeClr val="tx1"/>
              </a:solidFill>
            </a:endParaRPr>
          </a:p>
          <a:p>
            <a:pPr algn="l"/>
            <a:r>
              <a:rPr lang="en-AU" sz="1200" i="1">
                <a:solidFill>
                  <a:schemeClr val="tx1"/>
                </a:solidFill>
              </a:rPr>
              <a:t>Acquiescence</a:t>
            </a:r>
          </a:p>
        </p:txBody>
      </p:sp>
      <p:sp>
        <p:nvSpPr>
          <p:cNvPr id="8198" name="TextBox 7"/>
          <p:cNvSpPr txBox="1">
            <a:spLocks noChangeArrowheads="1"/>
          </p:cNvSpPr>
          <p:nvPr/>
        </p:nvSpPr>
        <p:spPr bwMode="auto">
          <a:xfrm>
            <a:off x="4284663" y="3716338"/>
            <a:ext cx="1655762" cy="288925"/>
          </a:xfrm>
          <a:prstGeom prst="rect">
            <a:avLst/>
          </a:prstGeom>
          <a:noFill/>
          <a:ln w="9525">
            <a:solidFill>
              <a:schemeClr val="tx1"/>
            </a:solidFill>
            <a:miter lim="800000"/>
            <a:headEnd/>
            <a:tailEnd/>
          </a:ln>
        </p:spPr>
        <p:txBody>
          <a:bodyPr>
            <a:spAutoFit/>
          </a:bodyPr>
          <a:lstStyle/>
          <a:p>
            <a:pPr algn="l"/>
            <a:r>
              <a:rPr lang="en-AU" sz="1200">
                <a:solidFill>
                  <a:schemeClr val="tx1"/>
                </a:solidFill>
              </a:rPr>
              <a:t>No Cause identifiable</a:t>
            </a:r>
          </a:p>
        </p:txBody>
      </p:sp>
      <p:sp>
        <p:nvSpPr>
          <p:cNvPr id="8199" name="TextBox 8"/>
          <p:cNvSpPr txBox="1">
            <a:spLocks noChangeArrowheads="1"/>
          </p:cNvSpPr>
          <p:nvPr/>
        </p:nvSpPr>
        <p:spPr bwMode="auto">
          <a:xfrm>
            <a:off x="4211638" y="4581525"/>
            <a:ext cx="1800225" cy="830263"/>
          </a:xfrm>
          <a:prstGeom prst="rect">
            <a:avLst/>
          </a:prstGeom>
          <a:noFill/>
          <a:ln w="9525">
            <a:solidFill>
              <a:schemeClr val="tx1"/>
            </a:solidFill>
            <a:miter lim="800000"/>
            <a:headEnd/>
            <a:tailEnd/>
          </a:ln>
        </p:spPr>
        <p:txBody>
          <a:bodyPr>
            <a:spAutoFit/>
          </a:bodyPr>
          <a:lstStyle/>
          <a:p>
            <a:pPr algn="l"/>
            <a:r>
              <a:rPr lang="en-AU" sz="1200">
                <a:solidFill>
                  <a:schemeClr val="tx1"/>
                </a:solidFill>
              </a:rPr>
              <a:t>Cause identified – </a:t>
            </a:r>
            <a:r>
              <a:rPr lang="en-AU" sz="1200" b="1" u="sng">
                <a:solidFill>
                  <a:schemeClr val="tx1"/>
                </a:solidFill>
              </a:rPr>
              <a:t>Address cause </a:t>
            </a:r>
            <a:r>
              <a:rPr lang="en-AU" sz="1200">
                <a:solidFill>
                  <a:schemeClr val="tx1"/>
                </a:solidFill>
              </a:rPr>
              <a:t>and not simply behaviour.</a:t>
            </a:r>
          </a:p>
          <a:p>
            <a:pPr algn="l"/>
            <a:endParaRPr lang="en-AU" sz="1200">
              <a:solidFill>
                <a:schemeClr val="tx1"/>
              </a:solidFill>
            </a:endParaRPr>
          </a:p>
        </p:txBody>
      </p:sp>
      <p:sp>
        <p:nvSpPr>
          <p:cNvPr id="8200" name="TextBox 9"/>
          <p:cNvSpPr txBox="1">
            <a:spLocks noChangeArrowheads="1"/>
          </p:cNvSpPr>
          <p:nvPr/>
        </p:nvSpPr>
        <p:spPr bwMode="auto">
          <a:xfrm>
            <a:off x="6875463" y="1412875"/>
            <a:ext cx="1584325" cy="461963"/>
          </a:xfrm>
          <a:prstGeom prst="rect">
            <a:avLst/>
          </a:prstGeom>
          <a:noFill/>
          <a:ln w="9525">
            <a:solidFill>
              <a:schemeClr val="tx1"/>
            </a:solidFill>
            <a:miter lim="800000"/>
            <a:headEnd/>
            <a:tailEnd/>
          </a:ln>
        </p:spPr>
        <p:txBody>
          <a:bodyPr>
            <a:spAutoFit/>
          </a:bodyPr>
          <a:lstStyle/>
          <a:p>
            <a:pPr algn="l"/>
            <a:r>
              <a:rPr lang="en-AU" sz="1200">
                <a:solidFill>
                  <a:schemeClr val="tx1"/>
                </a:solidFill>
              </a:rPr>
              <a:t>Mental Health Treatment</a:t>
            </a:r>
          </a:p>
        </p:txBody>
      </p:sp>
      <p:sp>
        <p:nvSpPr>
          <p:cNvPr id="8201" name="TextBox 10"/>
          <p:cNvSpPr txBox="1">
            <a:spLocks noChangeArrowheads="1"/>
          </p:cNvSpPr>
          <p:nvPr/>
        </p:nvSpPr>
        <p:spPr bwMode="auto">
          <a:xfrm>
            <a:off x="7019925" y="2349500"/>
            <a:ext cx="1655763" cy="460375"/>
          </a:xfrm>
          <a:prstGeom prst="rect">
            <a:avLst/>
          </a:prstGeom>
          <a:noFill/>
          <a:ln w="9525">
            <a:solidFill>
              <a:schemeClr val="tx1"/>
            </a:solidFill>
            <a:miter lim="800000"/>
            <a:headEnd/>
            <a:tailEnd/>
          </a:ln>
        </p:spPr>
        <p:txBody>
          <a:bodyPr>
            <a:spAutoFit/>
          </a:bodyPr>
          <a:lstStyle/>
          <a:p>
            <a:pPr algn="l"/>
            <a:r>
              <a:rPr lang="en-AU" sz="1200">
                <a:solidFill>
                  <a:schemeClr val="tx1"/>
                </a:solidFill>
              </a:rPr>
              <a:t>Mental health assessment</a:t>
            </a:r>
          </a:p>
        </p:txBody>
      </p:sp>
      <p:sp>
        <p:nvSpPr>
          <p:cNvPr id="8202" name="TextBox 11"/>
          <p:cNvSpPr txBox="1">
            <a:spLocks noChangeArrowheads="1"/>
          </p:cNvSpPr>
          <p:nvPr/>
        </p:nvSpPr>
        <p:spPr bwMode="auto">
          <a:xfrm>
            <a:off x="6875463" y="3141663"/>
            <a:ext cx="1728787" cy="276225"/>
          </a:xfrm>
          <a:prstGeom prst="rect">
            <a:avLst/>
          </a:prstGeom>
          <a:noFill/>
          <a:ln w="9525">
            <a:solidFill>
              <a:schemeClr val="tx1"/>
            </a:solidFill>
            <a:miter lim="800000"/>
            <a:headEnd/>
            <a:tailEnd/>
          </a:ln>
        </p:spPr>
        <p:txBody>
          <a:bodyPr>
            <a:spAutoFit/>
          </a:bodyPr>
          <a:lstStyle/>
          <a:p>
            <a:pPr algn="l"/>
            <a:r>
              <a:rPr lang="en-AU" sz="1200">
                <a:solidFill>
                  <a:schemeClr val="tx1"/>
                </a:solidFill>
              </a:rPr>
              <a:t>Restrictive Practice</a:t>
            </a:r>
          </a:p>
        </p:txBody>
      </p:sp>
      <p:sp>
        <p:nvSpPr>
          <p:cNvPr id="8203" name="TextBox 13"/>
          <p:cNvSpPr txBox="1">
            <a:spLocks noChangeArrowheads="1"/>
          </p:cNvSpPr>
          <p:nvPr/>
        </p:nvSpPr>
        <p:spPr bwMode="auto">
          <a:xfrm>
            <a:off x="6875463" y="3789363"/>
            <a:ext cx="1728787" cy="276225"/>
          </a:xfrm>
          <a:prstGeom prst="rect">
            <a:avLst/>
          </a:prstGeom>
          <a:noFill/>
          <a:ln w="9525">
            <a:solidFill>
              <a:schemeClr val="tx1"/>
            </a:solidFill>
            <a:miter lim="800000"/>
            <a:headEnd/>
            <a:tailEnd/>
          </a:ln>
        </p:spPr>
        <p:txBody>
          <a:bodyPr>
            <a:spAutoFit/>
          </a:bodyPr>
          <a:lstStyle/>
          <a:p>
            <a:pPr algn="l"/>
            <a:r>
              <a:rPr lang="en-AU" sz="1200">
                <a:solidFill>
                  <a:schemeClr val="tx1"/>
                </a:solidFill>
              </a:rPr>
              <a:t>Behaviour of concern</a:t>
            </a:r>
          </a:p>
        </p:txBody>
      </p:sp>
      <p:sp>
        <p:nvSpPr>
          <p:cNvPr id="8204" name="TextBox 15"/>
          <p:cNvSpPr txBox="1">
            <a:spLocks noChangeArrowheads="1"/>
          </p:cNvSpPr>
          <p:nvPr/>
        </p:nvSpPr>
        <p:spPr bwMode="auto">
          <a:xfrm>
            <a:off x="6875463" y="4508500"/>
            <a:ext cx="1296987" cy="461963"/>
          </a:xfrm>
          <a:prstGeom prst="rect">
            <a:avLst/>
          </a:prstGeom>
          <a:noFill/>
          <a:ln w="9525">
            <a:solidFill>
              <a:schemeClr val="tx1"/>
            </a:solidFill>
            <a:miter lim="800000"/>
            <a:headEnd/>
            <a:tailEnd/>
          </a:ln>
        </p:spPr>
        <p:txBody>
          <a:bodyPr>
            <a:spAutoFit/>
          </a:bodyPr>
          <a:lstStyle/>
          <a:p>
            <a:pPr algn="l"/>
            <a:r>
              <a:rPr lang="en-AU" sz="1200">
                <a:solidFill>
                  <a:schemeClr val="tx1"/>
                </a:solidFill>
              </a:rPr>
              <a:t>Not a behaviour of concern</a:t>
            </a:r>
          </a:p>
        </p:txBody>
      </p:sp>
      <p:cxnSp>
        <p:nvCxnSpPr>
          <p:cNvPr id="8205" name="Straight Arrow Connector 17"/>
          <p:cNvCxnSpPr>
            <a:cxnSpLocks noChangeShapeType="1"/>
            <a:stCxn id="8197" idx="1"/>
          </p:cNvCxnSpPr>
          <p:nvPr/>
        </p:nvCxnSpPr>
        <p:spPr bwMode="auto">
          <a:xfrm rot="10800000">
            <a:off x="3203575" y="1916113"/>
            <a:ext cx="431800" cy="74612"/>
          </a:xfrm>
          <a:prstGeom prst="straightConnector1">
            <a:avLst/>
          </a:prstGeom>
          <a:noFill/>
          <a:ln w="9525" algn="ctr">
            <a:solidFill>
              <a:schemeClr val="tx1"/>
            </a:solidFill>
            <a:round/>
            <a:headEnd/>
            <a:tailEnd type="arrow" w="med" len="med"/>
          </a:ln>
        </p:spPr>
      </p:cxnSp>
      <p:cxnSp>
        <p:nvCxnSpPr>
          <p:cNvPr id="8206" name="Straight Arrow Connector 21"/>
          <p:cNvCxnSpPr>
            <a:cxnSpLocks noChangeShapeType="1"/>
            <a:endCxn id="8198" idx="1"/>
          </p:cNvCxnSpPr>
          <p:nvPr/>
        </p:nvCxnSpPr>
        <p:spPr bwMode="auto">
          <a:xfrm>
            <a:off x="3203575" y="3860800"/>
            <a:ext cx="1081088" cy="1588"/>
          </a:xfrm>
          <a:prstGeom prst="straightConnector1">
            <a:avLst/>
          </a:prstGeom>
          <a:noFill/>
          <a:ln w="9525" algn="ctr">
            <a:solidFill>
              <a:schemeClr val="tx1"/>
            </a:solidFill>
            <a:round/>
            <a:headEnd/>
            <a:tailEnd type="arrow" w="med" len="med"/>
          </a:ln>
        </p:spPr>
      </p:cxnSp>
      <p:cxnSp>
        <p:nvCxnSpPr>
          <p:cNvPr id="8207" name="Straight Arrow Connector 24"/>
          <p:cNvCxnSpPr>
            <a:cxnSpLocks noChangeShapeType="1"/>
            <a:stCxn id="8198" idx="3"/>
          </p:cNvCxnSpPr>
          <p:nvPr/>
        </p:nvCxnSpPr>
        <p:spPr bwMode="auto">
          <a:xfrm>
            <a:off x="5940425" y="3860800"/>
            <a:ext cx="863600" cy="1588"/>
          </a:xfrm>
          <a:prstGeom prst="straightConnector1">
            <a:avLst/>
          </a:prstGeom>
          <a:noFill/>
          <a:ln w="9525" algn="ctr">
            <a:solidFill>
              <a:schemeClr val="tx1"/>
            </a:solidFill>
            <a:round/>
            <a:headEnd/>
            <a:tailEnd type="arrow" w="med" len="med"/>
          </a:ln>
        </p:spPr>
      </p:cxnSp>
      <p:cxnSp>
        <p:nvCxnSpPr>
          <p:cNvPr id="8208" name="Straight Arrow Connector 28"/>
          <p:cNvCxnSpPr>
            <a:cxnSpLocks noChangeShapeType="1"/>
            <a:endCxn id="8201" idx="1"/>
          </p:cNvCxnSpPr>
          <p:nvPr/>
        </p:nvCxnSpPr>
        <p:spPr bwMode="auto">
          <a:xfrm rot="5400000" flipH="1" flipV="1">
            <a:off x="5911850" y="2608263"/>
            <a:ext cx="1136650" cy="1079500"/>
          </a:xfrm>
          <a:prstGeom prst="straightConnector1">
            <a:avLst/>
          </a:prstGeom>
          <a:noFill/>
          <a:ln w="9525" algn="ctr">
            <a:solidFill>
              <a:schemeClr val="tx1"/>
            </a:solidFill>
            <a:round/>
            <a:headEnd type="triangle" w="med" len="med"/>
            <a:tailEnd type="triangle" w="med" len="med"/>
          </a:ln>
        </p:spPr>
      </p:cxnSp>
      <p:cxnSp>
        <p:nvCxnSpPr>
          <p:cNvPr id="8209" name="Straight Arrow Connector 30"/>
          <p:cNvCxnSpPr>
            <a:cxnSpLocks noChangeShapeType="1"/>
            <a:endCxn id="8200" idx="2"/>
          </p:cNvCxnSpPr>
          <p:nvPr/>
        </p:nvCxnSpPr>
        <p:spPr bwMode="auto">
          <a:xfrm rot="16200000" flipV="1">
            <a:off x="7430294" y="2112169"/>
            <a:ext cx="474662" cy="0"/>
          </a:xfrm>
          <a:prstGeom prst="straightConnector1">
            <a:avLst/>
          </a:prstGeom>
          <a:noFill/>
          <a:ln w="9525" algn="ctr">
            <a:solidFill>
              <a:schemeClr val="tx1"/>
            </a:solidFill>
            <a:round/>
            <a:headEnd/>
            <a:tailEnd type="arrow" w="med" len="med"/>
          </a:ln>
        </p:spPr>
      </p:cxnSp>
      <p:cxnSp>
        <p:nvCxnSpPr>
          <p:cNvPr id="8210" name="Straight Arrow Connector 33"/>
          <p:cNvCxnSpPr>
            <a:cxnSpLocks noChangeShapeType="1"/>
          </p:cNvCxnSpPr>
          <p:nvPr/>
        </p:nvCxnSpPr>
        <p:spPr bwMode="auto">
          <a:xfrm>
            <a:off x="3203575" y="4797425"/>
            <a:ext cx="1008063" cy="1588"/>
          </a:xfrm>
          <a:prstGeom prst="straightConnector1">
            <a:avLst/>
          </a:prstGeom>
          <a:noFill/>
          <a:ln w="9525" algn="ctr">
            <a:solidFill>
              <a:schemeClr val="tx1"/>
            </a:solidFill>
            <a:round/>
            <a:headEnd/>
            <a:tailEnd type="arrow" w="med" len="med"/>
          </a:ln>
        </p:spPr>
      </p:cxnSp>
      <p:cxnSp>
        <p:nvCxnSpPr>
          <p:cNvPr id="8211" name="Straight Arrow Connector 35"/>
          <p:cNvCxnSpPr>
            <a:cxnSpLocks noChangeShapeType="1"/>
            <a:endCxn id="8204" idx="1"/>
          </p:cNvCxnSpPr>
          <p:nvPr/>
        </p:nvCxnSpPr>
        <p:spPr bwMode="auto">
          <a:xfrm>
            <a:off x="6084888" y="4724400"/>
            <a:ext cx="790575" cy="15875"/>
          </a:xfrm>
          <a:prstGeom prst="straightConnector1">
            <a:avLst/>
          </a:prstGeom>
          <a:noFill/>
          <a:ln w="9525" algn="ctr">
            <a:solidFill>
              <a:schemeClr val="tx1"/>
            </a:solidFill>
            <a:round/>
            <a:headEnd/>
            <a:tailEnd type="arrow" w="med" len="med"/>
          </a:ln>
        </p:spPr>
      </p:cxnSp>
      <p:cxnSp>
        <p:nvCxnSpPr>
          <p:cNvPr id="8212" name="Straight Arrow Connector 41"/>
          <p:cNvCxnSpPr>
            <a:cxnSpLocks noChangeShapeType="1"/>
            <a:stCxn id="8203" idx="0"/>
            <a:endCxn id="8202" idx="2"/>
          </p:cNvCxnSpPr>
          <p:nvPr/>
        </p:nvCxnSpPr>
        <p:spPr bwMode="auto">
          <a:xfrm rot="5400000" flipH="1" flipV="1">
            <a:off x="7554913" y="3603625"/>
            <a:ext cx="369888" cy="1587"/>
          </a:xfrm>
          <a:prstGeom prst="straightConnector1">
            <a:avLst/>
          </a:prstGeom>
          <a:noFill/>
          <a:ln w="9525" algn="ctr">
            <a:solidFill>
              <a:schemeClr val="tx1"/>
            </a:solidFill>
            <a:round/>
            <a:headEnd/>
            <a:tailEnd type="arrow" w="med" len="med"/>
          </a:ln>
        </p:spPr>
      </p:cxn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en-AU" smtClean="0"/>
              <a:t>The Roadmap and Roadmap Resource</a:t>
            </a:r>
          </a:p>
        </p:txBody>
      </p:sp>
      <p:sp>
        <p:nvSpPr>
          <p:cNvPr id="3" name="Content Placeholder 2"/>
          <p:cNvSpPr>
            <a:spLocks noGrp="1"/>
          </p:cNvSpPr>
          <p:nvPr>
            <p:ph idx="1"/>
          </p:nvPr>
        </p:nvSpPr>
        <p:spPr>
          <a:xfrm>
            <a:off x="381000" y="836613"/>
            <a:ext cx="8229600" cy="5329237"/>
          </a:xfrm>
        </p:spPr>
        <p:txBody>
          <a:bodyPr/>
          <a:lstStyle/>
          <a:p>
            <a:pPr>
              <a:defRPr/>
            </a:pPr>
            <a:r>
              <a:rPr lang="en-AU" dirty="0" smtClean="0"/>
              <a:t>A seven chapter Roadmap was developed and then a resource for Boards and </a:t>
            </a:r>
            <a:r>
              <a:rPr lang="en-AU" dirty="0" err="1" smtClean="0"/>
              <a:t>CEOs</a:t>
            </a:r>
            <a:r>
              <a:rPr lang="en-AU" dirty="0" smtClean="0"/>
              <a:t> to support the authorising environment for change</a:t>
            </a:r>
          </a:p>
          <a:p>
            <a:pPr>
              <a:defRPr/>
            </a:pPr>
            <a:endParaRPr lang="en-AU" dirty="0"/>
          </a:p>
          <a:p>
            <a:pPr marL="0" indent="0">
              <a:buFontTx/>
              <a:buNone/>
              <a:defRPr/>
            </a:pPr>
            <a:r>
              <a:rPr lang="en-AU" dirty="0" smtClean="0"/>
              <a:t>The Roadmap </a:t>
            </a:r>
            <a:r>
              <a:rPr lang="en-AU" dirty="0" err="1" smtClean="0"/>
              <a:t>Rsource</a:t>
            </a:r>
            <a:r>
              <a:rPr lang="en-AU" dirty="0" smtClean="0"/>
              <a:t> points out that reducing </a:t>
            </a:r>
            <a:r>
              <a:rPr lang="en-AU" dirty="0"/>
              <a:t>r</a:t>
            </a:r>
            <a:r>
              <a:rPr lang="en-AU" dirty="0" smtClean="0"/>
              <a:t>estrictive practices:</a:t>
            </a:r>
          </a:p>
          <a:p>
            <a:pPr>
              <a:defRPr/>
            </a:pPr>
            <a:endParaRPr lang="en-AU" dirty="0"/>
          </a:p>
          <a:p>
            <a:pPr>
              <a:defRPr/>
            </a:pPr>
            <a:r>
              <a:rPr lang="en-AU" dirty="0" smtClean="0"/>
              <a:t>Is ethical</a:t>
            </a:r>
          </a:p>
          <a:p>
            <a:pPr>
              <a:defRPr/>
            </a:pPr>
            <a:r>
              <a:rPr lang="en-AU" dirty="0"/>
              <a:t>c</a:t>
            </a:r>
            <a:r>
              <a:rPr lang="en-AU" dirty="0" smtClean="0"/>
              <a:t>auses less harm to people with disabilities and staff, a </a:t>
            </a:r>
            <a:r>
              <a:rPr lang="en-AU" dirty="0" err="1" smtClean="0"/>
              <a:t>win:win</a:t>
            </a:r>
            <a:r>
              <a:rPr lang="en-AU" dirty="0" smtClean="0"/>
              <a:t> formula</a:t>
            </a:r>
          </a:p>
          <a:p>
            <a:pPr>
              <a:defRPr/>
            </a:pPr>
            <a:r>
              <a:rPr lang="en-AU" dirty="0" smtClean="0"/>
              <a:t>shows an organisation is in tune with contemporary best practice</a:t>
            </a:r>
          </a:p>
          <a:p>
            <a:pPr>
              <a:defRPr/>
            </a:pPr>
            <a:r>
              <a:rPr lang="en-AU" dirty="0" smtClean="0"/>
              <a:t>has been achieved elsewhere</a:t>
            </a:r>
          </a:p>
          <a:p>
            <a:pPr>
              <a:defRPr/>
            </a:pPr>
            <a:r>
              <a:rPr lang="en-AU" dirty="0" smtClean="0"/>
              <a:t>saves money – </a:t>
            </a:r>
            <a:r>
              <a:rPr lang="en-AU" dirty="0" err="1" smtClean="0"/>
              <a:t>Worksafe</a:t>
            </a:r>
            <a:r>
              <a:rPr lang="en-AU" dirty="0" smtClean="0"/>
              <a:t> costs, staff absenteeism, sickness and better retention</a:t>
            </a:r>
          </a:p>
          <a:p>
            <a:pPr>
              <a:defRPr/>
            </a:pPr>
            <a:endParaRPr lang="en-AU" dirty="0" smtClean="0"/>
          </a:p>
          <a:p>
            <a:pPr>
              <a:defRPr/>
            </a:pPr>
            <a:r>
              <a:rPr lang="en-AU" dirty="0" smtClean="0"/>
              <a:t>The Roadmap did several things including establishing a new model of ‘causation’</a:t>
            </a:r>
            <a:endParaRPr lang="en-AU" dirty="0"/>
          </a:p>
        </p:txBody>
      </p:sp>
      <p:sp>
        <p:nvSpPr>
          <p:cNvPr id="9220" name="Date Placeholder 3"/>
          <p:cNvSpPr>
            <a:spLocks noGrp="1"/>
          </p:cNvSpPr>
          <p:nvPr>
            <p:ph type="dt" sz="quarter" idx="10"/>
          </p:nvPr>
        </p:nvSpPr>
        <p:spPr>
          <a:noFill/>
          <a:ln>
            <a:miter lim="800000"/>
            <a:headEnd/>
            <a:tailEnd/>
          </a:ln>
        </p:spPr>
        <p:txBody>
          <a:bodyPr/>
          <a:lstStyle/>
          <a:p>
            <a:r>
              <a:rPr lang="en-AU" smtClean="0"/>
              <a:t>RMIT University©</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r>
              <a:rPr lang="en-AU" smtClean="0"/>
              <a:t>Look in the Mirror</a:t>
            </a:r>
          </a:p>
        </p:txBody>
      </p:sp>
      <p:sp>
        <p:nvSpPr>
          <p:cNvPr id="3" name="Content Placeholder 2"/>
          <p:cNvSpPr>
            <a:spLocks noGrp="1"/>
          </p:cNvSpPr>
          <p:nvPr>
            <p:ph idx="1"/>
          </p:nvPr>
        </p:nvSpPr>
        <p:spPr/>
        <p:txBody>
          <a:bodyPr/>
          <a:lstStyle/>
          <a:p>
            <a:pPr marL="0" lvl="1" indent="0" eaLnBrk="1" hangingPunct="1">
              <a:lnSpc>
                <a:spcPct val="90000"/>
              </a:lnSpc>
              <a:spcBef>
                <a:spcPct val="0"/>
              </a:spcBef>
              <a:buFont typeface="Arial" pitchFamily="34" charset="0"/>
              <a:buNone/>
              <a:defRPr/>
            </a:pPr>
            <a:r>
              <a:rPr lang="en-AU" dirty="0" smtClean="0"/>
              <a:t>All of aim to do a good job.</a:t>
            </a:r>
          </a:p>
          <a:p>
            <a:pPr marL="0" lvl="1" indent="0" eaLnBrk="1" hangingPunct="1">
              <a:lnSpc>
                <a:spcPct val="90000"/>
              </a:lnSpc>
              <a:spcBef>
                <a:spcPct val="0"/>
              </a:spcBef>
              <a:buFont typeface="Arial" pitchFamily="34" charset="0"/>
              <a:buNone/>
              <a:defRPr/>
            </a:pPr>
            <a:endParaRPr lang="en-AU" dirty="0"/>
          </a:p>
          <a:p>
            <a:pPr marL="0" lvl="1" indent="0" eaLnBrk="1" hangingPunct="1">
              <a:lnSpc>
                <a:spcPct val="90000"/>
              </a:lnSpc>
              <a:spcBef>
                <a:spcPct val="0"/>
              </a:spcBef>
              <a:buFont typeface="Arial" pitchFamily="34" charset="0"/>
              <a:buNone/>
              <a:defRPr/>
            </a:pPr>
            <a:r>
              <a:rPr lang="en-AU" dirty="0" smtClean="0"/>
              <a:t>Yet how people (all people) is a product of their interactions and past.</a:t>
            </a:r>
          </a:p>
          <a:p>
            <a:pPr marL="180975" lvl="1" indent="-180975" eaLnBrk="1" hangingPunct="1">
              <a:lnSpc>
                <a:spcPct val="90000"/>
              </a:lnSpc>
              <a:spcBef>
                <a:spcPct val="0"/>
              </a:spcBef>
              <a:buFontTx/>
              <a:buChar char="•"/>
              <a:defRPr/>
            </a:pPr>
            <a:endParaRPr lang="en-AU" dirty="0"/>
          </a:p>
          <a:p>
            <a:pPr marL="180975" lvl="1" indent="-180975" eaLnBrk="1" hangingPunct="1">
              <a:lnSpc>
                <a:spcPct val="90000"/>
              </a:lnSpc>
              <a:spcBef>
                <a:spcPct val="0"/>
              </a:spcBef>
              <a:buFontTx/>
              <a:buChar char="•"/>
              <a:defRPr/>
            </a:pPr>
            <a:endParaRPr lang="en-AU" dirty="0" smtClean="0"/>
          </a:p>
          <a:p>
            <a:pPr marL="180975" lvl="1" indent="-180975" eaLnBrk="1" hangingPunct="1">
              <a:lnSpc>
                <a:spcPct val="90000"/>
              </a:lnSpc>
              <a:spcBef>
                <a:spcPct val="0"/>
              </a:spcBef>
              <a:buFontTx/>
              <a:buChar char="•"/>
              <a:defRPr/>
            </a:pPr>
            <a:r>
              <a:rPr lang="en-AU" dirty="0" smtClean="0"/>
              <a:t>Adaptive </a:t>
            </a:r>
            <a:r>
              <a:rPr lang="en-AU" dirty="0"/>
              <a:t>behaviours to maladaptive environments!! Look in the mirror to explain the behaviour.</a:t>
            </a:r>
          </a:p>
          <a:p>
            <a:pPr marL="180975" lvl="1" indent="-180975" eaLnBrk="1" hangingPunct="1">
              <a:lnSpc>
                <a:spcPct val="90000"/>
              </a:lnSpc>
              <a:spcBef>
                <a:spcPct val="0"/>
              </a:spcBef>
              <a:buFontTx/>
              <a:buChar char="•"/>
              <a:defRPr/>
            </a:pPr>
            <a:endParaRPr lang="en-AU" dirty="0"/>
          </a:p>
          <a:p>
            <a:pPr marL="0" lvl="1" indent="0" eaLnBrk="1" hangingPunct="1">
              <a:lnSpc>
                <a:spcPct val="90000"/>
              </a:lnSpc>
              <a:spcBef>
                <a:spcPct val="0"/>
              </a:spcBef>
              <a:buFont typeface="Arial" charset="0"/>
              <a:buNone/>
              <a:defRPr/>
            </a:pPr>
            <a:r>
              <a:rPr lang="en-AU" dirty="0"/>
              <a:t>The world is a looking-glass, and gives back to every man the reflection of his own face. Frown at it, and it will in turn look sourly upon you; laugh at it and with it, and it is a jolly kind companion…  </a:t>
            </a:r>
            <a:r>
              <a:rPr lang="en-AU" dirty="0">
                <a:hlinkClick r:id="rId2" action="ppaction://hlinkfile"/>
              </a:rPr>
              <a:t>William Makepeace </a:t>
            </a:r>
            <a:r>
              <a:rPr lang="en-AU" dirty="0" smtClean="0">
                <a:hlinkClick r:id="rId2" action="ppaction://hlinkfile"/>
              </a:rPr>
              <a:t>Thackeray</a:t>
            </a:r>
            <a:endParaRPr lang="en-AU" dirty="0" smtClean="0"/>
          </a:p>
          <a:p>
            <a:pPr marL="0" lvl="1" indent="0" eaLnBrk="1" hangingPunct="1">
              <a:lnSpc>
                <a:spcPct val="90000"/>
              </a:lnSpc>
              <a:spcBef>
                <a:spcPct val="0"/>
              </a:spcBef>
              <a:buFont typeface="Arial" charset="0"/>
              <a:buNone/>
              <a:defRPr/>
            </a:pPr>
            <a:endParaRPr lang="en-AU" dirty="0"/>
          </a:p>
          <a:p>
            <a:pPr marL="0" lvl="1" indent="0" eaLnBrk="1" hangingPunct="1">
              <a:lnSpc>
                <a:spcPct val="90000"/>
              </a:lnSpc>
              <a:spcBef>
                <a:spcPct val="0"/>
              </a:spcBef>
              <a:buFont typeface="Arial" charset="0"/>
              <a:buNone/>
              <a:defRPr/>
            </a:pPr>
            <a:endParaRPr lang="en-AU" dirty="0" smtClean="0"/>
          </a:p>
          <a:p>
            <a:pPr marL="0" lvl="1" indent="0" eaLnBrk="1" hangingPunct="1">
              <a:lnSpc>
                <a:spcPct val="90000"/>
              </a:lnSpc>
              <a:spcBef>
                <a:spcPct val="0"/>
              </a:spcBef>
              <a:buFont typeface="Arial" charset="0"/>
              <a:buNone/>
              <a:defRPr/>
            </a:pPr>
            <a:r>
              <a:rPr lang="en-AU" dirty="0" smtClean="0"/>
              <a:t>To prevent creating maladaptive environments which create future behaviours of concern?</a:t>
            </a:r>
          </a:p>
          <a:p>
            <a:pPr marL="0" lvl="1" indent="0" eaLnBrk="1" hangingPunct="1">
              <a:lnSpc>
                <a:spcPct val="90000"/>
              </a:lnSpc>
              <a:spcBef>
                <a:spcPct val="0"/>
              </a:spcBef>
              <a:buFont typeface="Arial" charset="0"/>
              <a:buNone/>
              <a:defRPr/>
            </a:pPr>
            <a:endParaRPr lang="en-AU" dirty="0" smtClean="0"/>
          </a:p>
          <a:p>
            <a:pPr marL="0" lvl="1" indent="0" eaLnBrk="1" hangingPunct="1">
              <a:lnSpc>
                <a:spcPct val="90000"/>
              </a:lnSpc>
              <a:spcBef>
                <a:spcPct val="0"/>
              </a:spcBef>
              <a:buFont typeface="Arial" charset="0"/>
              <a:buNone/>
              <a:defRPr/>
            </a:pPr>
            <a:endParaRPr lang="en-AU" dirty="0"/>
          </a:p>
          <a:p>
            <a:pPr marL="0" lvl="1" indent="0" eaLnBrk="1" hangingPunct="1">
              <a:lnSpc>
                <a:spcPct val="90000"/>
              </a:lnSpc>
              <a:spcBef>
                <a:spcPct val="0"/>
              </a:spcBef>
              <a:buFont typeface="Arial" charset="0"/>
              <a:buNone/>
              <a:defRPr/>
            </a:pPr>
            <a:r>
              <a:rPr lang="en-AU" dirty="0" smtClean="0"/>
              <a:t>This was the question the Office of professional </a:t>
            </a:r>
            <a:r>
              <a:rPr lang="en-AU" dirty="0" err="1" smtClean="0"/>
              <a:t>Practcie</a:t>
            </a:r>
            <a:r>
              <a:rPr lang="en-AU" dirty="0" smtClean="0"/>
              <a:t> asked me to address in the Roadmap.</a:t>
            </a:r>
          </a:p>
          <a:p>
            <a:pPr marL="0" lvl="1" indent="0" eaLnBrk="1" hangingPunct="1">
              <a:lnSpc>
                <a:spcPct val="90000"/>
              </a:lnSpc>
              <a:spcBef>
                <a:spcPct val="0"/>
              </a:spcBef>
              <a:buFont typeface="Arial" charset="0"/>
              <a:buNone/>
              <a:defRPr/>
            </a:pPr>
            <a:endParaRPr lang="en-AU" dirty="0"/>
          </a:p>
          <a:p>
            <a:pPr marL="0" lvl="1" indent="0" eaLnBrk="1" hangingPunct="1">
              <a:lnSpc>
                <a:spcPct val="90000"/>
              </a:lnSpc>
              <a:spcBef>
                <a:spcPct val="0"/>
              </a:spcBef>
              <a:buFont typeface="Arial" charset="0"/>
              <a:buNone/>
              <a:defRPr/>
            </a:pPr>
            <a:endParaRPr lang="en-AU" dirty="0"/>
          </a:p>
          <a:p>
            <a:pPr>
              <a:defRPr/>
            </a:pPr>
            <a:endParaRPr lang="en-AU" dirty="0"/>
          </a:p>
        </p:txBody>
      </p:sp>
      <p:sp>
        <p:nvSpPr>
          <p:cNvPr id="10244" name="Date Placeholder 3"/>
          <p:cNvSpPr>
            <a:spLocks noGrp="1"/>
          </p:cNvSpPr>
          <p:nvPr>
            <p:ph type="dt" sz="quarter" idx="10"/>
          </p:nvPr>
        </p:nvSpPr>
        <p:spPr>
          <a:noFill/>
          <a:ln>
            <a:miter lim="800000"/>
            <a:headEnd/>
            <a:tailEnd/>
          </a:ln>
        </p:spPr>
        <p:txBody>
          <a:bodyPr/>
          <a:lstStyle/>
          <a:p>
            <a:r>
              <a:rPr lang="en-AU" smtClean="0"/>
              <a:t>RMIT University©</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en-AU" smtClean="0"/>
              <a:t>In what follows:</a:t>
            </a:r>
          </a:p>
        </p:txBody>
      </p:sp>
      <p:sp>
        <p:nvSpPr>
          <p:cNvPr id="11267" name="Content Placeholder 2"/>
          <p:cNvSpPr>
            <a:spLocks noGrp="1"/>
          </p:cNvSpPr>
          <p:nvPr>
            <p:ph idx="1"/>
          </p:nvPr>
        </p:nvSpPr>
        <p:spPr>
          <a:xfrm>
            <a:off x="381000" y="1300163"/>
            <a:ext cx="4622800" cy="4865687"/>
          </a:xfrm>
        </p:spPr>
        <p:txBody>
          <a:bodyPr/>
          <a:lstStyle/>
          <a:p>
            <a:r>
              <a:rPr lang="en-AU" smtClean="0"/>
              <a:t>Roadmap Towards restraint Production</a:t>
            </a:r>
          </a:p>
        </p:txBody>
      </p:sp>
      <p:sp>
        <p:nvSpPr>
          <p:cNvPr id="11268" name="Date Placeholder 3"/>
          <p:cNvSpPr>
            <a:spLocks noGrp="1"/>
          </p:cNvSpPr>
          <p:nvPr>
            <p:ph type="dt" sz="quarter" idx="10"/>
          </p:nvPr>
        </p:nvSpPr>
        <p:spPr>
          <a:noFill/>
          <a:ln>
            <a:miter lim="800000"/>
            <a:headEnd/>
            <a:tailEnd/>
          </a:ln>
        </p:spPr>
        <p:txBody>
          <a:bodyPr/>
          <a:lstStyle/>
          <a:p>
            <a:r>
              <a:rPr lang="en-AU" smtClean="0"/>
              <a:t>RMIT University©</a:t>
            </a:r>
          </a:p>
        </p:txBody>
      </p:sp>
      <p:sp>
        <p:nvSpPr>
          <p:cNvPr id="11269" name="TextBox 4"/>
          <p:cNvSpPr txBox="1">
            <a:spLocks noChangeArrowheads="1"/>
          </p:cNvSpPr>
          <p:nvPr/>
        </p:nvSpPr>
        <p:spPr bwMode="auto">
          <a:xfrm>
            <a:off x="2268538" y="1844675"/>
            <a:ext cx="3024187" cy="5632450"/>
          </a:xfrm>
          <a:prstGeom prst="rect">
            <a:avLst/>
          </a:prstGeom>
          <a:noFill/>
          <a:ln w="9525">
            <a:noFill/>
            <a:miter lim="800000"/>
            <a:headEnd/>
            <a:tailEnd/>
          </a:ln>
        </p:spPr>
        <p:txBody>
          <a:bodyPr>
            <a:spAutoFit/>
          </a:bodyPr>
          <a:lstStyle/>
          <a:p>
            <a:r>
              <a:rPr lang="en-AU" sz="1800">
                <a:solidFill>
                  <a:schemeClr val="accent2"/>
                </a:solidFill>
              </a:rPr>
              <a:t>1. Autonomy and choice.</a:t>
            </a:r>
          </a:p>
          <a:p>
            <a:endParaRPr lang="en-AU" sz="1800">
              <a:solidFill>
                <a:schemeClr val="accent2"/>
              </a:solidFill>
            </a:endParaRPr>
          </a:p>
          <a:p>
            <a:r>
              <a:rPr lang="en-AU" sz="1800">
                <a:solidFill>
                  <a:schemeClr val="accent2"/>
                </a:solidFill>
              </a:rPr>
              <a:t>2. Trauma informed care.</a:t>
            </a:r>
          </a:p>
          <a:p>
            <a:endParaRPr lang="en-AU" sz="1800">
              <a:solidFill>
                <a:schemeClr val="accent2"/>
              </a:solidFill>
            </a:endParaRPr>
          </a:p>
          <a:p>
            <a:r>
              <a:rPr lang="en-AU" sz="1800">
                <a:solidFill>
                  <a:schemeClr val="accent2"/>
                </a:solidFill>
              </a:rPr>
              <a:t>3. Visibility advocacy and complaints. </a:t>
            </a:r>
          </a:p>
          <a:p>
            <a:endParaRPr lang="en-AU" sz="1800">
              <a:solidFill>
                <a:schemeClr val="accent2"/>
              </a:solidFill>
            </a:endParaRPr>
          </a:p>
          <a:p>
            <a:r>
              <a:rPr lang="en-AU" sz="1800">
                <a:solidFill>
                  <a:schemeClr val="accent2"/>
                </a:solidFill>
              </a:rPr>
              <a:t>4. Reassessing risks and benefits.</a:t>
            </a:r>
          </a:p>
          <a:p>
            <a:endParaRPr lang="en-AU" sz="1800">
              <a:solidFill>
                <a:schemeClr val="accent2"/>
              </a:solidFill>
            </a:endParaRPr>
          </a:p>
          <a:p>
            <a:r>
              <a:rPr lang="en-AU" sz="1800">
                <a:solidFill>
                  <a:schemeClr val="accent2"/>
                </a:solidFill>
              </a:rPr>
              <a:t>5. Reconstructing histories and positive futures.</a:t>
            </a:r>
          </a:p>
          <a:p>
            <a:endParaRPr lang="en-AU" sz="1800">
              <a:solidFill>
                <a:schemeClr val="accent2"/>
              </a:solidFill>
            </a:endParaRPr>
          </a:p>
          <a:p>
            <a:endParaRPr lang="en-AU" sz="1800">
              <a:solidFill>
                <a:schemeClr val="accent2"/>
              </a:solidFill>
            </a:endParaRPr>
          </a:p>
          <a:p>
            <a:r>
              <a:rPr lang="en-AU" sz="1800">
                <a:solidFill>
                  <a:schemeClr val="accent2"/>
                </a:solidFill>
              </a:rPr>
              <a:t>6. An Organisational framework</a:t>
            </a:r>
          </a:p>
          <a:p>
            <a:endParaRPr lang="en-AU" sz="1800">
              <a:solidFill>
                <a:schemeClr val="tx1"/>
              </a:solidFill>
            </a:endParaRPr>
          </a:p>
          <a:p>
            <a:endParaRPr lang="en-AU" sz="1800">
              <a:solidFill>
                <a:schemeClr val="tx1"/>
              </a:solidFill>
            </a:endParaRPr>
          </a:p>
          <a:p>
            <a:endParaRPr lang="en-AU" sz="1800">
              <a:solidFill>
                <a:schemeClr val="tx1"/>
              </a:solidFill>
            </a:endParaRPr>
          </a:p>
          <a:p>
            <a:endParaRPr lang="en-AU" sz="1800">
              <a:solidFill>
                <a:schemeClr val="tx1"/>
              </a:solidFill>
            </a:endParaRPr>
          </a:p>
        </p:txBody>
      </p:sp>
      <p:cxnSp>
        <p:nvCxnSpPr>
          <p:cNvPr id="11270" name="Straight Connector 6"/>
          <p:cNvCxnSpPr>
            <a:cxnSpLocks noChangeShapeType="1"/>
          </p:cNvCxnSpPr>
          <p:nvPr/>
        </p:nvCxnSpPr>
        <p:spPr bwMode="auto">
          <a:xfrm>
            <a:off x="1403350" y="1700213"/>
            <a:ext cx="25400" cy="3960812"/>
          </a:xfrm>
          <a:prstGeom prst="line">
            <a:avLst/>
          </a:prstGeom>
          <a:noFill/>
          <a:ln w="9525" algn="ctr">
            <a:solidFill>
              <a:schemeClr val="tx1"/>
            </a:solidFill>
            <a:round/>
            <a:headEnd/>
            <a:tailEnd type="triangle" w="med" len="med"/>
          </a:ln>
          <a:effectLst/>
        </p:spPr>
      </p:cxnSp>
      <p:cxnSp>
        <p:nvCxnSpPr>
          <p:cNvPr id="11271" name="Straight Arrow Connector 9"/>
          <p:cNvCxnSpPr>
            <a:cxnSpLocks noChangeShapeType="1"/>
          </p:cNvCxnSpPr>
          <p:nvPr/>
        </p:nvCxnSpPr>
        <p:spPr bwMode="auto">
          <a:xfrm>
            <a:off x="1403350" y="2060575"/>
            <a:ext cx="865188" cy="0"/>
          </a:xfrm>
          <a:prstGeom prst="straightConnector1">
            <a:avLst/>
          </a:prstGeom>
          <a:noFill/>
          <a:ln w="9525" algn="ctr">
            <a:solidFill>
              <a:schemeClr val="tx1"/>
            </a:solidFill>
            <a:round/>
            <a:headEnd/>
            <a:tailEnd type="triangle" w="med" len="med"/>
          </a:ln>
          <a:effectLst/>
        </p:spPr>
      </p:cxnSp>
      <p:cxnSp>
        <p:nvCxnSpPr>
          <p:cNvPr id="11272" name="Straight Arrow Connector 10"/>
          <p:cNvCxnSpPr>
            <a:cxnSpLocks noChangeShapeType="1"/>
          </p:cNvCxnSpPr>
          <p:nvPr/>
        </p:nvCxnSpPr>
        <p:spPr bwMode="auto">
          <a:xfrm>
            <a:off x="1403350" y="2565400"/>
            <a:ext cx="865188" cy="0"/>
          </a:xfrm>
          <a:prstGeom prst="straightConnector1">
            <a:avLst/>
          </a:prstGeom>
          <a:noFill/>
          <a:ln w="9525" algn="ctr">
            <a:solidFill>
              <a:schemeClr val="tx1"/>
            </a:solidFill>
            <a:round/>
            <a:headEnd/>
            <a:tailEnd type="triangle" w="med" len="med"/>
          </a:ln>
          <a:effectLst/>
        </p:spPr>
      </p:cxnSp>
      <p:cxnSp>
        <p:nvCxnSpPr>
          <p:cNvPr id="11273" name="Straight Arrow Connector 11"/>
          <p:cNvCxnSpPr>
            <a:cxnSpLocks noChangeShapeType="1"/>
          </p:cNvCxnSpPr>
          <p:nvPr/>
        </p:nvCxnSpPr>
        <p:spPr bwMode="auto">
          <a:xfrm>
            <a:off x="1428750" y="5661025"/>
            <a:ext cx="865188" cy="0"/>
          </a:xfrm>
          <a:prstGeom prst="straightConnector1">
            <a:avLst/>
          </a:prstGeom>
          <a:noFill/>
          <a:ln w="9525" algn="ctr">
            <a:solidFill>
              <a:schemeClr val="tx1"/>
            </a:solidFill>
            <a:round/>
            <a:headEnd/>
            <a:tailEnd type="triangle" w="med" len="med"/>
          </a:ln>
          <a:effectLst/>
        </p:spPr>
      </p:cxnSp>
      <p:cxnSp>
        <p:nvCxnSpPr>
          <p:cNvPr id="11274" name="Straight Arrow Connector 12"/>
          <p:cNvCxnSpPr>
            <a:cxnSpLocks noChangeShapeType="1"/>
          </p:cNvCxnSpPr>
          <p:nvPr/>
        </p:nvCxnSpPr>
        <p:spPr bwMode="auto">
          <a:xfrm>
            <a:off x="1428750" y="4797425"/>
            <a:ext cx="865188" cy="0"/>
          </a:xfrm>
          <a:prstGeom prst="straightConnector1">
            <a:avLst/>
          </a:prstGeom>
          <a:noFill/>
          <a:ln w="9525" algn="ctr">
            <a:solidFill>
              <a:schemeClr val="tx1"/>
            </a:solidFill>
            <a:round/>
            <a:headEnd/>
            <a:tailEnd type="triangle" w="med" len="med"/>
          </a:ln>
          <a:effectLst/>
        </p:spPr>
      </p:cxnSp>
      <p:cxnSp>
        <p:nvCxnSpPr>
          <p:cNvPr id="11275" name="Straight Arrow Connector 13"/>
          <p:cNvCxnSpPr>
            <a:cxnSpLocks noChangeShapeType="1"/>
          </p:cNvCxnSpPr>
          <p:nvPr/>
        </p:nvCxnSpPr>
        <p:spPr bwMode="auto">
          <a:xfrm>
            <a:off x="1428750" y="3938588"/>
            <a:ext cx="865188" cy="0"/>
          </a:xfrm>
          <a:prstGeom prst="straightConnector1">
            <a:avLst/>
          </a:prstGeom>
          <a:noFill/>
          <a:ln w="9525" algn="ctr">
            <a:solidFill>
              <a:schemeClr val="tx1"/>
            </a:solidFill>
            <a:round/>
            <a:headEnd/>
            <a:tailEnd type="triangle" w="med" len="med"/>
          </a:ln>
          <a:effectLst/>
        </p:spPr>
      </p:cxnSp>
      <p:cxnSp>
        <p:nvCxnSpPr>
          <p:cNvPr id="11276" name="Straight Arrow Connector 14"/>
          <p:cNvCxnSpPr>
            <a:cxnSpLocks noChangeShapeType="1"/>
          </p:cNvCxnSpPr>
          <p:nvPr/>
        </p:nvCxnSpPr>
        <p:spPr bwMode="auto">
          <a:xfrm>
            <a:off x="1428750" y="3213100"/>
            <a:ext cx="865188" cy="0"/>
          </a:xfrm>
          <a:prstGeom prst="straightConnector1">
            <a:avLst/>
          </a:prstGeom>
          <a:noFill/>
          <a:ln w="9525" algn="ctr">
            <a:solidFill>
              <a:schemeClr val="tx1"/>
            </a:solidFill>
            <a:round/>
            <a:headEnd/>
            <a:tailEnd type="triangle" w="med" len="med"/>
          </a:ln>
          <a:effectLst/>
        </p:spPr>
      </p:cxnSp>
      <p:sp>
        <p:nvSpPr>
          <p:cNvPr id="11277" name="TextBox 15"/>
          <p:cNvSpPr txBox="1">
            <a:spLocks noChangeArrowheads="1"/>
          </p:cNvSpPr>
          <p:nvPr/>
        </p:nvSpPr>
        <p:spPr bwMode="auto">
          <a:xfrm>
            <a:off x="5292725" y="1484313"/>
            <a:ext cx="1800225" cy="4524375"/>
          </a:xfrm>
          <a:prstGeom prst="rect">
            <a:avLst/>
          </a:prstGeom>
          <a:noFill/>
          <a:ln w="9525">
            <a:noFill/>
            <a:miter lim="800000"/>
            <a:headEnd/>
            <a:tailEnd/>
          </a:ln>
        </p:spPr>
        <p:txBody>
          <a:bodyPr>
            <a:spAutoFit/>
          </a:bodyPr>
          <a:lstStyle/>
          <a:p>
            <a:r>
              <a:rPr lang="en-AU" sz="2400" b="1">
                <a:solidFill>
                  <a:srgbClr val="7030A0"/>
                </a:solidFill>
              </a:rPr>
              <a:t>P</a:t>
            </a:r>
          </a:p>
          <a:p>
            <a:r>
              <a:rPr lang="en-AU" sz="2400" b="1">
                <a:solidFill>
                  <a:srgbClr val="7030A0"/>
                </a:solidFill>
              </a:rPr>
              <a:t>I</a:t>
            </a:r>
          </a:p>
          <a:p>
            <a:r>
              <a:rPr lang="en-AU" sz="2400" b="1">
                <a:solidFill>
                  <a:srgbClr val="7030A0"/>
                </a:solidFill>
              </a:rPr>
              <a:t>L</a:t>
            </a:r>
          </a:p>
          <a:p>
            <a:r>
              <a:rPr lang="en-AU" sz="2400" b="1">
                <a:solidFill>
                  <a:srgbClr val="7030A0"/>
                </a:solidFill>
              </a:rPr>
              <a:t>O</a:t>
            </a:r>
          </a:p>
          <a:p>
            <a:r>
              <a:rPr lang="en-AU" sz="2400" b="1">
                <a:solidFill>
                  <a:srgbClr val="7030A0"/>
                </a:solidFill>
              </a:rPr>
              <a:t>T</a:t>
            </a:r>
          </a:p>
          <a:p>
            <a:endParaRPr lang="en-AU" sz="2400" b="1">
              <a:solidFill>
                <a:srgbClr val="7030A0"/>
              </a:solidFill>
            </a:endParaRPr>
          </a:p>
          <a:p>
            <a:endParaRPr lang="en-AU" sz="2400" b="1">
              <a:solidFill>
                <a:srgbClr val="7030A0"/>
              </a:solidFill>
            </a:endParaRPr>
          </a:p>
          <a:p>
            <a:r>
              <a:rPr lang="en-AU" sz="2400" b="1">
                <a:solidFill>
                  <a:srgbClr val="7030A0"/>
                </a:solidFill>
              </a:rPr>
              <a:t>S</a:t>
            </a:r>
          </a:p>
          <a:p>
            <a:r>
              <a:rPr lang="en-AU" sz="2400" b="1">
                <a:solidFill>
                  <a:srgbClr val="7030A0"/>
                </a:solidFill>
              </a:rPr>
              <a:t>T</a:t>
            </a:r>
          </a:p>
          <a:p>
            <a:r>
              <a:rPr lang="en-AU" sz="2400" b="1">
                <a:solidFill>
                  <a:srgbClr val="7030A0"/>
                </a:solidFill>
              </a:rPr>
              <a:t>U</a:t>
            </a:r>
          </a:p>
          <a:p>
            <a:r>
              <a:rPr lang="en-AU" sz="2400" b="1">
                <a:solidFill>
                  <a:srgbClr val="7030A0"/>
                </a:solidFill>
              </a:rPr>
              <a:t>D</a:t>
            </a:r>
          </a:p>
          <a:p>
            <a:r>
              <a:rPr lang="en-AU" sz="2400" b="1">
                <a:solidFill>
                  <a:srgbClr val="7030A0"/>
                </a:solidFill>
              </a:rPr>
              <a:t>Y</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algn="ctr"/>
            <a:r>
              <a:rPr lang="en-AU" smtClean="0"/>
              <a:t>Area 1</a:t>
            </a:r>
            <a:br>
              <a:rPr lang="en-AU" smtClean="0"/>
            </a:br>
            <a:r>
              <a:rPr lang="en-AU" smtClean="0"/>
              <a:t>Autonomy and choice – the first principle of the CRPD</a:t>
            </a:r>
          </a:p>
        </p:txBody>
      </p:sp>
      <p:sp>
        <p:nvSpPr>
          <p:cNvPr id="12291" name="Content Placeholder 2"/>
          <p:cNvSpPr>
            <a:spLocks noGrp="1"/>
          </p:cNvSpPr>
          <p:nvPr>
            <p:ph idx="1"/>
          </p:nvPr>
        </p:nvSpPr>
        <p:spPr>
          <a:xfrm>
            <a:off x="328613" y="1268413"/>
            <a:ext cx="8229600" cy="4865687"/>
          </a:xfrm>
        </p:spPr>
        <p:txBody>
          <a:bodyPr/>
          <a:lstStyle/>
          <a:p>
            <a:pPr marL="0" indent="0">
              <a:buFontTx/>
              <a:buNone/>
            </a:pPr>
            <a:endParaRPr lang="en-US" sz="2400" smtClean="0"/>
          </a:p>
        </p:txBody>
      </p:sp>
      <p:sp>
        <p:nvSpPr>
          <p:cNvPr id="12292" name="Date Placeholder 3"/>
          <p:cNvSpPr>
            <a:spLocks noGrp="1"/>
          </p:cNvSpPr>
          <p:nvPr>
            <p:ph type="dt" sz="quarter" idx="10"/>
          </p:nvPr>
        </p:nvSpPr>
        <p:spPr>
          <a:noFill/>
          <a:ln>
            <a:miter lim="800000"/>
            <a:headEnd/>
            <a:tailEnd/>
          </a:ln>
        </p:spPr>
        <p:txBody>
          <a:bodyPr/>
          <a:lstStyle/>
          <a:p>
            <a:r>
              <a:rPr lang="en-AU" smtClean="0"/>
              <a:t>RMIT University©</a:t>
            </a:r>
          </a:p>
        </p:txBody>
      </p:sp>
      <p:pic>
        <p:nvPicPr>
          <p:cNvPr id="12293" name="Picture 2"/>
          <p:cNvPicPr>
            <a:picLocks noChangeAspect="1" noChangeArrowheads="1"/>
          </p:cNvPicPr>
          <p:nvPr/>
        </p:nvPicPr>
        <p:blipFill>
          <a:blip r:embed="rId2"/>
          <a:srcRect/>
          <a:stretch>
            <a:fillRect/>
          </a:stretch>
        </p:blipFill>
        <p:spPr bwMode="auto">
          <a:xfrm>
            <a:off x="490538" y="1428750"/>
            <a:ext cx="2325687" cy="3289300"/>
          </a:xfrm>
          <a:prstGeom prst="rect">
            <a:avLst/>
          </a:prstGeom>
          <a:noFill/>
          <a:ln w="9525">
            <a:noFill/>
            <a:miter lim="800000"/>
            <a:headEnd/>
            <a:tailEnd/>
          </a:ln>
        </p:spPr>
      </p:pic>
      <p:pic>
        <p:nvPicPr>
          <p:cNvPr id="12294" name="Picture 2"/>
          <p:cNvPicPr>
            <a:picLocks noChangeAspect="1" noChangeArrowheads="1"/>
          </p:cNvPicPr>
          <p:nvPr/>
        </p:nvPicPr>
        <p:blipFill>
          <a:blip r:embed="rId3"/>
          <a:srcRect/>
          <a:stretch>
            <a:fillRect/>
          </a:stretch>
        </p:blipFill>
        <p:spPr bwMode="auto">
          <a:xfrm>
            <a:off x="3270250" y="1412875"/>
            <a:ext cx="2347913" cy="3305175"/>
          </a:xfrm>
          <a:prstGeom prst="rect">
            <a:avLst/>
          </a:prstGeom>
          <a:noFill/>
          <a:ln w="9525">
            <a:noFill/>
            <a:miter lim="800000"/>
            <a:headEnd/>
            <a:tailEnd/>
          </a:ln>
        </p:spPr>
      </p:pic>
      <p:pic>
        <p:nvPicPr>
          <p:cNvPr id="12295" name="Picture 3"/>
          <p:cNvPicPr>
            <a:picLocks noChangeAspect="1" noChangeArrowheads="1"/>
          </p:cNvPicPr>
          <p:nvPr/>
        </p:nvPicPr>
        <p:blipFill>
          <a:blip r:embed="rId4"/>
          <a:srcRect/>
          <a:stretch>
            <a:fillRect/>
          </a:stretch>
        </p:blipFill>
        <p:spPr bwMode="auto">
          <a:xfrm>
            <a:off x="6072188" y="1457325"/>
            <a:ext cx="2324100" cy="3260725"/>
          </a:xfrm>
          <a:prstGeom prst="rect">
            <a:avLst/>
          </a:prstGeom>
          <a:noFill/>
          <a:ln w="9525">
            <a:noFill/>
            <a:miter lim="800000"/>
            <a:headEnd/>
            <a:tailEnd/>
          </a:ln>
        </p:spPr>
      </p:pic>
      <p:sp>
        <p:nvSpPr>
          <p:cNvPr id="2" name="TextBox 1"/>
          <p:cNvSpPr txBox="1"/>
          <p:nvPr/>
        </p:nvSpPr>
        <p:spPr>
          <a:xfrm>
            <a:off x="900113" y="5084763"/>
            <a:ext cx="8064500" cy="307975"/>
          </a:xfrm>
          <a:prstGeom prst="rect">
            <a:avLst/>
          </a:prstGeom>
          <a:noFill/>
        </p:spPr>
        <p:txBody>
          <a:bodyPr>
            <a:spAutoFit/>
          </a:bodyPr>
          <a:lstStyle/>
          <a:p>
            <a:pPr>
              <a:defRPr/>
            </a:pPr>
            <a:r>
              <a:rPr lang="en-AU" sz="1400" b="1" kern="0" dirty="0">
                <a:solidFill>
                  <a:schemeClr val="tx1">
                    <a:lumMod val="75000"/>
                    <a:lumOff val="25000"/>
                  </a:schemeClr>
                </a:solidFill>
                <a:latin typeface="Arial" pitchFamily="34" charset="0"/>
                <a:cs typeface="Arial" pitchFamily="34" charset="0"/>
              </a:rPr>
              <a:t>It’s My Choice!  Toolkit - </a:t>
            </a:r>
            <a:r>
              <a:rPr lang="en-AU" sz="1400" dirty="0">
                <a:solidFill>
                  <a:schemeClr val="tx1"/>
                </a:solidFill>
                <a:latin typeface="Arial" pitchFamily="34" charset="0"/>
                <a:cs typeface="Arial" pitchFamily="34" charset="0"/>
              </a:rPr>
              <a:t>With Inclusion Melbourne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pPr eaLnBrk="1" hangingPunct="1"/>
            <a:r>
              <a:rPr lang="en-AU" smtClean="0"/>
              <a:t>Principles of Choice and Autonomy (cont’d)</a:t>
            </a:r>
          </a:p>
        </p:txBody>
      </p:sp>
      <p:sp>
        <p:nvSpPr>
          <p:cNvPr id="13315" name="Content Placeholder 2"/>
          <p:cNvSpPr>
            <a:spLocks noGrp="1"/>
          </p:cNvSpPr>
          <p:nvPr>
            <p:ph idx="1"/>
          </p:nvPr>
        </p:nvSpPr>
        <p:spPr/>
        <p:txBody>
          <a:bodyPr/>
          <a:lstStyle/>
          <a:p>
            <a:pPr eaLnBrk="1" hangingPunct="1"/>
            <a:r>
              <a:rPr lang="en-AU" b="1" smtClean="0"/>
              <a:t>Principle 6</a:t>
            </a:r>
            <a:r>
              <a:rPr lang="en-AU" smtClean="0"/>
              <a:t> -  Nobody is completely free to choose and pursue any choice they wish. What is important is whether the </a:t>
            </a:r>
            <a:r>
              <a:rPr lang="en-AU" b="1" smtClean="0"/>
              <a:t>limitations experienced by a person are reasonable or not</a:t>
            </a:r>
            <a:r>
              <a:rPr lang="en-AU" smtClean="0"/>
              <a:t>. </a:t>
            </a:r>
          </a:p>
          <a:p>
            <a:pPr eaLnBrk="1" hangingPunct="1">
              <a:buFontTx/>
              <a:buNone/>
            </a:pPr>
            <a:r>
              <a:rPr lang="en-AU" smtClean="0"/>
              <a:t> </a:t>
            </a:r>
          </a:p>
          <a:p>
            <a:pPr lvl="1" eaLnBrk="1" hangingPunct="1"/>
            <a:r>
              <a:rPr lang="en-AU" smtClean="0"/>
              <a:t>Based on arguments of discrimination and social justice, limitation should be no greater for me as a  person with disability than it is for others</a:t>
            </a:r>
          </a:p>
          <a:p>
            <a:pPr lvl="1" eaLnBrk="1" hangingPunct="1"/>
            <a:r>
              <a:rPr lang="en-AU" smtClean="0"/>
              <a:t>Limitations on my experiences should be no different in form or measure to community ‘norms’</a:t>
            </a:r>
          </a:p>
          <a:p>
            <a:pPr lvl="1" eaLnBrk="1" hangingPunct="1"/>
            <a:r>
              <a:rPr lang="en-AU" smtClean="0"/>
              <a:t>I have equal human rights to everyone else. In making my choices disability discrimination says it is an offense if these human rights are not respected, protected and fulfilled.</a:t>
            </a:r>
          </a:p>
          <a:p>
            <a:pPr lvl="1" eaLnBrk="1" hangingPunct="1"/>
            <a:r>
              <a:rPr lang="en-AU" smtClean="0"/>
              <a:t>If there are reasonable limitations on my choice I have a right to try and overcome these. I cannot achieve everything I want. All people are limited by their capabilities but striving to achieve the highest level of capability is what makes life meaningful.  This may only be achieved where I have dignity of risk.</a:t>
            </a:r>
          </a:p>
          <a:p>
            <a:pPr eaLnBrk="1" hangingPunct="1"/>
            <a:r>
              <a:rPr lang="en-AU" smtClean="0"/>
              <a:t> </a:t>
            </a:r>
          </a:p>
          <a:p>
            <a:pPr eaLnBrk="1" hangingPunct="1"/>
            <a:r>
              <a:rPr lang="en-AU" smtClean="0"/>
              <a:t> </a:t>
            </a:r>
          </a:p>
          <a:p>
            <a:pPr eaLnBrk="1" hangingPunct="1"/>
            <a:endParaRPr lang="en-AU" smtClean="0"/>
          </a:p>
        </p:txBody>
      </p:sp>
      <p:sp>
        <p:nvSpPr>
          <p:cNvPr id="13316" name="Date Placeholder 3"/>
          <p:cNvSpPr>
            <a:spLocks noGrp="1"/>
          </p:cNvSpPr>
          <p:nvPr>
            <p:ph type="dt" sz="quarter" idx="10"/>
          </p:nvPr>
        </p:nvSpPr>
        <p:spPr>
          <a:noFill/>
          <a:ln>
            <a:miter lim="800000"/>
            <a:headEnd/>
            <a:tailEnd/>
          </a:ln>
        </p:spPr>
        <p:txBody>
          <a:bodyPr/>
          <a:lstStyle/>
          <a:p>
            <a:r>
              <a:rPr lang="en-AU" smtClean="0"/>
              <a:t>RMIT University©</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pPr eaLnBrk="1" hangingPunct="1"/>
            <a:r>
              <a:rPr lang="en-AU" smtClean="0"/>
              <a:t>Human rights:  Principles of Choice and Autonomy</a:t>
            </a:r>
            <a:br>
              <a:rPr lang="en-AU" smtClean="0"/>
            </a:br>
            <a:r>
              <a:rPr lang="en-AU" sz="1600" smtClean="0"/>
              <a:t>Ramcharan, P., Leighton, D., Moors, R., Laragy, C., Despott, N. and Guven, N. (2013) </a:t>
            </a:r>
            <a:r>
              <a:rPr lang="en-AU" sz="1600" b="1" i="1" smtClean="0"/>
              <a:t>It’s My Choice Toolkit</a:t>
            </a:r>
            <a:r>
              <a:rPr lang="en-AU" sz="1600" smtClean="0"/>
              <a:t>. Melbourne; Inclusion Melbourne and RMIT University</a:t>
            </a:r>
          </a:p>
        </p:txBody>
      </p:sp>
      <p:sp>
        <p:nvSpPr>
          <p:cNvPr id="14339" name="Content Placeholder 2"/>
          <p:cNvSpPr>
            <a:spLocks noGrp="1"/>
          </p:cNvSpPr>
          <p:nvPr>
            <p:ph idx="1"/>
          </p:nvPr>
        </p:nvSpPr>
        <p:spPr/>
        <p:txBody>
          <a:bodyPr/>
          <a:lstStyle/>
          <a:p>
            <a:pPr eaLnBrk="1" hangingPunct="1"/>
            <a:r>
              <a:rPr lang="en-AU" b="1" smtClean="0"/>
              <a:t> Principle 1</a:t>
            </a:r>
            <a:r>
              <a:rPr lang="en-AU" smtClean="0"/>
              <a:t> - I have the right to make choices throughout my day. These are called ‘mundane’  or ‘everyday' choices.</a:t>
            </a:r>
          </a:p>
          <a:p>
            <a:pPr eaLnBrk="1" hangingPunct="1"/>
            <a:r>
              <a:rPr lang="en-AU" b="1" smtClean="0"/>
              <a:t>Principle 2</a:t>
            </a:r>
            <a:r>
              <a:rPr lang="en-AU" smtClean="0"/>
              <a:t> - I have the right to be who I choose to be.  These are called ‘lifestyle’ choices. </a:t>
            </a:r>
          </a:p>
          <a:p>
            <a:pPr eaLnBrk="1" hangingPunct="1"/>
            <a:r>
              <a:rPr lang="en-AU" b="1" smtClean="0"/>
              <a:t>Principle 3</a:t>
            </a:r>
            <a:r>
              <a:rPr lang="en-AU" smtClean="0"/>
              <a:t> - I can choose what I want, my hopes, dreams, and goals . These are called ‘pervasive’ choices.</a:t>
            </a:r>
          </a:p>
          <a:p>
            <a:pPr eaLnBrk="1" hangingPunct="1">
              <a:buFontTx/>
              <a:buNone/>
            </a:pPr>
            <a:endParaRPr lang="en-AU" smtClean="0"/>
          </a:p>
          <a:p>
            <a:pPr eaLnBrk="1" hangingPunct="1">
              <a:buFontTx/>
              <a:buNone/>
            </a:pPr>
            <a:r>
              <a:rPr lang="en-AU" smtClean="0"/>
              <a:t> </a:t>
            </a:r>
          </a:p>
          <a:p>
            <a:pPr eaLnBrk="1" hangingPunct="1"/>
            <a:endParaRPr lang="en-AU" smtClean="0"/>
          </a:p>
        </p:txBody>
      </p:sp>
      <p:sp>
        <p:nvSpPr>
          <p:cNvPr id="14340" name="Date Placeholder 3"/>
          <p:cNvSpPr>
            <a:spLocks noGrp="1"/>
          </p:cNvSpPr>
          <p:nvPr>
            <p:ph type="dt" sz="quarter" idx="10"/>
          </p:nvPr>
        </p:nvSpPr>
        <p:spPr>
          <a:noFill/>
          <a:ln>
            <a:miter lim="800000"/>
            <a:headEnd/>
            <a:tailEnd/>
          </a:ln>
        </p:spPr>
        <p:txBody>
          <a:bodyPr/>
          <a:lstStyle/>
          <a:p>
            <a:r>
              <a:rPr lang="en-AU" smtClean="0"/>
              <a:t>RMIT University©</a:t>
            </a:r>
          </a:p>
        </p:txBody>
      </p:sp>
      <p:pic>
        <p:nvPicPr>
          <p:cNvPr id="14341" name="Picture 3"/>
          <p:cNvPicPr>
            <a:picLocks noChangeAspect="1" noChangeArrowheads="1"/>
          </p:cNvPicPr>
          <p:nvPr/>
        </p:nvPicPr>
        <p:blipFill>
          <a:blip r:embed="rId2"/>
          <a:srcRect/>
          <a:stretch>
            <a:fillRect/>
          </a:stretch>
        </p:blipFill>
        <p:spPr bwMode="auto">
          <a:xfrm>
            <a:off x="2000250" y="3429000"/>
            <a:ext cx="5889625" cy="3003550"/>
          </a:xfrm>
          <a:prstGeom prst="rect">
            <a:avLst/>
          </a:prstGeom>
          <a:noFill/>
          <a:ln w="9525" algn="ctr">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idx="4294967295"/>
          </p:nvPr>
        </p:nvSpPr>
        <p:spPr/>
        <p:txBody>
          <a:bodyPr/>
          <a:lstStyle/>
          <a:p>
            <a:pPr algn="ctr" eaLnBrk="1" hangingPunct="1"/>
            <a:r>
              <a:rPr lang="en-AU" smtClean="0"/>
              <a:t> Area 2</a:t>
            </a:r>
            <a:br>
              <a:rPr lang="en-AU" smtClean="0"/>
            </a:br>
            <a:r>
              <a:rPr lang="en-AU" smtClean="0"/>
              <a:t>Trauma Informed Care and Practice: Aspects of PTSD </a:t>
            </a:r>
          </a:p>
        </p:txBody>
      </p:sp>
      <p:sp>
        <p:nvSpPr>
          <p:cNvPr id="15363" name="Content Placeholder 2"/>
          <p:cNvSpPr>
            <a:spLocks noGrp="1"/>
          </p:cNvSpPr>
          <p:nvPr>
            <p:ph idx="4294967295"/>
          </p:nvPr>
        </p:nvSpPr>
        <p:spPr/>
        <p:txBody>
          <a:bodyPr/>
          <a:lstStyle/>
          <a:p>
            <a:pPr eaLnBrk="1" hangingPunct="1"/>
            <a:r>
              <a:rPr lang="en-AU" smtClean="0"/>
              <a:t>When the world seems unsafe people may lash-out more readily since more in their environment will seem a threat to them or it is the only way to express their anger or gain some feeling of revenge or of power and control over their environment.</a:t>
            </a:r>
          </a:p>
          <a:p>
            <a:pPr eaLnBrk="1" hangingPunct="1"/>
            <a:r>
              <a:rPr lang="en-AU" smtClean="0"/>
              <a:t>People who blame themselves for the way others treat them will have a low self-esteem. They may lose any sense of autonomy and become acquiescent and, in the worst cases, may self-injure.</a:t>
            </a:r>
          </a:p>
          <a:p>
            <a:pPr eaLnBrk="1" hangingPunct="1"/>
            <a:r>
              <a:rPr lang="en-AU" smtClean="0"/>
              <a:t>People with profound disabilities  are likely to be more affected by traumatic events and have fewer ways to express their inner emotional feelings.</a:t>
            </a:r>
          </a:p>
          <a:p>
            <a:pPr eaLnBrk="1" hangingPunct="1"/>
            <a:r>
              <a:rPr lang="en-AU" smtClean="0"/>
              <a:t>When a person is traumatised they lose a </a:t>
            </a:r>
            <a:r>
              <a:rPr lang="en-AU" i="1" smtClean="0"/>
              <a:t>coherent </a:t>
            </a:r>
            <a:r>
              <a:rPr lang="en-AU" smtClean="0"/>
              <a:t>sense of self of purpose and of meaning. In a world without such meaning they find no sure way to express themselves appropriately.</a:t>
            </a:r>
          </a:p>
          <a:p>
            <a:pPr eaLnBrk="1" hangingPunct="1"/>
            <a:r>
              <a:rPr lang="en-AU" smtClean="0"/>
              <a:t>PTSD behaviours may seem inexplicable since you are not aware of the cues that have produced them and often unaware that the affect has been compounded by rehearsal over time.</a:t>
            </a:r>
          </a:p>
          <a:p>
            <a:pPr eaLnBrk="1" hangingPunct="1"/>
            <a:endParaRPr lang="en-AU" smtClean="0"/>
          </a:p>
          <a:p>
            <a:pPr eaLnBrk="1" hangingPunct="1"/>
            <a:endParaRPr lang="en-AU" smtClean="0"/>
          </a:p>
          <a:p>
            <a:pPr eaLnBrk="1" hangingPunct="1"/>
            <a:endParaRPr lang="en-AU" smtClean="0"/>
          </a:p>
        </p:txBody>
      </p:sp>
      <p:sp>
        <p:nvSpPr>
          <p:cNvPr id="15364" name="Date Placeholder 3"/>
          <p:cNvSpPr txBox="1">
            <a:spLocks noGrp="1"/>
          </p:cNvSpPr>
          <p:nvPr/>
        </p:nvSpPr>
        <p:spPr bwMode="auto">
          <a:xfrm>
            <a:off x="444500" y="6565900"/>
            <a:ext cx="2133600" cy="215900"/>
          </a:xfrm>
          <a:prstGeom prst="rect">
            <a:avLst/>
          </a:prstGeom>
          <a:noFill/>
          <a:ln w="9525">
            <a:noFill/>
            <a:miter lim="800000"/>
            <a:headEnd/>
            <a:tailEnd/>
          </a:ln>
        </p:spPr>
        <p:txBody>
          <a:bodyPr/>
          <a:lstStyle/>
          <a:p>
            <a:pPr algn="l" fontAlgn="base"/>
            <a:r>
              <a:rPr lang="en-AU" sz="1100"/>
              <a:t>RMIT University©</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idx="4294967295"/>
          </p:nvPr>
        </p:nvSpPr>
        <p:spPr>
          <a:xfrm>
            <a:off x="428625" y="0"/>
            <a:ext cx="8467725" cy="796925"/>
          </a:xfrm>
        </p:spPr>
        <p:txBody>
          <a:bodyPr/>
          <a:lstStyle/>
          <a:p>
            <a:pPr eaLnBrk="1" hangingPunct="1"/>
            <a:r>
              <a:rPr lang="en-AU" smtClean="0"/>
              <a:t>Trauma Informed Care and Practice: Do not do now what creates trauma in the future. </a:t>
            </a:r>
          </a:p>
        </p:txBody>
      </p:sp>
      <p:graphicFrame>
        <p:nvGraphicFramePr>
          <p:cNvPr id="5" name="Content Placeholder 4"/>
          <p:cNvGraphicFramePr>
            <a:graphicFrameLocks noGrp="1"/>
          </p:cNvGraphicFramePr>
          <p:nvPr>
            <p:ph idx="4294967295"/>
          </p:nvPr>
        </p:nvGraphicFramePr>
        <p:xfrm>
          <a:off x="381000" y="836613"/>
          <a:ext cx="8763000" cy="5340350"/>
        </p:xfrm>
        <a:graphic>
          <a:graphicData uri="http://schemas.openxmlformats.org/drawingml/2006/table">
            <a:tbl>
              <a:tblPr/>
              <a:tblGrid>
                <a:gridCol w="2967038"/>
                <a:gridCol w="5795962"/>
              </a:tblGrid>
              <a:tr h="371479">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dirty="0" smtClean="0">
                        <a:ln>
                          <a:noFill/>
                        </a:ln>
                        <a:solidFill>
                          <a:srgbClr val="FFFFFF"/>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rgbClr val="FFFFFF"/>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1158384">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AU" sz="1800" b="1" i="0" u="none" strike="noStrike" cap="none" normalizeH="0" baseline="0" dirty="0" smtClean="0">
                          <a:ln>
                            <a:noFill/>
                          </a:ln>
                          <a:solidFill>
                            <a:srgbClr val="000000"/>
                          </a:solidFill>
                          <a:effectLst/>
                          <a:latin typeface="Arial" charset="0"/>
                          <a:cs typeface="Arial" charset="0"/>
                        </a:rPr>
                        <a:t>Addressing past experiences of trauma</a:t>
                      </a:r>
                      <a:endParaRPr kumimoji="0" lang="en-AU" sz="1800" b="0" i="0" u="none" strike="noStrike" cap="none" normalizeH="0" baseline="0" dirty="0" smtClean="0">
                        <a:ln>
                          <a:noFill/>
                        </a:ln>
                        <a:solidFill>
                          <a:srgbClr val="000000"/>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en-AU" sz="1400" b="0" i="0" u="none" strike="noStrike" cap="none" normalizeH="0" baseline="0" dirty="0" smtClean="0">
                          <a:ln>
                            <a:noFill/>
                          </a:ln>
                          <a:solidFill>
                            <a:srgbClr val="000000"/>
                          </a:solidFill>
                          <a:effectLst/>
                          <a:latin typeface="Arial" charset="0"/>
                          <a:cs typeface="Arial" charset="0"/>
                        </a:rPr>
                        <a:t>Look for indicators that may be associated with trauma </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en-AU" sz="1400" b="0" i="0" u="none" strike="noStrike" cap="none" normalizeH="0" baseline="0" dirty="0" smtClean="0">
                          <a:ln>
                            <a:noFill/>
                          </a:ln>
                          <a:solidFill>
                            <a:srgbClr val="000000"/>
                          </a:solidFill>
                          <a:effectLst/>
                          <a:latin typeface="Arial" charset="0"/>
                          <a:cs typeface="Arial" charset="0"/>
                        </a:rPr>
                        <a:t>Work with the person and his/her family around his/her history Use case files that are available to examine history and restrictive practices</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en-AU" sz="1400" b="0" i="0" u="none" strike="noStrike" cap="none" normalizeH="0" baseline="0" dirty="0" smtClean="0">
                          <a:ln>
                            <a:noFill/>
                          </a:ln>
                          <a:solidFill>
                            <a:srgbClr val="000000"/>
                          </a:solidFill>
                          <a:effectLst/>
                          <a:latin typeface="Arial" charset="0"/>
                          <a:cs typeface="Arial" charset="0"/>
                        </a:rPr>
                        <a:t>Examine whether a person’s self identity may have been harmed </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en-AU" sz="1400" b="0" i="0" u="none" strike="noStrike" cap="none" normalizeH="0" baseline="0" dirty="0" smtClean="0">
                          <a:ln>
                            <a:noFill/>
                          </a:ln>
                          <a:solidFill>
                            <a:srgbClr val="000000"/>
                          </a:solidFill>
                          <a:effectLst/>
                          <a:latin typeface="Arial" charset="0"/>
                          <a:cs typeface="Arial" charset="0"/>
                        </a:rPr>
                        <a:t> Identify any likely cues from the past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4"/>
                    </a:solidFill>
                  </a:tcPr>
                </a:tc>
              </a:tr>
              <a:tr h="179854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AU" sz="1800" b="1" i="0" u="none" strike="noStrike" cap="none" normalizeH="0" baseline="0" dirty="0" smtClean="0">
                          <a:ln>
                            <a:noFill/>
                          </a:ln>
                          <a:solidFill>
                            <a:srgbClr val="000000"/>
                          </a:solidFill>
                          <a:effectLst/>
                          <a:latin typeface="Arial" charset="0"/>
                          <a:cs typeface="Arial" charset="0"/>
                        </a:rPr>
                        <a:t>Providing assessment and treatment for trauma</a:t>
                      </a:r>
                      <a:endParaRPr kumimoji="0" lang="en-AU" sz="1800" b="0" i="0" u="none" strike="noStrike" cap="none" normalizeH="0" baseline="0" dirty="0" smtClean="0">
                        <a:ln>
                          <a:noFill/>
                        </a:ln>
                        <a:solidFill>
                          <a:srgbClr val="000000"/>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4F4F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en-AU" sz="1400" b="0" i="0" u="none" strike="noStrike" cap="none" normalizeH="0" baseline="0" dirty="0" smtClean="0">
                          <a:ln>
                            <a:noFill/>
                          </a:ln>
                          <a:solidFill>
                            <a:srgbClr val="000000"/>
                          </a:solidFill>
                          <a:effectLst/>
                          <a:latin typeface="Arial" charset="0"/>
                          <a:cs typeface="Arial" charset="0"/>
                        </a:rPr>
                        <a:t>Refer to clinical psychologist for relevant assessment</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en-AU" sz="1400" b="0" i="0" u="none" strike="noStrike" cap="none" normalizeH="0" baseline="0" dirty="0" smtClean="0">
                          <a:ln>
                            <a:noFill/>
                          </a:ln>
                          <a:solidFill>
                            <a:srgbClr val="000000"/>
                          </a:solidFill>
                          <a:effectLst/>
                          <a:latin typeface="Arial" charset="0"/>
                          <a:cs typeface="Arial" charset="0"/>
                        </a:rPr>
                        <a:t>Talk to the person and establish trust</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en-AU" sz="1400" b="0" i="0" u="none" strike="noStrike" cap="none" normalizeH="0" baseline="0" dirty="0" smtClean="0">
                          <a:ln>
                            <a:noFill/>
                          </a:ln>
                          <a:solidFill>
                            <a:srgbClr val="000000"/>
                          </a:solidFill>
                          <a:effectLst/>
                          <a:latin typeface="Arial" charset="0"/>
                          <a:cs typeface="Arial" charset="0"/>
                        </a:rPr>
                        <a:t>Use grounding techniques by helping the person focus on the here and now using his/her five senses</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en-AU" sz="1400" b="0" i="0" u="none" strike="noStrike" cap="none" normalizeH="0" baseline="0" dirty="0" smtClean="0">
                          <a:ln>
                            <a:noFill/>
                          </a:ln>
                          <a:solidFill>
                            <a:srgbClr val="000000"/>
                          </a:solidFill>
                          <a:effectLst/>
                          <a:latin typeface="Arial" charset="0"/>
                          <a:cs typeface="Arial" charset="0"/>
                        </a:rPr>
                        <a:t>Identify cues to trauma response and where possible take these out of the person’s environment</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en-AU" sz="1400" b="0" i="0" u="none" strike="noStrike" cap="none" normalizeH="0" baseline="0" dirty="0" smtClean="0">
                          <a:ln>
                            <a:noFill/>
                          </a:ln>
                          <a:solidFill>
                            <a:srgbClr val="000000"/>
                          </a:solidFill>
                          <a:effectLst/>
                          <a:latin typeface="Arial" charset="0"/>
                          <a:cs typeface="Arial" charset="0"/>
                        </a:rPr>
                        <a:t>Use psychotherapy where this is possible (see Lemmon and </a:t>
                      </a:r>
                      <a:r>
                        <a:rPr kumimoji="0" lang="en-AU" sz="1400" b="0" i="0" u="none" strike="noStrike" cap="none" normalizeH="0" baseline="0" dirty="0" err="1" smtClean="0">
                          <a:ln>
                            <a:noFill/>
                          </a:ln>
                          <a:solidFill>
                            <a:srgbClr val="000000"/>
                          </a:solidFill>
                          <a:effectLst/>
                          <a:latin typeface="Arial" charset="0"/>
                          <a:cs typeface="Arial" charset="0"/>
                        </a:rPr>
                        <a:t>Mizes</a:t>
                      </a:r>
                      <a:r>
                        <a:rPr kumimoji="0" lang="en-AU" sz="1400" b="0" i="0" u="none" strike="noStrike" cap="none" normalizeH="0" baseline="0" dirty="0" smtClean="0">
                          <a:ln>
                            <a:noFill/>
                          </a:ln>
                          <a:solidFill>
                            <a:srgbClr val="000000"/>
                          </a:solidFill>
                          <a:effectLst/>
                          <a:latin typeface="Arial" charset="0"/>
                          <a:cs typeface="Arial" charset="0"/>
                        </a:rPr>
                        <a:t>, 2002; </a:t>
                      </a:r>
                      <a:r>
                        <a:rPr kumimoji="0" lang="en-AU" sz="1400" b="0" i="0" u="none" strike="noStrike" cap="none" normalizeH="0" baseline="0" dirty="0" err="1" smtClean="0">
                          <a:ln>
                            <a:noFill/>
                          </a:ln>
                          <a:solidFill>
                            <a:srgbClr val="000000"/>
                          </a:solidFill>
                          <a:effectLst/>
                          <a:latin typeface="Arial" charset="0"/>
                          <a:cs typeface="Arial" charset="0"/>
                        </a:rPr>
                        <a:t>Stenfert</a:t>
                      </a:r>
                      <a:r>
                        <a:rPr kumimoji="0" lang="en-AU" sz="1400" b="0" i="0" u="none" strike="noStrike" cap="none" normalizeH="0" baseline="0" dirty="0" smtClean="0">
                          <a:ln>
                            <a:noFill/>
                          </a:ln>
                          <a:solidFill>
                            <a:srgbClr val="000000"/>
                          </a:solidFill>
                          <a:effectLst/>
                          <a:latin typeface="Arial" charset="0"/>
                          <a:cs typeface="Arial" charset="0"/>
                        </a:rPr>
                        <a:t> </a:t>
                      </a:r>
                      <a:r>
                        <a:rPr kumimoji="0" lang="en-AU" sz="1400" b="0" i="0" u="none" strike="noStrike" cap="none" normalizeH="0" baseline="0" dirty="0" err="1" smtClean="0">
                          <a:ln>
                            <a:noFill/>
                          </a:ln>
                          <a:solidFill>
                            <a:srgbClr val="000000"/>
                          </a:solidFill>
                          <a:effectLst/>
                          <a:latin typeface="Arial" charset="0"/>
                          <a:cs typeface="Arial" charset="0"/>
                        </a:rPr>
                        <a:t>Kroese</a:t>
                      </a:r>
                      <a:r>
                        <a:rPr kumimoji="0" lang="en-AU" sz="1400" b="0" i="0" u="none" strike="noStrike" cap="none" normalizeH="0" baseline="0" dirty="0" smtClean="0">
                          <a:ln>
                            <a:noFill/>
                          </a:ln>
                          <a:solidFill>
                            <a:srgbClr val="000000"/>
                          </a:solidFill>
                          <a:effectLst/>
                          <a:latin typeface="Arial" charset="0"/>
                          <a:cs typeface="Arial" charset="0"/>
                        </a:rPr>
                        <a:t> and Thomas, 2006; </a:t>
                      </a:r>
                      <a:r>
                        <a:rPr kumimoji="0" lang="en-AU" sz="1400" b="0" i="0" u="none" strike="noStrike" cap="none" normalizeH="0" baseline="0" dirty="0" err="1" smtClean="0">
                          <a:ln>
                            <a:noFill/>
                          </a:ln>
                          <a:solidFill>
                            <a:srgbClr val="000000"/>
                          </a:solidFill>
                          <a:effectLst/>
                          <a:latin typeface="Arial" charset="0"/>
                          <a:cs typeface="Arial" charset="0"/>
                        </a:rPr>
                        <a:t>Giltaij</a:t>
                      </a:r>
                      <a:r>
                        <a:rPr kumimoji="0" lang="en-AU" sz="1400" b="0" i="0" u="none" strike="noStrike" cap="none" normalizeH="0" baseline="0" dirty="0" smtClean="0">
                          <a:ln>
                            <a:noFill/>
                          </a:ln>
                          <a:solidFill>
                            <a:srgbClr val="000000"/>
                          </a:solidFill>
                          <a:effectLst/>
                          <a:latin typeface="Arial" charset="0"/>
                          <a:cs typeface="Arial" charset="0"/>
                        </a:rPr>
                        <a:t>, 2004; </a:t>
                      </a:r>
                      <a:r>
                        <a:rPr kumimoji="0" lang="en-AU" sz="1400" b="0" i="0" u="none" strike="noStrike" cap="none" normalizeH="0" baseline="0" dirty="0" err="1" smtClean="0">
                          <a:ln>
                            <a:noFill/>
                          </a:ln>
                          <a:solidFill>
                            <a:srgbClr val="000000"/>
                          </a:solidFill>
                          <a:effectLst/>
                          <a:latin typeface="Arial" charset="0"/>
                          <a:cs typeface="Arial" charset="0"/>
                        </a:rPr>
                        <a:t>Tharner</a:t>
                      </a:r>
                      <a:r>
                        <a:rPr kumimoji="0" lang="en-AU" sz="1400" b="0" i="0" u="none" strike="noStrike" cap="none" normalizeH="0" baseline="0" dirty="0" smtClean="0">
                          <a:ln>
                            <a:noFill/>
                          </a:ln>
                          <a:solidFill>
                            <a:srgbClr val="000000"/>
                          </a:solidFill>
                          <a:effectLst/>
                          <a:latin typeface="Arial" charset="0"/>
                          <a:cs typeface="Arial" charset="0"/>
                        </a:rPr>
                        <a:t>, 2006).</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4F4F2"/>
                    </a:solidFill>
                  </a:tcPr>
                </a:tc>
              </a:tr>
              <a:tr h="20119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AU" sz="1800" b="1" i="0" u="none" strike="noStrike" cap="none" normalizeH="0" baseline="0" dirty="0" smtClean="0">
                          <a:ln>
                            <a:noFill/>
                          </a:ln>
                          <a:solidFill>
                            <a:srgbClr val="000000"/>
                          </a:solidFill>
                          <a:effectLst/>
                          <a:latin typeface="Arial" charset="0"/>
                          <a:cs typeface="Arial" charset="0"/>
                        </a:rPr>
                        <a:t>Preventing future trauma</a:t>
                      </a:r>
                      <a:endParaRPr kumimoji="0" lang="en-AU" sz="1800" b="0" i="0" u="none" strike="noStrike" cap="none" normalizeH="0" baseline="0" dirty="0" smtClean="0">
                        <a:ln>
                          <a:noFill/>
                        </a:ln>
                        <a:solidFill>
                          <a:srgbClr val="000000"/>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en-AU" sz="1400" b="0" i="0" u="none" strike="noStrike" cap="none" normalizeH="0" baseline="0" dirty="0" smtClean="0">
                          <a:ln>
                            <a:noFill/>
                          </a:ln>
                          <a:solidFill>
                            <a:srgbClr val="000000"/>
                          </a:solidFill>
                          <a:effectLst/>
                          <a:latin typeface="Arial" charset="0"/>
                          <a:cs typeface="Arial" charset="0"/>
                        </a:rPr>
                        <a:t>Establish the person’s, agency, choice and autonomy and link this to personalised planning and support </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en-AU" sz="1400" b="0" i="0" u="none" strike="noStrike" cap="none" normalizeH="0" baseline="0" dirty="0" smtClean="0">
                          <a:ln>
                            <a:noFill/>
                          </a:ln>
                          <a:solidFill>
                            <a:srgbClr val="000000"/>
                          </a:solidFill>
                          <a:effectLst/>
                          <a:latin typeface="Arial" charset="0"/>
                          <a:cs typeface="Arial" charset="0"/>
                        </a:rPr>
                        <a:t>Work with the person to identify</a:t>
                      </a:r>
                      <a:r>
                        <a:rPr kumimoji="0" lang="en-AU" sz="1400" b="0" i="1" u="none" strike="noStrike" cap="none" normalizeH="0" baseline="0" dirty="0" smtClean="0">
                          <a:ln>
                            <a:noFill/>
                          </a:ln>
                          <a:solidFill>
                            <a:srgbClr val="000000"/>
                          </a:solidFill>
                          <a:effectLst/>
                          <a:latin typeface="Arial" charset="0"/>
                          <a:cs typeface="Arial" charset="0"/>
                        </a:rPr>
                        <a:t> their</a:t>
                      </a:r>
                      <a:r>
                        <a:rPr kumimoji="0" lang="en-AU" sz="1400" b="0" i="0" u="none" strike="noStrike" cap="none" normalizeH="0" baseline="0" dirty="0" smtClean="0">
                          <a:ln>
                            <a:noFill/>
                          </a:ln>
                          <a:solidFill>
                            <a:srgbClr val="000000"/>
                          </a:solidFill>
                          <a:effectLst/>
                          <a:latin typeface="Arial" charset="0"/>
                          <a:cs typeface="Arial" charset="0"/>
                        </a:rPr>
                        <a:t> preferences for de-escalation</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en-AU" sz="1400" b="0" i="0" u="none" strike="noStrike" cap="none" normalizeH="0" baseline="0" dirty="0" smtClean="0">
                          <a:ln>
                            <a:noFill/>
                          </a:ln>
                          <a:solidFill>
                            <a:srgbClr val="000000"/>
                          </a:solidFill>
                          <a:effectLst/>
                          <a:latin typeface="Arial" charset="0"/>
                          <a:cs typeface="Arial" charset="0"/>
                        </a:rPr>
                        <a:t>Work to develop positive identity </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en-AU" sz="1400" b="0" i="0" u="none" strike="noStrike" cap="none" normalizeH="0" baseline="0" dirty="0" smtClean="0">
                          <a:ln>
                            <a:noFill/>
                          </a:ln>
                          <a:solidFill>
                            <a:srgbClr val="000000"/>
                          </a:solidFill>
                          <a:effectLst/>
                          <a:latin typeface="Arial" charset="0"/>
                          <a:cs typeface="Arial" charset="0"/>
                        </a:rPr>
                        <a:t>Work with support and friendship networks </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en-AU" sz="1400" b="0" i="0" u="none" strike="noStrike" cap="none" normalizeH="0" baseline="0" dirty="0" smtClean="0">
                          <a:ln>
                            <a:noFill/>
                          </a:ln>
                          <a:solidFill>
                            <a:srgbClr val="000000"/>
                          </a:solidFill>
                          <a:effectLst/>
                          <a:latin typeface="Arial" charset="0"/>
                          <a:cs typeface="Arial" charset="0"/>
                        </a:rPr>
                        <a:t>Develop better environments </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en-AU" sz="1400" b="0" i="0" u="none" strike="noStrike" cap="none" normalizeH="0" baseline="0" dirty="0" smtClean="0">
                          <a:ln>
                            <a:noFill/>
                          </a:ln>
                          <a:solidFill>
                            <a:srgbClr val="000000"/>
                          </a:solidFill>
                          <a:effectLst/>
                          <a:latin typeface="Arial" charset="0"/>
                          <a:cs typeface="Arial" charset="0"/>
                        </a:rPr>
                        <a:t>Find groups where the person is valued and where they might share their common history</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en-AU" sz="1400" b="0" i="0" u="none" strike="noStrike" cap="none" normalizeH="0" baseline="0" dirty="0" smtClean="0">
                          <a:ln>
                            <a:noFill/>
                          </a:ln>
                          <a:solidFill>
                            <a:srgbClr val="000000"/>
                          </a:solidFill>
                          <a:effectLst/>
                          <a:latin typeface="Arial" charset="0"/>
                          <a:cs typeface="Arial" charset="0"/>
                        </a:rPr>
                        <a:t>Build resilience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4"/>
                    </a:solidFill>
                  </a:tcPr>
                </a:tc>
              </a:tr>
            </a:tbl>
          </a:graphicData>
        </a:graphic>
      </p:graphicFrame>
      <p:sp>
        <p:nvSpPr>
          <p:cNvPr id="16404" name="Date Placeholder 3"/>
          <p:cNvSpPr txBox="1">
            <a:spLocks noGrp="1"/>
          </p:cNvSpPr>
          <p:nvPr/>
        </p:nvSpPr>
        <p:spPr bwMode="auto">
          <a:xfrm>
            <a:off x="444500" y="6565900"/>
            <a:ext cx="2133600" cy="215900"/>
          </a:xfrm>
          <a:prstGeom prst="rect">
            <a:avLst/>
          </a:prstGeom>
          <a:noFill/>
          <a:ln w="9525">
            <a:noFill/>
            <a:miter lim="800000"/>
            <a:headEnd/>
            <a:tailEnd/>
          </a:ln>
        </p:spPr>
        <p:txBody>
          <a:bodyPr/>
          <a:lstStyle/>
          <a:p>
            <a:pPr algn="l" fontAlgn="base"/>
            <a:r>
              <a:rPr lang="en-AU" sz="1100"/>
              <a:t>RMIT University©</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395288" y="115888"/>
            <a:ext cx="8229600" cy="922337"/>
          </a:xfrm>
        </p:spPr>
        <p:txBody>
          <a:bodyPr/>
          <a:lstStyle/>
          <a:p>
            <a:pPr algn="ctr" eaLnBrk="1" hangingPunct="1"/>
            <a:r>
              <a:rPr lang="en-AU" sz="2800" smtClean="0"/>
              <a:t>Area 3  </a:t>
            </a:r>
            <a:br>
              <a:rPr lang="en-AU" sz="2800" smtClean="0"/>
            </a:br>
            <a:r>
              <a:rPr lang="en-AU" sz="2800" smtClean="0">
                <a:solidFill>
                  <a:schemeClr val="accent2"/>
                </a:solidFill>
              </a:rPr>
              <a:t>Visibility advocacy and complaints. </a:t>
            </a:r>
            <a:br>
              <a:rPr lang="en-AU" sz="2800" smtClean="0">
                <a:solidFill>
                  <a:schemeClr val="accent2"/>
                </a:solidFill>
              </a:rPr>
            </a:br>
            <a:r>
              <a:rPr lang="en-AU" smtClean="0"/>
              <a:t> </a:t>
            </a:r>
            <a:br>
              <a:rPr lang="en-AU" smtClean="0"/>
            </a:br>
            <a:endParaRPr lang="en-AU" smtClean="0"/>
          </a:p>
        </p:txBody>
      </p:sp>
      <p:sp>
        <p:nvSpPr>
          <p:cNvPr id="17411" name="Date Placeholder 3"/>
          <p:cNvSpPr>
            <a:spLocks noGrp="1"/>
          </p:cNvSpPr>
          <p:nvPr>
            <p:ph type="dt" sz="quarter" idx="10"/>
          </p:nvPr>
        </p:nvSpPr>
        <p:spPr>
          <a:noFill/>
          <a:ln>
            <a:miter lim="800000"/>
            <a:headEnd/>
            <a:tailEnd/>
          </a:ln>
        </p:spPr>
        <p:txBody>
          <a:bodyPr/>
          <a:lstStyle/>
          <a:p>
            <a:r>
              <a:rPr lang="en-AU" smtClean="0"/>
              <a:t>RMIT University©</a:t>
            </a:r>
          </a:p>
        </p:txBody>
      </p:sp>
      <p:pic>
        <p:nvPicPr>
          <p:cNvPr id="17412" name="Picture 2"/>
          <p:cNvPicPr>
            <a:picLocks noGrp="1" noChangeAspect="1" noChangeArrowheads="1"/>
          </p:cNvPicPr>
          <p:nvPr>
            <p:ph idx="1"/>
          </p:nvPr>
        </p:nvPicPr>
        <p:blipFill>
          <a:blip r:embed="rId2"/>
          <a:srcRect/>
          <a:stretch>
            <a:fillRect/>
          </a:stretch>
        </p:blipFill>
        <p:spPr>
          <a:xfrm>
            <a:off x="857250" y="1016000"/>
            <a:ext cx="7215188" cy="5387975"/>
          </a:xfr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pPr algn="ctr"/>
            <a:r>
              <a:rPr lang="en-AU" smtClean="0"/>
              <a:t>Area 4</a:t>
            </a:r>
            <a:br>
              <a:rPr lang="en-AU" smtClean="0"/>
            </a:br>
            <a:r>
              <a:rPr lang="en-AU" smtClean="0"/>
              <a:t>Reassessing risks and benefits </a:t>
            </a:r>
          </a:p>
        </p:txBody>
      </p:sp>
      <p:sp>
        <p:nvSpPr>
          <p:cNvPr id="18435" name="Content Placeholder 2"/>
          <p:cNvSpPr>
            <a:spLocks noGrp="1"/>
          </p:cNvSpPr>
          <p:nvPr>
            <p:ph idx="1"/>
          </p:nvPr>
        </p:nvSpPr>
        <p:spPr/>
        <p:txBody>
          <a:bodyPr/>
          <a:lstStyle/>
          <a:p>
            <a:r>
              <a:rPr lang="en-AU" smtClean="0"/>
              <a:t>To grow, to have hope each person must take risks</a:t>
            </a:r>
          </a:p>
          <a:p>
            <a:endParaRPr lang="en-AU" smtClean="0"/>
          </a:p>
          <a:p>
            <a:r>
              <a:rPr lang="en-AU" smtClean="0"/>
              <a:t>Observations indicate that some services are not just risk free, they are hazard free.</a:t>
            </a:r>
          </a:p>
          <a:p>
            <a:endParaRPr lang="en-AU" smtClean="0"/>
          </a:p>
          <a:p>
            <a:r>
              <a:rPr lang="en-AU" smtClean="0"/>
              <a:t>Manage hazards in the environment first and not the person using personal choice as a basis for exploring possibilities.</a:t>
            </a:r>
          </a:p>
          <a:p>
            <a:endParaRPr lang="en-AU" smtClean="0"/>
          </a:p>
          <a:p>
            <a:r>
              <a:rPr lang="en-AU" smtClean="0"/>
              <a:t>Risk needs to be balanced against benefit. It is not a one sided equation. Understand the long terms consequences of a person being unable to take risks and the depersonalisation to which this leads. Understand how lack of risk stunts growth and leads to loss of hope. </a:t>
            </a:r>
          </a:p>
          <a:p>
            <a:endParaRPr lang="en-AU" smtClean="0"/>
          </a:p>
          <a:p>
            <a:endParaRPr lang="en-AU" smtClean="0"/>
          </a:p>
          <a:p>
            <a:endParaRPr lang="en-AU" smtClean="0"/>
          </a:p>
          <a:p>
            <a:endParaRPr lang="en-AU" smtClean="0"/>
          </a:p>
        </p:txBody>
      </p:sp>
      <p:sp>
        <p:nvSpPr>
          <p:cNvPr id="18436" name="Date Placeholder 3"/>
          <p:cNvSpPr>
            <a:spLocks noGrp="1"/>
          </p:cNvSpPr>
          <p:nvPr>
            <p:ph type="dt" sz="quarter" idx="10"/>
          </p:nvPr>
        </p:nvSpPr>
        <p:spPr>
          <a:noFill/>
          <a:ln>
            <a:miter lim="800000"/>
            <a:headEnd/>
            <a:tailEnd/>
          </a:ln>
        </p:spPr>
        <p:txBody>
          <a:bodyPr/>
          <a:lstStyle/>
          <a:p>
            <a:r>
              <a:rPr lang="en-AU" smtClean="0"/>
              <a:t>RMIT University©</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pPr algn="ctr"/>
            <a:r>
              <a:rPr lang="en-AU" sz="2800" smtClean="0"/>
              <a:t>Area 5</a:t>
            </a:r>
            <a:r>
              <a:rPr lang="en-AU" smtClean="0"/>
              <a:t/>
            </a:r>
            <a:br>
              <a:rPr lang="en-AU" smtClean="0"/>
            </a:br>
            <a:r>
              <a:rPr lang="en-AU" sz="2800" smtClean="0">
                <a:solidFill>
                  <a:schemeClr val="accent2"/>
                </a:solidFill>
              </a:rPr>
              <a:t>Reconstructing histories and positive futures</a:t>
            </a:r>
            <a:endParaRPr lang="en-AU" smtClean="0"/>
          </a:p>
        </p:txBody>
      </p:sp>
      <p:sp>
        <p:nvSpPr>
          <p:cNvPr id="19459" name="Content Placeholder 2"/>
          <p:cNvSpPr>
            <a:spLocks noGrp="1"/>
          </p:cNvSpPr>
          <p:nvPr>
            <p:ph idx="1"/>
          </p:nvPr>
        </p:nvSpPr>
        <p:spPr/>
        <p:txBody>
          <a:bodyPr/>
          <a:lstStyle/>
          <a:p>
            <a:r>
              <a:rPr lang="en-AU" smtClean="0"/>
              <a:t>Move from negative labels and case histories which become a self-fulfilling prophecy. Start with gifts in the individualised planning process.</a:t>
            </a:r>
          </a:p>
          <a:p>
            <a:endParaRPr lang="en-AU" smtClean="0"/>
          </a:p>
          <a:p>
            <a:r>
              <a:rPr lang="en-AU" smtClean="0"/>
              <a:t>Reclaim lost identities by working through the person’s history (know the person) – mended ‘damaged identities’ and ‘bad reputations’.</a:t>
            </a:r>
          </a:p>
          <a:p>
            <a:endParaRPr lang="en-AU" smtClean="0"/>
          </a:p>
          <a:p>
            <a:r>
              <a:rPr lang="en-AU" smtClean="0"/>
              <a:t>Work positively on behaviour and provide care, comfort and debriefing after incidents</a:t>
            </a:r>
          </a:p>
          <a:p>
            <a:endParaRPr lang="en-AU" smtClean="0"/>
          </a:p>
          <a:p>
            <a:r>
              <a:rPr lang="en-AU" smtClean="0"/>
              <a:t>Establish the areas in which there are issues with a person’s human rights.</a:t>
            </a:r>
          </a:p>
          <a:p>
            <a:endParaRPr lang="en-AU" smtClean="0"/>
          </a:p>
        </p:txBody>
      </p:sp>
      <p:sp>
        <p:nvSpPr>
          <p:cNvPr id="19460" name="Date Placeholder 3"/>
          <p:cNvSpPr>
            <a:spLocks noGrp="1"/>
          </p:cNvSpPr>
          <p:nvPr>
            <p:ph type="dt" sz="quarter" idx="10"/>
          </p:nvPr>
        </p:nvSpPr>
        <p:spPr>
          <a:noFill/>
          <a:ln>
            <a:miter lim="800000"/>
            <a:headEnd/>
            <a:tailEnd/>
          </a:ln>
        </p:spPr>
        <p:txBody>
          <a:bodyPr/>
          <a:lstStyle/>
          <a:p>
            <a:r>
              <a:rPr lang="en-AU" smtClean="0"/>
              <a:t>RMIT University©</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pPr eaLnBrk="1" hangingPunct="1"/>
            <a:r>
              <a:rPr lang="en-AU" sz="2800" b="1" smtClean="0"/>
              <a:t>Practical tools for human rights: </a:t>
            </a:r>
            <a:r>
              <a:rPr lang="en-AU" smtClean="0"/>
              <a:t>Human Rights Wheel</a:t>
            </a:r>
          </a:p>
        </p:txBody>
      </p:sp>
      <p:sp>
        <p:nvSpPr>
          <p:cNvPr id="20483" name="Date Placeholder 3"/>
          <p:cNvSpPr>
            <a:spLocks noGrp="1"/>
          </p:cNvSpPr>
          <p:nvPr>
            <p:ph type="dt" sz="quarter" idx="10"/>
          </p:nvPr>
        </p:nvSpPr>
        <p:spPr>
          <a:noFill/>
          <a:ln>
            <a:miter lim="800000"/>
            <a:headEnd/>
            <a:tailEnd/>
          </a:ln>
        </p:spPr>
        <p:txBody>
          <a:bodyPr/>
          <a:lstStyle/>
          <a:p>
            <a:r>
              <a:rPr lang="en-AU" smtClean="0"/>
              <a:t>RMIT University©</a:t>
            </a:r>
          </a:p>
        </p:txBody>
      </p:sp>
      <p:pic>
        <p:nvPicPr>
          <p:cNvPr id="20484" name="Picture 5"/>
          <p:cNvPicPr>
            <a:picLocks noGrp="1" noChangeAspect="1" noChangeArrowheads="1"/>
          </p:cNvPicPr>
          <p:nvPr>
            <p:ph idx="1"/>
          </p:nvPr>
        </p:nvPicPr>
        <p:blipFill>
          <a:blip r:embed="rId2"/>
          <a:srcRect/>
          <a:stretch>
            <a:fillRect/>
          </a:stretch>
        </p:blipFill>
        <p:spPr>
          <a:xfrm>
            <a:off x="1928813" y="928688"/>
            <a:ext cx="5462587" cy="4984750"/>
          </a:xfr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381000" y="0"/>
            <a:ext cx="8229600" cy="549275"/>
          </a:xfrm>
        </p:spPr>
        <p:txBody>
          <a:bodyPr/>
          <a:lstStyle/>
          <a:p>
            <a:pPr eaLnBrk="1" hangingPunct="1"/>
            <a:r>
              <a:rPr lang="en-AU" sz="2000" b="1" smtClean="0"/>
              <a:t>Practical tools for human rights: </a:t>
            </a:r>
            <a:r>
              <a:rPr lang="en-AU" sz="2000" smtClean="0"/>
              <a:t>There are also a number of important CRPD principles</a:t>
            </a:r>
          </a:p>
        </p:txBody>
      </p:sp>
      <p:sp>
        <p:nvSpPr>
          <p:cNvPr id="21507" name="Content Placeholder 2"/>
          <p:cNvSpPr>
            <a:spLocks noGrp="1"/>
          </p:cNvSpPr>
          <p:nvPr>
            <p:ph idx="1"/>
          </p:nvPr>
        </p:nvSpPr>
        <p:spPr>
          <a:xfrm>
            <a:off x="381000" y="714375"/>
            <a:ext cx="8229600" cy="5451475"/>
          </a:xfrm>
        </p:spPr>
        <p:txBody>
          <a:bodyPr/>
          <a:lstStyle/>
          <a:p>
            <a:pPr eaLnBrk="1" hangingPunct="1"/>
            <a:r>
              <a:rPr lang="en-AU" sz="2800" b="1" smtClean="0"/>
              <a:t> I    </a:t>
            </a:r>
            <a:r>
              <a:rPr lang="en-AU" smtClean="0"/>
              <a:t>ndividual autonomy (perhaps the mo</a:t>
            </a:r>
            <a:r>
              <a:rPr lang="en-AU" i="1" smtClean="0"/>
              <a:t>s</a:t>
            </a:r>
            <a:r>
              <a:rPr lang="en-AU" smtClean="0"/>
              <a:t>t important)</a:t>
            </a:r>
          </a:p>
          <a:p>
            <a:pPr eaLnBrk="1" hangingPunct="1"/>
            <a:r>
              <a:rPr lang="en-AU" sz="2800" b="1" smtClean="0"/>
              <a:t>R    </a:t>
            </a:r>
            <a:r>
              <a:rPr lang="en-AU" smtClean="0"/>
              <a:t>espect for difference</a:t>
            </a:r>
          </a:p>
          <a:p>
            <a:pPr eaLnBrk="1" hangingPunct="1"/>
            <a:r>
              <a:rPr lang="en-AU" sz="3200" b="1" smtClean="0"/>
              <a:t>A   </a:t>
            </a:r>
            <a:r>
              <a:rPr lang="en-AU" smtClean="0"/>
              <a:t>ccessibility</a:t>
            </a:r>
          </a:p>
          <a:p>
            <a:pPr eaLnBrk="1" hangingPunct="1"/>
            <a:r>
              <a:rPr lang="en-AU" sz="3200" b="1" smtClean="0"/>
              <a:t>N   </a:t>
            </a:r>
            <a:r>
              <a:rPr lang="en-AU" smtClean="0"/>
              <a:t>on-discrimination</a:t>
            </a:r>
          </a:p>
          <a:p>
            <a:pPr eaLnBrk="1" hangingPunct="1"/>
            <a:endParaRPr lang="en-AU" smtClean="0"/>
          </a:p>
          <a:p>
            <a:pPr eaLnBrk="1" hangingPunct="1"/>
            <a:r>
              <a:rPr lang="en-AU" sz="3200" b="1" smtClean="0"/>
              <a:t>F	</a:t>
            </a:r>
            <a:r>
              <a:rPr lang="en-AU" smtClean="0"/>
              <a:t>ull and effective participation and inclusion in society</a:t>
            </a:r>
          </a:p>
          <a:p>
            <a:pPr eaLnBrk="1" hangingPunct="1"/>
            <a:r>
              <a:rPr lang="en-AU" sz="3200" b="1" smtClean="0"/>
              <a:t>R	</a:t>
            </a:r>
            <a:r>
              <a:rPr lang="en-AU" smtClean="0"/>
              <a:t>espect for evolving capacities</a:t>
            </a:r>
          </a:p>
          <a:p>
            <a:pPr eaLnBrk="1" hangingPunct="1"/>
            <a:r>
              <a:rPr lang="en-AU" sz="3200" b="1" smtClean="0"/>
              <a:t>E	</a:t>
            </a:r>
            <a:r>
              <a:rPr lang="en-AU" smtClean="0"/>
              <a:t>quality of opportunity</a:t>
            </a:r>
          </a:p>
          <a:p>
            <a:pPr eaLnBrk="1" hangingPunct="1"/>
            <a:r>
              <a:rPr lang="en-AU" sz="3200" b="1" smtClean="0"/>
              <a:t>E	</a:t>
            </a:r>
            <a:r>
              <a:rPr lang="en-AU" smtClean="0"/>
              <a:t>quality between men and women.</a:t>
            </a:r>
          </a:p>
        </p:txBody>
      </p:sp>
      <p:sp>
        <p:nvSpPr>
          <p:cNvPr id="21508" name="Date Placeholder 3"/>
          <p:cNvSpPr>
            <a:spLocks noGrp="1"/>
          </p:cNvSpPr>
          <p:nvPr>
            <p:ph type="dt" sz="quarter" idx="10"/>
          </p:nvPr>
        </p:nvSpPr>
        <p:spPr>
          <a:noFill/>
          <a:ln>
            <a:miter lim="800000"/>
            <a:headEnd/>
            <a:tailEnd/>
          </a:ln>
        </p:spPr>
        <p:txBody>
          <a:bodyPr/>
          <a:lstStyle/>
          <a:p>
            <a:r>
              <a:rPr lang="en-AU" smtClean="0"/>
              <a:t>RMIT University©</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pPr eaLnBrk="1" hangingPunct="1"/>
            <a:r>
              <a:rPr lang="en-AU" sz="2800" b="1" smtClean="0"/>
              <a:t>Practical tools for human rights</a:t>
            </a:r>
            <a:r>
              <a:rPr lang="en-US" smtClean="0"/>
              <a:t>: The Principles Tool</a:t>
            </a:r>
          </a:p>
        </p:txBody>
      </p:sp>
      <p:sp>
        <p:nvSpPr>
          <p:cNvPr id="22531" name="Date Placeholder 3"/>
          <p:cNvSpPr>
            <a:spLocks noGrp="1"/>
          </p:cNvSpPr>
          <p:nvPr>
            <p:ph type="dt" sz="quarter" idx="10"/>
          </p:nvPr>
        </p:nvSpPr>
        <p:spPr>
          <a:noFill/>
          <a:ln>
            <a:miter lim="800000"/>
            <a:headEnd/>
            <a:tailEnd/>
          </a:ln>
        </p:spPr>
        <p:txBody>
          <a:bodyPr/>
          <a:lstStyle/>
          <a:p>
            <a:r>
              <a:rPr lang="en-AU" smtClean="0"/>
              <a:t>RMIT University©</a:t>
            </a:r>
          </a:p>
        </p:txBody>
      </p:sp>
      <p:pic>
        <p:nvPicPr>
          <p:cNvPr id="22532" name="Picture 5"/>
          <p:cNvPicPr>
            <a:picLocks noGrp="1" noChangeAspect="1" noChangeArrowheads="1"/>
          </p:cNvPicPr>
          <p:nvPr>
            <p:ph idx="1"/>
          </p:nvPr>
        </p:nvPicPr>
        <p:blipFill>
          <a:blip r:embed="rId2"/>
          <a:srcRect/>
          <a:stretch>
            <a:fillRect/>
          </a:stretch>
        </p:blipFill>
        <p:spPr>
          <a:xfrm>
            <a:off x="1857375" y="1428750"/>
            <a:ext cx="5748338" cy="4719638"/>
          </a:xfr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idx="4294967295"/>
          </p:nvPr>
        </p:nvSpPr>
        <p:spPr/>
        <p:txBody>
          <a:bodyPr/>
          <a:lstStyle/>
          <a:p>
            <a:pPr eaLnBrk="1" hangingPunct="1"/>
            <a:r>
              <a:rPr lang="en-AU" sz="2800" b="1" smtClean="0"/>
              <a:t>Practical tools for human rights </a:t>
            </a:r>
            <a:br>
              <a:rPr lang="en-AU" sz="2800" b="1" smtClean="0"/>
            </a:br>
            <a:r>
              <a:rPr lang="en-AU" sz="2800" b="1" smtClean="0"/>
              <a:t>		</a:t>
            </a:r>
            <a:r>
              <a:rPr lang="en-AU" smtClean="0"/>
              <a:t>Personalising rights</a:t>
            </a:r>
          </a:p>
        </p:txBody>
      </p:sp>
      <p:sp>
        <p:nvSpPr>
          <p:cNvPr id="23555" name="Content Placeholder 2"/>
          <p:cNvSpPr>
            <a:spLocks noGrp="1"/>
          </p:cNvSpPr>
          <p:nvPr>
            <p:ph idx="4294967295"/>
          </p:nvPr>
        </p:nvSpPr>
        <p:spPr/>
        <p:txBody>
          <a:bodyPr/>
          <a:lstStyle/>
          <a:p>
            <a:pPr eaLnBrk="1" hangingPunct="1"/>
            <a:r>
              <a:rPr lang="en-AU" smtClean="0"/>
              <a:t>Start with a persons hopes, dreams, wishes and aspirations</a:t>
            </a:r>
          </a:p>
          <a:p>
            <a:pPr eaLnBrk="1" hangingPunct="1"/>
            <a:r>
              <a:rPr lang="en-AU" smtClean="0"/>
              <a:t>Non-negotiables are those things a person will not do without. Even for people who cannot speak for themselves it is possible over time to build up and commit these to paper. They can act as a personalised rights resource which should be known by all who work with the person.</a:t>
            </a:r>
          </a:p>
          <a:p>
            <a:pPr eaLnBrk="1" hangingPunct="1"/>
            <a:r>
              <a:rPr lang="en-AU" smtClean="0"/>
              <a:t>A personalised human rights resource may also include the person's rituals, hopes, and choices. Instead of the negative prophecy being fulfilled, people work to fulfilment of the persons dreams using means the person finds acceptable.</a:t>
            </a:r>
          </a:p>
          <a:p>
            <a:pPr eaLnBrk="1" hangingPunct="1"/>
            <a:endParaRPr lang="en-AU" smtClean="0"/>
          </a:p>
        </p:txBody>
      </p:sp>
      <p:sp>
        <p:nvSpPr>
          <p:cNvPr id="23556" name="Date Placeholder 3"/>
          <p:cNvSpPr txBox="1">
            <a:spLocks noGrp="1"/>
          </p:cNvSpPr>
          <p:nvPr/>
        </p:nvSpPr>
        <p:spPr bwMode="auto">
          <a:xfrm>
            <a:off x="444500" y="6565900"/>
            <a:ext cx="2133600" cy="215900"/>
          </a:xfrm>
          <a:prstGeom prst="rect">
            <a:avLst/>
          </a:prstGeom>
          <a:noFill/>
          <a:ln w="9525">
            <a:noFill/>
            <a:miter lim="800000"/>
            <a:headEnd/>
            <a:tailEnd/>
          </a:ln>
        </p:spPr>
        <p:txBody>
          <a:bodyPr/>
          <a:lstStyle/>
          <a:p>
            <a:pPr algn="l" fontAlgn="base"/>
            <a:r>
              <a:rPr lang="en-AU" sz="1100"/>
              <a:t>RMIT University©</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pPr eaLnBrk="1" hangingPunct="1"/>
            <a:r>
              <a:rPr lang="en-AU" smtClean="0"/>
              <a:t>A Personalised human rights resource</a:t>
            </a:r>
          </a:p>
        </p:txBody>
      </p:sp>
      <p:sp>
        <p:nvSpPr>
          <p:cNvPr id="24579" name="Content Placeholder 2"/>
          <p:cNvSpPr>
            <a:spLocks noGrp="1"/>
          </p:cNvSpPr>
          <p:nvPr>
            <p:ph idx="1"/>
          </p:nvPr>
        </p:nvSpPr>
        <p:spPr/>
        <p:txBody>
          <a:bodyPr/>
          <a:lstStyle/>
          <a:p>
            <a:pPr eaLnBrk="1" hangingPunct="1"/>
            <a:endParaRPr lang="en-US" smtClean="0"/>
          </a:p>
        </p:txBody>
      </p:sp>
      <p:sp>
        <p:nvSpPr>
          <p:cNvPr id="24580" name="Date Placeholder 3"/>
          <p:cNvSpPr>
            <a:spLocks noGrp="1"/>
          </p:cNvSpPr>
          <p:nvPr>
            <p:ph type="dt" sz="quarter" idx="10"/>
          </p:nvPr>
        </p:nvSpPr>
        <p:spPr>
          <a:noFill/>
          <a:ln>
            <a:miter lim="800000"/>
            <a:headEnd/>
            <a:tailEnd/>
          </a:ln>
        </p:spPr>
        <p:txBody>
          <a:bodyPr/>
          <a:lstStyle/>
          <a:p>
            <a:r>
              <a:rPr lang="en-AU" smtClean="0"/>
              <a:t>RMIT University©</a:t>
            </a:r>
          </a:p>
        </p:txBody>
      </p:sp>
      <p:pic>
        <p:nvPicPr>
          <p:cNvPr id="24581" name="Picture 2"/>
          <p:cNvPicPr>
            <a:picLocks noChangeAspect="1" noChangeArrowheads="1"/>
          </p:cNvPicPr>
          <p:nvPr/>
        </p:nvPicPr>
        <p:blipFill>
          <a:blip r:embed="rId2"/>
          <a:srcRect/>
          <a:stretch>
            <a:fillRect/>
          </a:stretch>
        </p:blipFill>
        <p:spPr bwMode="auto">
          <a:xfrm>
            <a:off x="2371725" y="1052513"/>
            <a:ext cx="4410075" cy="5505450"/>
          </a:xfrm>
          <a:prstGeom prst="rect">
            <a:avLst/>
          </a:prstGeom>
          <a:noFill/>
          <a:ln w="9525" algn="ctr">
            <a:noFill/>
            <a:miter lim="800000"/>
            <a:headEnd/>
            <a:tailEnd/>
          </a:ln>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idx="4294967295"/>
          </p:nvPr>
        </p:nvSpPr>
        <p:spPr/>
        <p:txBody>
          <a:bodyPr/>
          <a:lstStyle/>
          <a:p>
            <a:pPr eaLnBrk="1" hangingPunct="1"/>
            <a:r>
              <a:rPr lang="en-AU" b="1" smtClean="0"/>
              <a:t>Authorising and organising change</a:t>
            </a:r>
          </a:p>
        </p:txBody>
      </p:sp>
      <p:sp>
        <p:nvSpPr>
          <p:cNvPr id="25603" name="Content Placeholder 2"/>
          <p:cNvSpPr>
            <a:spLocks noGrp="1"/>
          </p:cNvSpPr>
          <p:nvPr>
            <p:ph idx="4294967295"/>
          </p:nvPr>
        </p:nvSpPr>
        <p:spPr>
          <a:xfrm>
            <a:off x="381000" y="765175"/>
            <a:ext cx="8229600" cy="5400675"/>
          </a:xfrm>
        </p:spPr>
        <p:txBody>
          <a:bodyPr/>
          <a:lstStyle/>
          <a:p>
            <a:pPr eaLnBrk="1" hangingPunct="1">
              <a:spcBef>
                <a:spcPct val="0"/>
              </a:spcBef>
            </a:pPr>
            <a:r>
              <a:rPr lang="en-AU" smtClean="0"/>
              <a:t>To house all the ideas in this Roadmap there needs to be an organisational framework developed which links all the parts in policies and in an authorizing environment.</a:t>
            </a:r>
          </a:p>
          <a:p>
            <a:pPr eaLnBrk="1" hangingPunct="1">
              <a:spcBef>
                <a:spcPct val="0"/>
              </a:spcBef>
            </a:pPr>
            <a:endParaRPr lang="en-AU" smtClean="0"/>
          </a:p>
          <a:p>
            <a:pPr eaLnBrk="1" hangingPunct="1">
              <a:spcBef>
                <a:spcPct val="0"/>
              </a:spcBef>
            </a:pPr>
            <a:r>
              <a:rPr lang="en-AU" smtClean="0"/>
              <a:t>Does your organisation have a model of choice-making, advocacy and individualised planning?</a:t>
            </a:r>
          </a:p>
          <a:p>
            <a:pPr eaLnBrk="1" hangingPunct="1">
              <a:spcBef>
                <a:spcPct val="0"/>
              </a:spcBef>
            </a:pPr>
            <a:endParaRPr lang="en-AU" smtClean="0"/>
          </a:p>
          <a:p>
            <a:pPr eaLnBrk="1" hangingPunct="1">
              <a:spcBef>
                <a:spcPct val="0"/>
              </a:spcBef>
            </a:pPr>
            <a:r>
              <a:rPr lang="en-AU" smtClean="0"/>
              <a:t>Does your organisation have a way of measuring whether there is movement towards chosen goals for the person?</a:t>
            </a:r>
          </a:p>
          <a:p>
            <a:pPr eaLnBrk="1" hangingPunct="1">
              <a:spcBef>
                <a:spcPct val="0"/>
              </a:spcBef>
            </a:pPr>
            <a:endParaRPr lang="en-AU" smtClean="0"/>
          </a:p>
          <a:p>
            <a:pPr eaLnBrk="1" hangingPunct="1">
              <a:spcBef>
                <a:spcPct val="0"/>
              </a:spcBef>
            </a:pPr>
            <a:r>
              <a:rPr lang="en-AU" smtClean="0"/>
              <a:t>Has your organisation adopted a personalised human rights resource for each person? </a:t>
            </a:r>
          </a:p>
          <a:p>
            <a:pPr eaLnBrk="1" hangingPunct="1">
              <a:spcBef>
                <a:spcPct val="0"/>
              </a:spcBef>
            </a:pPr>
            <a:endParaRPr lang="en-AU" smtClean="0"/>
          </a:p>
          <a:p>
            <a:pPr eaLnBrk="1" hangingPunct="1">
              <a:spcBef>
                <a:spcPct val="0"/>
              </a:spcBef>
            </a:pPr>
            <a:r>
              <a:rPr lang="en-AU" smtClean="0"/>
              <a:t>Has your organisation a policy to promote dignity of risk and TICP?</a:t>
            </a:r>
          </a:p>
          <a:p>
            <a:pPr eaLnBrk="1" hangingPunct="1">
              <a:spcBef>
                <a:spcPct val="0"/>
              </a:spcBef>
            </a:pPr>
            <a:endParaRPr lang="en-AU" smtClean="0"/>
          </a:p>
          <a:p>
            <a:pPr eaLnBrk="1" hangingPunct="1">
              <a:spcBef>
                <a:spcPct val="0"/>
              </a:spcBef>
              <a:buFontTx/>
              <a:buNone/>
            </a:pPr>
            <a:endParaRPr lang="en-AU" b="1" smtClean="0"/>
          </a:p>
          <a:p>
            <a:pPr eaLnBrk="1" hangingPunct="1">
              <a:spcBef>
                <a:spcPct val="0"/>
              </a:spcBef>
            </a:pPr>
            <a:r>
              <a:rPr lang="en-AU" smtClean="0"/>
              <a:t>Have you a way of contacting someone able to advise in situations where there is an issue with a restrictive practice, a potential use of restraint or a generic issue around how people are controlled?</a:t>
            </a:r>
          </a:p>
          <a:p>
            <a:pPr eaLnBrk="1" hangingPunct="1">
              <a:spcBef>
                <a:spcPct val="0"/>
              </a:spcBef>
              <a:buFontTx/>
              <a:buNone/>
            </a:pPr>
            <a:endParaRPr lang="en-AU" b="1" smtClean="0"/>
          </a:p>
        </p:txBody>
      </p:sp>
      <p:sp>
        <p:nvSpPr>
          <p:cNvPr id="25604" name="Date Placeholder 3"/>
          <p:cNvSpPr txBox="1">
            <a:spLocks noGrp="1"/>
          </p:cNvSpPr>
          <p:nvPr/>
        </p:nvSpPr>
        <p:spPr bwMode="auto">
          <a:xfrm>
            <a:off x="444500" y="6565900"/>
            <a:ext cx="2133600" cy="215900"/>
          </a:xfrm>
          <a:prstGeom prst="rect">
            <a:avLst/>
          </a:prstGeom>
          <a:noFill/>
          <a:ln w="9525">
            <a:noFill/>
            <a:miter lim="800000"/>
            <a:headEnd/>
            <a:tailEnd/>
          </a:ln>
        </p:spPr>
        <p:txBody>
          <a:bodyPr/>
          <a:lstStyle/>
          <a:p>
            <a:pPr algn="l" fontAlgn="base"/>
            <a:r>
              <a:rPr lang="en-AU" sz="1100"/>
              <a:t>RMIT University©</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idx="4294967295"/>
          </p:nvPr>
        </p:nvSpPr>
        <p:spPr/>
        <p:txBody>
          <a:bodyPr/>
          <a:lstStyle/>
          <a:p>
            <a:pPr eaLnBrk="1" hangingPunct="1"/>
            <a:r>
              <a:rPr lang="en-AU" smtClean="0"/>
              <a:t>Authorising Change - Making people more visible</a:t>
            </a:r>
          </a:p>
        </p:txBody>
      </p:sp>
      <p:sp>
        <p:nvSpPr>
          <p:cNvPr id="26627" name="Content Placeholder 2"/>
          <p:cNvSpPr>
            <a:spLocks noGrp="1"/>
          </p:cNvSpPr>
          <p:nvPr>
            <p:ph idx="4294967295"/>
          </p:nvPr>
        </p:nvSpPr>
        <p:spPr/>
        <p:txBody>
          <a:bodyPr/>
          <a:lstStyle/>
          <a:p>
            <a:pPr eaLnBrk="1" hangingPunct="1"/>
            <a:r>
              <a:rPr lang="en-AU" smtClean="0"/>
              <a:t>No person should be entirely isolated from independent support or advocacy. New models are needed to address this situation for many people who have no-one independent of services to speak on their behalf.</a:t>
            </a:r>
          </a:p>
          <a:p>
            <a:pPr eaLnBrk="1" hangingPunct="1"/>
            <a:r>
              <a:rPr lang="en-AU" smtClean="0"/>
              <a:t>Widening a person's network is an important feature which can make the person more visible and able to make their voice heard.</a:t>
            </a:r>
          </a:p>
          <a:p>
            <a:pPr eaLnBrk="1" hangingPunct="1"/>
            <a:r>
              <a:rPr lang="en-AU" smtClean="0"/>
              <a:t> The presence of an advocate Independent Third Person, Nominee or Guardian can extend networks and provide some additional scrutiny of people’s lives</a:t>
            </a:r>
          </a:p>
          <a:p>
            <a:pPr eaLnBrk="1" hangingPunct="1"/>
            <a:r>
              <a:rPr lang="en-AU" smtClean="0"/>
              <a:t>A dialogue approach should feature with people in the person’s network of support</a:t>
            </a:r>
          </a:p>
          <a:p>
            <a:pPr eaLnBrk="1" hangingPunct="1"/>
            <a:r>
              <a:rPr lang="en-AU" smtClean="0"/>
              <a:t>There is a role for the person and others to have a say in all decision-making leading to the application for a BSP.</a:t>
            </a:r>
          </a:p>
          <a:p>
            <a:pPr eaLnBrk="1" hangingPunct="1"/>
            <a:r>
              <a:rPr lang="en-AU" smtClean="0"/>
              <a:t>People with disabilities should be involved in dialogue about service planning, delivery and the evaluation of programmes. New models of co-production are important in this respect</a:t>
            </a:r>
          </a:p>
          <a:p>
            <a:pPr eaLnBrk="1" hangingPunct="1"/>
            <a:endParaRPr lang="en-AU" smtClean="0"/>
          </a:p>
          <a:p>
            <a:pPr eaLnBrk="1" hangingPunct="1"/>
            <a:endParaRPr lang="en-AU" smtClean="0"/>
          </a:p>
        </p:txBody>
      </p:sp>
      <p:sp>
        <p:nvSpPr>
          <p:cNvPr id="26628" name="Date Placeholder 3"/>
          <p:cNvSpPr txBox="1">
            <a:spLocks noGrp="1"/>
          </p:cNvSpPr>
          <p:nvPr/>
        </p:nvSpPr>
        <p:spPr bwMode="auto">
          <a:xfrm>
            <a:off x="444500" y="6565900"/>
            <a:ext cx="2133600" cy="215900"/>
          </a:xfrm>
          <a:prstGeom prst="rect">
            <a:avLst/>
          </a:prstGeom>
          <a:noFill/>
          <a:ln w="9525">
            <a:noFill/>
            <a:miter lim="800000"/>
            <a:headEnd/>
            <a:tailEnd/>
          </a:ln>
        </p:spPr>
        <p:txBody>
          <a:bodyPr/>
          <a:lstStyle/>
          <a:p>
            <a:pPr algn="l" fontAlgn="base"/>
            <a:r>
              <a:rPr lang="en-AU" sz="1100"/>
              <a:t>RMIT University©</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r>
              <a:rPr lang="en-AU" smtClean="0"/>
              <a:t>The Roadmap Pilot Study</a:t>
            </a:r>
          </a:p>
        </p:txBody>
      </p:sp>
      <p:sp>
        <p:nvSpPr>
          <p:cNvPr id="27651" name="Content Placeholder 2"/>
          <p:cNvSpPr>
            <a:spLocks noGrp="1"/>
          </p:cNvSpPr>
          <p:nvPr>
            <p:ph idx="1"/>
          </p:nvPr>
        </p:nvSpPr>
        <p:spPr>
          <a:xfrm>
            <a:off x="381000" y="836613"/>
            <a:ext cx="8229600" cy="5616575"/>
          </a:xfrm>
        </p:spPr>
        <p:txBody>
          <a:bodyPr/>
          <a:lstStyle/>
          <a:p>
            <a:pPr marL="342900" indent="-342900">
              <a:buFontTx/>
              <a:buAutoNum type="arabicPeriod"/>
            </a:pPr>
            <a:r>
              <a:rPr lang="en-AU" smtClean="0"/>
              <a:t>Work with 3 organisations and selected clients</a:t>
            </a:r>
          </a:p>
          <a:p>
            <a:pPr marL="342900" indent="-342900">
              <a:buFontTx/>
              <a:buAutoNum type="arabicPeriod"/>
            </a:pPr>
            <a:endParaRPr lang="en-AU" smtClean="0"/>
          </a:p>
          <a:p>
            <a:pPr marL="342900" indent="-342900">
              <a:buFontTx/>
              <a:buAutoNum type="arabicPeriod"/>
            </a:pPr>
            <a:r>
              <a:rPr lang="en-AU" smtClean="0"/>
              <a:t>Collect baseline data on behaviour, and in relation to networks and choice and in relation to the human rights approach being used with clients.</a:t>
            </a:r>
          </a:p>
          <a:p>
            <a:pPr marL="342900" indent="-342900">
              <a:buFontTx/>
              <a:buAutoNum type="arabicPeriod"/>
            </a:pPr>
            <a:endParaRPr lang="en-AU" smtClean="0"/>
          </a:p>
          <a:p>
            <a:pPr marL="342900" indent="-342900">
              <a:buFontTx/>
              <a:buAutoNum type="arabicPeriod"/>
            </a:pPr>
            <a:r>
              <a:rPr lang="en-AU" smtClean="0"/>
              <a:t>Provide training in the Roadmap </a:t>
            </a:r>
          </a:p>
          <a:p>
            <a:pPr marL="342900" indent="-342900">
              <a:buFontTx/>
              <a:buAutoNum type="arabicPeriod"/>
            </a:pPr>
            <a:endParaRPr lang="en-AU" smtClean="0"/>
          </a:p>
          <a:p>
            <a:pPr marL="342900" indent="-342900">
              <a:buFontTx/>
              <a:buAutoNum type="arabicPeriod"/>
            </a:pPr>
            <a:r>
              <a:rPr lang="en-AU" smtClean="0"/>
              <a:t>Collect data six months later and examine changes for the clients.</a:t>
            </a:r>
          </a:p>
          <a:p>
            <a:pPr marL="342900" indent="-342900">
              <a:buFontTx/>
              <a:buAutoNum type="arabicPeriod"/>
            </a:pPr>
            <a:endParaRPr lang="en-AU" smtClean="0"/>
          </a:p>
          <a:p>
            <a:pPr marL="342900" indent="-342900">
              <a:buFontTx/>
              <a:buAutoNum type="arabicPeriod"/>
            </a:pPr>
            <a:r>
              <a:rPr lang="en-AU" smtClean="0"/>
              <a:t>Examine the enabling factors and barriers to implementation</a:t>
            </a:r>
          </a:p>
          <a:p>
            <a:pPr marL="342900" indent="-342900">
              <a:buFontTx/>
              <a:buAutoNum type="arabicPeriod"/>
            </a:pPr>
            <a:endParaRPr lang="en-AU" smtClean="0"/>
          </a:p>
          <a:p>
            <a:pPr marL="342900" indent="-342900">
              <a:buFontTx/>
              <a:buAutoNum type="arabicPeriod"/>
            </a:pPr>
            <a:r>
              <a:rPr lang="en-AU" smtClean="0"/>
              <a:t>Hold meetings with CEOs and managers to talk about the project and the authorising environments in which it takes place.</a:t>
            </a:r>
          </a:p>
          <a:p>
            <a:pPr marL="342900" indent="-342900">
              <a:buFontTx/>
              <a:buAutoNum type="arabicPeriod"/>
            </a:pPr>
            <a:endParaRPr lang="en-AU" smtClean="0"/>
          </a:p>
          <a:p>
            <a:pPr marL="342900" indent="-342900">
              <a:buFontTx/>
              <a:buNone/>
            </a:pPr>
            <a:endParaRPr lang="en-AU" smtClean="0"/>
          </a:p>
          <a:p>
            <a:pPr marL="342900" indent="-342900">
              <a:buFontTx/>
              <a:buAutoNum type="arabicPeriod"/>
            </a:pPr>
            <a:endParaRPr lang="en-AU" smtClean="0"/>
          </a:p>
        </p:txBody>
      </p:sp>
      <p:sp>
        <p:nvSpPr>
          <p:cNvPr id="27652" name="Date Placeholder 3"/>
          <p:cNvSpPr>
            <a:spLocks noGrp="1"/>
          </p:cNvSpPr>
          <p:nvPr>
            <p:ph type="dt" sz="quarter" idx="10"/>
          </p:nvPr>
        </p:nvSpPr>
        <p:spPr>
          <a:noFill/>
          <a:ln>
            <a:miter lim="800000"/>
            <a:headEnd/>
            <a:tailEnd/>
          </a:ln>
        </p:spPr>
        <p:txBody>
          <a:bodyPr/>
          <a:lstStyle/>
          <a:p>
            <a:r>
              <a:rPr lang="en-AU" smtClean="0"/>
              <a:t>RMIT University©</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r>
              <a:rPr lang="en-AU" smtClean="0"/>
              <a:t>The pilot</a:t>
            </a:r>
          </a:p>
        </p:txBody>
      </p:sp>
      <p:sp>
        <p:nvSpPr>
          <p:cNvPr id="28675" name="Content Placeholder 2"/>
          <p:cNvSpPr>
            <a:spLocks noGrp="1"/>
          </p:cNvSpPr>
          <p:nvPr>
            <p:ph idx="1"/>
          </p:nvPr>
        </p:nvSpPr>
        <p:spPr/>
        <p:txBody>
          <a:bodyPr/>
          <a:lstStyle/>
          <a:p>
            <a:r>
              <a:rPr lang="en-AU" smtClean="0"/>
              <a:t>Worked with two organisations </a:t>
            </a:r>
          </a:p>
          <a:p>
            <a:endParaRPr lang="en-AU" smtClean="0"/>
          </a:p>
          <a:p>
            <a:r>
              <a:rPr lang="en-AU" smtClean="0"/>
              <a:t>Provided training</a:t>
            </a:r>
          </a:p>
          <a:p>
            <a:endParaRPr lang="en-AU" smtClean="0"/>
          </a:p>
          <a:p>
            <a:r>
              <a:rPr lang="en-AU" smtClean="0"/>
              <a:t>Collected data at Time 1 and time 2 six months later</a:t>
            </a:r>
          </a:p>
          <a:p>
            <a:endParaRPr lang="en-AU" smtClean="0"/>
          </a:p>
          <a:p>
            <a:r>
              <a:rPr lang="en-AU" smtClean="0"/>
              <a:t>Talk with staff about their experiences at start and at end of the Roadmap.</a:t>
            </a:r>
          </a:p>
        </p:txBody>
      </p:sp>
      <p:sp>
        <p:nvSpPr>
          <p:cNvPr id="28676" name="Date Placeholder 3"/>
          <p:cNvSpPr>
            <a:spLocks noGrp="1"/>
          </p:cNvSpPr>
          <p:nvPr>
            <p:ph type="dt" sz="quarter" idx="10"/>
          </p:nvPr>
        </p:nvSpPr>
        <p:spPr>
          <a:noFill/>
          <a:ln>
            <a:miter lim="800000"/>
            <a:headEnd/>
            <a:tailEnd/>
          </a:ln>
        </p:spPr>
        <p:txBody>
          <a:bodyPr/>
          <a:lstStyle/>
          <a:p>
            <a:r>
              <a:rPr lang="en-AU" smtClean="0"/>
              <a:t>RMIT University©</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r>
              <a:rPr lang="en-AU" smtClean="0"/>
              <a:t>The time period for the research was very short to implement the Roadmap and then test outcomes</a:t>
            </a:r>
          </a:p>
        </p:txBody>
      </p:sp>
      <p:sp>
        <p:nvSpPr>
          <p:cNvPr id="3" name="Content Placeholder 2"/>
          <p:cNvSpPr>
            <a:spLocks noGrp="1"/>
          </p:cNvSpPr>
          <p:nvPr>
            <p:ph idx="1"/>
          </p:nvPr>
        </p:nvSpPr>
        <p:spPr/>
        <p:txBody>
          <a:bodyPr/>
          <a:lstStyle/>
          <a:p>
            <a:pPr marL="0" indent="0">
              <a:buFontTx/>
              <a:buNone/>
              <a:defRPr/>
            </a:pPr>
            <a:r>
              <a:rPr lang="en-AU" dirty="0" smtClean="0"/>
              <a:t>In terms of adaptive behaviours…</a:t>
            </a:r>
          </a:p>
          <a:p>
            <a:pPr>
              <a:defRPr/>
            </a:pPr>
            <a:r>
              <a:rPr lang="en-AU" dirty="0" smtClean="0"/>
              <a:t>Significant improvement were found in (2 of the 14 domains), i.e. language comprehension and social interaction and these were confirmed in the qualitative data.</a:t>
            </a:r>
          </a:p>
          <a:p>
            <a:pPr>
              <a:defRPr/>
            </a:pPr>
            <a:r>
              <a:rPr lang="en-AU" dirty="0"/>
              <a:t>There </a:t>
            </a:r>
            <a:r>
              <a:rPr lang="en-AU" dirty="0" smtClean="0"/>
              <a:t>were </a:t>
            </a:r>
            <a:r>
              <a:rPr lang="en-AU" dirty="0"/>
              <a:t>indications in the data that </a:t>
            </a:r>
            <a:r>
              <a:rPr lang="en-AU" dirty="0" smtClean="0"/>
              <a:t>staff </a:t>
            </a:r>
            <a:r>
              <a:rPr lang="en-AU" dirty="0"/>
              <a:t>as they took on board that producing freedom </a:t>
            </a:r>
            <a:r>
              <a:rPr lang="en-AU" dirty="0" smtClean="0"/>
              <a:t>often </a:t>
            </a:r>
            <a:r>
              <a:rPr lang="en-AU" dirty="0"/>
              <a:t>means accepting greater demands and expression of rights by clients</a:t>
            </a:r>
            <a:r>
              <a:rPr lang="en-AU" dirty="0" smtClean="0"/>
              <a:t>.</a:t>
            </a:r>
          </a:p>
          <a:p>
            <a:pPr>
              <a:defRPr/>
            </a:pPr>
            <a:endParaRPr lang="en-AU" dirty="0"/>
          </a:p>
          <a:p>
            <a:pPr marL="0" indent="0">
              <a:buFontTx/>
              <a:buNone/>
              <a:defRPr/>
            </a:pPr>
            <a:r>
              <a:rPr lang="en-AU" dirty="0" smtClean="0"/>
              <a:t>In terms of behaviours…</a:t>
            </a:r>
          </a:p>
          <a:p>
            <a:pPr>
              <a:defRPr/>
            </a:pPr>
            <a:r>
              <a:rPr lang="en-AU" dirty="0" smtClean="0"/>
              <a:t>As a result of the above unco-operative behaviour increased in the study period</a:t>
            </a:r>
          </a:p>
          <a:p>
            <a:pPr>
              <a:defRPr/>
            </a:pPr>
            <a:r>
              <a:rPr lang="en-AU" dirty="0" smtClean="0"/>
              <a:t>Of the remaining 7 types of behaviour improvements were found in three: disruptive behaviour, Offensive behaviour and being withdrawn.</a:t>
            </a:r>
          </a:p>
          <a:p>
            <a:pPr>
              <a:defRPr/>
            </a:pPr>
            <a:endParaRPr lang="en-AU" dirty="0" smtClean="0"/>
          </a:p>
          <a:p>
            <a:pPr>
              <a:defRPr/>
            </a:pPr>
            <a:endParaRPr lang="en-AU" dirty="0"/>
          </a:p>
          <a:p>
            <a:pPr>
              <a:defRPr/>
            </a:pPr>
            <a:endParaRPr lang="en-AU" dirty="0"/>
          </a:p>
        </p:txBody>
      </p:sp>
      <p:sp>
        <p:nvSpPr>
          <p:cNvPr id="29700" name="Date Placeholder 3"/>
          <p:cNvSpPr>
            <a:spLocks noGrp="1"/>
          </p:cNvSpPr>
          <p:nvPr>
            <p:ph type="dt" sz="quarter" idx="10"/>
          </p:nvPr>
        </p:nvSpPr>
        <p:spPr>
          <a:noFill/>
          <a:ln>
            <a:miter lim="800000"/>
            <a:headEnd/>
            <a:tailEnd/>
          </a:ln>
        </p:spPr>
        <p:txBody>
          <a:bodyPr/>
          <a:lstStyle/>
          <a:p>
            <a:r>
              <a:rPr lang="en-AU" smtClean="0"/>
              <a:t>RMIT University©</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r>
              <a:rPr lang="en-AU" smtClean="0"/>
              <a:t>Some quotes</a:t>
            </a:r>
          </a:p>
        </p:txBody>
      </p:sp>
      <p:sp>
        <p:nvSpPr>
          <p:cNvPr id="3" name="Content Placeholder 2"/>
          <p:cNvSpPr>
            <a:spLocks noGrp="1"/>
          </p:cNvSpPr>
          <p:nvPr>
            <p:ph idx="1"/>
          </p:nvPr>
        </p:nvSpPr>
        <p:spPr/>
        <p:txBody>
          <a:bodyPr/>
          <a:lstStyle/>
          <a:p>
            <a:pPr>
              <a:defRPr/>
            </a:pPr>
            <a:r>
              <a:rPr lang="en-AU" i="1" dirty="0"/>
              <a:t>'You were talking before about communication where before this person was throwing things as a way of communicating and now we’ve found a better way of communicating… there’s been a huge change'</a:t>
            </a:r>
            <a:r>
              <a:rPr lang="en-AU" dirty="0"/>
              <a:t>.</a:t>
            </a:r>
          </a:p>
          <a:p>
            <a:pPr marL="0" indent="0">
              <a:buFontTx/>
              <a:buNone/>
              <a:defRPr/>
            </a:pPr>
            <a:r>
              <a:rPr lang="en-AU" dirty="0"/>
              <a:t>and</a:t>
            </a:r>
          </a:p>
          <a:p>
            <a:pPr>
              <a:defRPr/>
            </a:pPr>
            <a:r>
              <a:rPr lang="en-AU" i="1" dirty="0"/>
              <a:t>'I had a guy who used to throw his arms up and bit by bit I found by trying to make a connection with him that it made a difference. I don’t know but it seems it was people being in contact that made the </a:t>
            </a:r>
            <a:r>
              <a:rPr lang="en-AU" i="1" dirty="0" smtClean="0"/>
              <a:t>difference‘</a:t>
            </a:r>
            <a:r>
              <a:rPr lang="en-AU" dirty="0" smtClean="0"/>
              <a:t>,  </a:t>
            </a:r>
          </a:p>
          <a:p>
            <a:pPr marL="0" indent="0">
              <a:buFontTx/>
              <a:buNone/>
              <a:defRPr/>
            </a:pPr>
            <a:r>
              <a:rPr lang="en-AU" dirty="0" smtClean="0"/>
              <a:t>and</a:t>
            </a:r>
          </a:p>
          <a:p>
            <a:pPr>
              <a:defRPr/>
            </a:pPr>
            <a:r>
              <a:rPr lang="en-AU" i="1" dirty="0"/>
              <a:t>'The early histories that are really personal to the guys gives you and understanding of why they are doing certain things. We weren’t ever given a lot of that early information…But we found out staff were not picking up on a subtle hand wave or… We have actually reduced the incidents of him throwing the objects but there’s still occasions he will, but he’s actually communicating more with staff about his needs …He’ll stand at the office door and get his bag as if to say, “I want to go”. It’s a tactile hint. “let’s go!”</a:t>
            </a:r>
            <a:endParaRPr lang="en-AU" dirty="0"/>
          </a:p>
          <a:p>
            <a:pPr>
              <a:defRPr/>
            </a:pPr>
            <a:endParaRPr lang="en-AU" dirty="0"/>
          </a:p>
        </p:txBody>
      </p:sp>
      <p:sp>
        <p:nvSpPr>
          <p:cNvPr id="30724" name="Date Placeholder 3"/>
          <p:cNvSpPr>
            <a:spLocks noGrp="1"/>
          </p:cNvSpPr>
          <p:nvPr>
            <p:ph type="dt" sz="quarter" idx="10"/>
          </p:nvPr>
        </p:nvSpPr>
        <p:spPr>
          <a:noFill/>
          <a:ln>
            <a:miter lim="800000"/>
            <a:headEnd/>
            <a:tailEnd/>
          </a:ln>
        </p:spPr>
        <p:txBody>
          <a:bodyPr/>
          <a:lstStyle/>
          <a:p>
            <a:r>
              <a:rPr lang="en-AU" smtClean="0"/>
              <a:t>RMIT University©</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r>
              <a:rPr lang="en-AU" smtClean="0"/>
              <a:t>Results on choice</a:t>
            </a:r>
          </a:p>
        </p:txBody>
      </p:sp>
      <p:sp>
        <p:nvSpPr>
          <p:cNvPr id="31747" name="Content Placeholder 2"/>
          <p:cNvSpPr>
            <a:spLocks noGrp="1"/>
          </p:cNvSpPr>
          <p:nvPr>
            <p:ph idx="1"/>
          </p:nvPr>
        </p:nvSpPr>
        <p:spPr>
          <a:xfrm>
            <a:off x="381000" y="836613"/>
            <a:ext cx="8229600" cy="5329237"/>
          </a:xfrm>
        </p:spPr>
        <p:txBody>
          <a:bodyPr/>
          <a:lstStyle/>
          <a:p>
            <a:r>
              <a:rPr lang="en-AU" smtClean="0"/>
              <a:t>Too early to see any significant changes in the formal data. Some useful qualitative data:</a:t>
            </a:r>
          </a:p>
          <a:p>
            <a:endParaRPr lang="en-AU" i="1" smtClean="0"/>
          </a:p>
          <a:p>
            <a:r>
              <a:rPr lang="en-AU" i="1" smtClean="0"/>
              <a:t>We have two access to the kitchen …residents just barging in and tipping hot soup...the suggestion was made by management that we just leave it open and we’ve trialled that. When people are cooking we leave it locked but otherwise we leave it open…and it’s been working fine. And now it’s normal'</a:t>
            </a:r>
            <a:r>
              <a:rPr lang="en-AU" smtClean="0"/>
              <a:t>.</a:t>
            </a:r>
          </a:p>
          <a:p>
            <a:endParaRPr lang="en-AU" smtClean="0"/>
          </a:p>
          <a:p>
            <a:r>
              <a:rPr lang="en-AU" smtClean="0"/>
              <a:t>'</a:t>
            </a:r>
            <a:r>
              <a:rPr lang="en-AU" i="1" smtClean="0"/>
              <a:t>we somehow got involved in wheelchair ballroom dancing and he loved it…then they put him with a man and I said he doesn’t want to dance with a man he wants to dance with a woman</a:t>
            </a:r>
            <a:r>
              <a:rPr lang="en-AU" smtClean="0"/>
              <a:t>..'</a:t>
            </a:r>
          </a:p>
          <a:p>
            <a:endParaRPr lang="en-AU" i="1" smtClean="0"/>
          </a:p>
          <a:p>
            <a:r>
              <a:rPr lang="en-AU" i="1" smtClean="0"/>
              <a:t>'I had a client who had never been to the hairdresser. He’s autistic. He scared… of scissors. sit in chair do nothing then sit in chair and have coffee. It took quite a few months and last week he did it. He was laughing and he was happy and squealing</a:t>
            </a:r>
            <a:endParaRPr lang="en-AU" smtClean="0"/>
          </a:p>
          <a:p>
            <a:endParaRPr lang="en-AU" smtClean="0"/>
          </a:p>
        </p:txBody>
      </p:sp>
      <p:sp>
        <p:nvSpPr>
          <p:cNvPr id="31748" name="Date Placeholder 3"/>
          <p:cNvSpPr>
            <a:spLocks noGrp="1"/>
          </p:cNvSpPr>
          <p:nvPr>
            <p:ph type="dt" sz="quarter" idx="10"/>
          </p:nvPr>
        </p:nvSpPr>
        <p:spPr>
          <a:noFill/>
          <a:ln>
            <a:miter lim="800000"/>
            <a:headEnd/>
            <a:tailEnd/>
          </a:ln>
        </p:spPr>
        <p:txBody>
          <a:bodyPr/>
          <a:lstStyle/>
          <a:p>
            <a:r>
              <a:rPr lang="en-AU" smtClean="0"/>
              <a:t>RMIT University©</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r>
              <a:rPr lang="en-AU" smtClean="0"/>
              <a:t>Staff observations of the Roadmap</a:t>
            </a:r>
          </a:p>
        </p:txBody>
      </p:sp>
      <p:sp>
        <p:nvSpPr>
          <p:cNvPr id="3" name="Content Placeholder 2"/>
          <p:cNvSpPr>
            <a:spLocks noGrp="1"/>
          </p:cNvSpPr>
          <p:nvPr>
            <p:ph idx="1"/>
          </p:nvPr>
        </p:nvSpPr>
        <p:spPr>
          <a:xfrm>
            <a:off x="381000" y="765175"/>
            <a:ext cx="8229600" cy="5543550"/>
          </a:xfrm>
        </p:spPr>
        <p:txBody>
          <a:bodyPr/>
          <a:lstStyle/>
          <a:p>
            <a:pPr>
              <a:spcBef>
                <a:spcPts val="0"/>
              </a:spcBef>
              <a:spcAft>
                <a:spcPts val="800"/>
              </a:spcAft>
              <a:defRPr/>
            </a:pPr>
            <a:r>
              <a:rPr lang="en-AU" dirty="0" smtClean="0"/>
              <a:t>We found some staff found it too loose and so hard to use. Others thought the general looseness of the ideas gave them space to think things through:</a:t>
            </a:r>
          </a:p>
          <a:p>
            <a:pPr>
              <a:spcBef>
                <a:spcPts val="0"/>
              </a:spcBef>
              <a:spcAft>
                <a:spcPts val="800"/>
              </a:spcAft>
              <a:defRPr/>
            </a:pPr>
            <a:r>
              <a:rPr lang="en-AU" dirty="0" smtClean="0"/>
              <a:t>'</a:t>
            </a:r>
            <a:r>
              <a:rPr lang="en-AU" i="1" dirty="0" smtClean="0"/>
              <a:t>No </a:t>
            </a:r>
            <a:r>
              <a:rPr lang="en-AU" i="1" dirty="0"/>
              <a:t>clear guidelines on how to tackle the project...and there were no clear steps as such to follow</a:t>
            </a:r>
            <a:r>
              <a:rPr lang="en-AU" i="1" dirty="0" smtClean="0"/>
              <a:t>’,</a:t>
            </a:r>
          </a:p>
          <a:p>
            <a:pPr>
              <a:spcBef>
                <a:spcPts val="0"/>
              </a:spcBef>
              <a:spcAft>
                <a:spcPts val="800"/>
              </a:spcAft>
              <a:defRPr/>
            </a:pPr>
            <a:r>
              <a:rPr lang="en-AU" i="1" dirty="0"/>
              <a:t>‘Some</a:t>
            </a:r>
            <a:r>
              <a:rPr lang="en-AU" dirty="0"/>
              <a:t> [changes]</a:t>
            </a:r>
            <a:r>
              <a:rPr lang="en-AU" i="1" dirty="0"/>
              <a:t>would have taken place but with the Roadmap it gave us the push to do it’</a:t>
            </a:r>
            <a:r>
              <a:rPr lang="en-AU" dirty="0"/>
              <a:t>. and,</a:t>
            </a:r>
          </a:p>
          <a:p>
            <a:pPr>
              <a:spcBef>
                <a:spcPts val="0"/>
              </a:spcBef>
              <a:spcAft>
                <a:spcPts val="800"/>
              </a:spcAft>
              <a:defRPr/>
            </a:pPr>
            <a:r>
              <a:rPr lang="en-AU" dirty="0" smtClean="0"/>
              <a:t>‘</a:t>
            </a:r>
            <a:r>
              <a:rPr lang="en-AU" i="1" dirty="0"/>
              <a:t>The study has made us more aware of client choices even the small choices that sometimes aren’t recognised as a choice and overlooked’,</a:t>
            </a:r>
            <a:endParaRPr lang="en-AU" dirty="0" smtClean="0"/>
          </a:p>
          <a:p>
            <a:pPr>
              <a:spcBef>
                <a:spcPts val="0"/>
              </a:spcBef>
              <a:spcAft>
                <a:spcPts val="800"/>
              </a:spcAft>
              <a:defRPr/>
            </a:pPr>
            <a:r>
              <a:rPr lang="en-AU" i="1" dirty="0" smtClean="0"/>
              <a:t>‘</a:t>
            </a:r>
            <a:r>
              <a:rPr lang="en-AU" i="1" dirty="0"/>
              <a:t>For me its like a catalyser. It is like it injects something and increased our speed of thinking and increased things in the right direction</a:t>
            </a:r>
            <a:r>
              <a:rPr lang="en-AU" i="1" dirty="0" smtClean="0"/>
              <a:t>’</a:t>
            </a:r>
          </a:p>
          <a:p>
            <a:pPr>
              <a:spcBef>
                <a:spcPts val="0"/>
              </a:spcBef>
              <a:spcAft>
                <a:spcPts val="800"/>
              </a:spcAft>
              <a:defRPr/>
            </a:pPr>
            <a:endParaRPr lang="en-AU" i="1" dirty="0"/>
          </a:p>
          <a:p>
            <a:pPr>
              <a:spcBef>
                <a:spcPts val="0"/>
              </a:spcBef>
              <a:spcAft>
                <a:spcPts val="800"/>
              </a:spcAft>
              <a:defRPr/>
            </a:pPr>
            <a:r>
              <a:rPr lang="en-AU" i="1" dirty="0"/>
              <a:t>'It’s </a:t>
            </a:r>
            <a:r>
              <a:rPr lang="en-AU" dirty="0"/>
              <a:t>[the Roadmap pilot]</a:t>
            </a:r>
            <a:r>
              <a:rPr lang="en-AU" i="1" dirty="0"/>
              <a:t> brought stuff into context. That enlightenment and realisation and power it has for us in service delivery and what it delivers for our guys...On the shift now we are talking about it all the time …when you look at perspective from human rights it’s a different question. Is it really like that and would you like to be in that person’s shoes and get the service they get'</a:t>
            </a:r>
            <a:r>
              <a:rPr lang="en-AU" dirty="0"/>
              <a:t>. </a:t>
            </a:r>
          </a:p>
          <a:p>
            <a:pPr>
              <a:spcBef>
                <a:spcPts val="0"/>
              </a:spcBef>
              <a:spcAft>
                <a:spcPts val="800"/>
              </a:spcAft>
              <a:defRPr/>
            </a:pPr>
            <a:endParaRPr lang="en-AU" i="1" dirty="0" smtClean="0"/>
          </a:p>
          <a:p>
            <a:pPr marL="0" indent="0">
              <a:spcBef>
                <a:spcPts val="0"/>
              </a:spcBef>
              <a:spcAft>
                <a:spcPts val="800"/>
              </a:spcAft>
              <a:buFontTx/>
              <a:buNone/>
              <a:defRPr/>
            </a:pPr>
            <a:endParaRPr lang="en-AU" dirty="0"/>
          </a:p>
        </p:txBody>
      </p:sp>
      <p:sp>
        <p:nvSpPr>
          <p:cNvPr id="32772" name="Date Placeholder 3"/>
          <p:cNvSpPr>
            <a:spLocks noGrp="1"/>
          </p:cNvSpPr>
          <p:nvPr>
            <p:ph type="dt" sz="quarter" idx="10"/>
          </p:nvPr>
        </p:nvSpPr>
        <p:spPr>
          <a:noFill/>
          <a:ln>
            <a:miter lim="800000"/>
            <a:headEnd/>
            <a:tailEnd/>
          </a:ln>
        </p:spPr>
        <p:txBody>
          <a:bodyPr/>
          <a:lstStyle/>
          <a:p>
            <a:r>
              <a:rPr lang="en-AU" smtClean="0"/>
              <a:t>RMIT University©</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Date Placeholder 3"/>
          <p:cNvSpPr>
            <a:spLocks noGrp="1"/>
          </p:cNvSpPr>
          <p:nvPr>
            <p:ph type="dt" sz="quarter" idx="10"/>
          </p:nvPr>
        </p:nvSpPr>
        <p:spPr>
          <a:noFill/>
          <a:ln>
            <a:miter lim="800000"/>
            <a:headEnd/>
            <a:tailEnd/>
          </a:ln>
        </p:spPr>
        <p:txBody>
          <a:bodyPr/>
          <a:lstStyle/>
          <a:p>
            <a:r>
              <a:rPr lang="en-AU" smtClean="0"/>
              <a:t>RMIT University©</a:t>
            </a:r>
          </a:p>
        </p:txBody>
      </p:sp>
      <p:sp>
        <p:nvSpPr>
          <p:cNvPr id="33795" name="Rectangle 2"/>
          <p:cNvSpPr>
            <a:spLocks noGrp="1" noChangeArrowheads="1"/>
          </p:cNvSpPr>
          <p:nvPr>
            <p:ph type="title"/>
          </p:nvPr>
        </p:nvSpPr>
        <p:spPr/>
        <p:txBody>
          <a:bodyPr/>
          <a:lstStyle/>
          <a:p>
            <a:pPr eaLnBrk="1" hangingPunct="1"/>
            <a:endParaRPr lang="en-US" smtClean="0"/>
          </a:p>
        </p:txBody>
      </p:sp>
      <p:sp>
        <p:nvSpPr>
          <p:cNvPr id="35844" name="Rectangle 3"/>
          <p:cNvSpPr>
            <a:spLocks noGrp="1" noChangeArrowheads="1"/>
          </p:cNvSpPr>
          <p:nvPr>
            <p:ph type="body" idx="1"/>
          </p:nvPr>
        </p:nvSpPr>
        <p:spPr/>
        <p:txBody>
          <a:bodyPr/>
          <a:lstStyle/>
          <a:p>
            <a:pPr lvl="1" indent="-39688" eaLnBrk="1" hangingPunct="1">
              <a:buFont typeface="Arial" pitchFamily="34" charset="0"/>
              <a:buNone/>
              <a:defRPr/>
            </a:pPr>
            <a:r>
              <a:rPr lang="en-AU" sz="2800" dirty="0" smtClean="0">
                <a:solidFill>
                  <a:srgbClr val="FF0000"/>
                </a:solidFill>
              </a:rPr>
              <a:t>Thanks to Frank </a:t>
            </a:r>
            <a:r>
              <a:rPr lang="en-AU" sz="2800" dirty="0" err="1" smtClean="0">
                <a:solidFill>
                  <a:srgbClr val="FF0000"/>
                </a:solidFill>
              </a:rPr>
              <a:t>Lambrick</a:t>
            </a:r>
            <a:r>
              <a:rPr lang="en-AU" sz="2800" dirty="0" smtClean="0">
                <a:solidFill>
                  <a:srgbClr val="FF0000"/>
                </a:solidFill>
              </a:rPr>
              <a:t>, Lynne Webber, </a:t>
            </a:r>
            <a:r>
              <a:rPr lang="en-AU" sz="2800" dirty="0" err="1" smtClean="0">
                <a:solidFill>
                  <a:srgbClr val="FF0000"/>
                </a:solidFill>
              </a:rPr>
              <a:t>Savva</a:t>
            </a:r>
            <a:r>
              <a:rPr lang="en-AU" sz="2800" dirty="0" smtClean="0">
                <a:solidFill>
                  <a:srgbClr val="FF0000"/>
                </a:solidFill>
              </a:rPr>
              <a:t> </a:t>
            </a:r>
            <a:r>
              <a:rPr lang="en-AU" sz="2800" dirty="0" err="1" smtClean="0">
                <a:solidFill>
                  <a:srgbClr val="FF0000"/>
                </a:solidFill>
              </a:rPr>
              <a:t>Zavou</a:t>
            </a:r>
            <a:r>
              <a:rPr lang="en-AU" sz="2800" dirty="0" smtClean="0">
                <a:solidFill>
                  <a:srgbClr val="FF0000"/>
                </a:solidFill>
              </a:rPr>
              <a:t>, Mandy Donley and all staff at the Office for Professional Practice</a:t>
            </a:r>
          </a:p>
          <a:p>
            <a:pPr lvl="1" eaLnBrk="1" hangingPunct="1">
              <a:buFont typeface="Arial" pitchFamily="34" charset="0"/>
              <a:buNone/>
              <a:defRPr/>
            </a:pPr>
            <a:endParaRPr lang="en-AU" sz="4800" dirty="0">
              <a:solidFill>
                <a:srgbClr val="FF0000"/>
              </a:solidFill>
            </a:endParaRPr>
          </a:p>
          <a:p>
            <a:pPr lvl="1" algn="ctr" eaLnBrk="1" hangingPunct="1">
              <a:buFont typeface="Arial" pitchFamily="34" charset="0"/>
              <a:buNone/>
              <a:defRPr/>
            </a:pPr>
            <a:r>
              <a:rPr lang="en-AU" sz="4800" dirty="0" smtClean="0">
                <a:solidFill>
                  <a:srgbClr val="FF0000"/>
                </a:solidFill>
              </a:rPr>
              <a:t>and</a:t>
            </a:r>
          </a:p>
          <a:p>
            <a:pPr lvl="1" algn="ctr" eaLnBrk="1" hangingPunct="1">
              <a:buFont typeface="Arial" pitchFamily="34" charset="0"/>
              <a:buNone/>
              <a:defRPr/>
            </a:pPr>
            <a:r>
              <a:rPr lang="en-AU" sz="4800" dirty="0" smtClean="0">
                <a:solidFill>
                  <a:srgbClr val="FF0000"/>
                </a:solidFill>
              </a:rPr>
              <a:t>Thank you for listening!!</a:t>
            </a:r>
          </a:p>
          <a:p>
            <a:pPr lvl="1" eaLnBrk="1" hangingPunct="1">
              <a:buFont typeface="Arial" pitchFamily="34" charset="0"/>
              <a:buNone/>
              <a:defRPr/>
            </a:pPr>
            <a:endParaRPr lang="en-AU" dirty="0" smtClean="0"/>
          </a:p>
          <a:p>
            <a:pPr lvl="1" eaLnBrk="1" hangingPunct="1">
              <a:buFont typeface="Arial" pitchFamily="34" charset="0"/>
              <a:buNone/>
              <a:defRPr/>
            </a:pPr>
            <a:endParaRPr lang="en-AU" dirty="0" smtClean="0"/>
          </a:p>
          <a:p>
            <a:pPr eaLnBrk="1" hangingPunct="1">
              <a:defRPr/>
            </a:pPr>
            <a:endParaRPr lang="en-AU" dirty="0" smtClean="0"/>
          </a:p>
        </p:txBody>
      </p:sp>
    </p:spTree>
  </p:cSld>
  <p:clrMapOvr>
    <a:masterClrMapping/>
  </p:clrMapOvr>
</p:sld>
</file>

<file path=ppt/theme/theme1.xml><?xml version="1.0" encoding="utf-8"?>
<a:theme xmlns:a="http://schemas.openxmlformats.org/drawingml/2006/main" name="blank">
  <a:themeElements>
    <a:clrScheme name="blank 13">
      <a:dk1>
        <a:srgbClr val="000000"/>
      </a:dk1>
      <a:lt1>
        <a:srgbClr val="FFFFFF"/>
      </a:lt1>
      <a:dk2>
        <a:srgbClr val="000000"/>
      </a:dk2>
      <a:lt2>
        <a:srgbClr val="808080"/>
      </a:lt2>
      <a:accent1>
        <a:srgbClr val="BEBDB0"/>
      </a:accent1>
      <a:accent2>
        <a:srgbClr val="EE3224"/>
      </a:accent2>
      <a:accent3>
        <a:srgbClr val="FFFFFF"/>
      </a:accent3>
      <a:accent4>
        <a:srgbClr val="000000"/>
      </a:accent4>
      <a:accent5>
        <a:srgbClr val="DBDBD4"/>
      </a:accent5>
      <a:accent6>
        <a:srgbClr val="D82C20"/>
      </a:accent6>
      <a:hlink>
        <a:srgbClr val="000000"/>
      </a:hlink>
      <a:folHlink>
        <a:srgbClr val="FFEE00"/>
      </a:folHlink>
    </a:clrScheme>
    <a:fontScheme name="blank">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triangl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ctr" anchorCtr="0" compatLnSpc="1">
        <a:prstTxWarp prst="textNoShape">
          <a:avLst/>
        </a:prstTxWarp>
      </a:bodyPr>
      <a:lstStyle>
        <a:defPPr marL="0" marR="0" indent="0" algn="ctr" defTabSz="914400" rtl="0" eaLnBrk="1" fontAlgn="b" latinLnBrk="0" hangingPunct="1">
          <a:lnSpc>
            <a:spcPct val="100000"/>
          </a:lnSpc>
          <a:spcBef>
            <a:spcPct val="0"/>
          </a:spcBef>
          <a:spcAft>
            <a:spcPct val="0"/>
          </a:spcAft>
          <a:buClrTx/>
          <a:buSzTx/>
          <a:buFontTx/>
          <a:buNone/>
          <a:tabLst/>
          <a:defRPr kumimoji="0" lang="en-AU" sz="1000" b="0" i="0" u="none" strike="noStrike" cap="none" normalizeH="0" baseline="0" smtClean="0">
            <a:ln>
              <a:noFill/>
            </a:ln>
            <a:solidFill>
              <a:schemeClr val="bg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triangl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ctr" anchorCtr="0" compatLnSpc="1">
        <a:prstTxWarp prst="textNoShape">
          <a:avLst/>
        </a:prstTxWarp>
      </a:bodyPr>
      <a:lstStyle>
        <a:defPPr marL="0" marR="0" indent="0" algn="ctr" defTabSz="914400" rtl="0" eaLnBrk="1" fontAlgn="b" latinLnBrk="0" hangingPunct="1">
          <a:lnSpc>
            <a:spcPct val="100000"/>
          </a:lnSpc>
          <a:spcBef>
            <a:spcPct val="0"/>
          </a:spcBef>
          <a:spcAft>
            <a:spcPct val="0"/>
          </a:spcAft>
          <a:buClrTx/>
          <a:buSzTx/>
          <a:buFontTx/>
          <a:buNone/>
          <a:tabLst/>
          <a:defRPr kumimoji="0" lang="en-AU" sz="1000" b="0" i="0" u="none" strike="noStrike" cap="none" normalizeH="0" baseline="0" smtClean="0">
            <a:ln>
              <a:noFill/>
            </a:ln>
            <a:solidFill>
              <a:schemeClr val="bg1"/>
            </a:solidFill>
            <a:effectLst/>
            <a:latin typeface="Arial" charset="0"/>
            <a:cs typeface="Arial" charset="0"/>
          </a:defRPr>
        </a:defPPr>
      </a:lstStyle>
    </a:lnDef>
  </a:objectDefaults>
  <a:extraClrSchemeLst>
    <a:extraClrScheme>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blank 13">
        <a:dk1>
          <a:srgbClr val="000000"/>
        </a:dk1>
        <a:lt1>
          <a:srgbClr val="FFFFFF"/>
        </a:lt1>
        <a:dk2>
          <a:srgbClr val="000000"/>
        </a:dk2>
        <a:lt2>
          <a:srgbClr val="808080"/>
        </a:lt2>
        <a:accent1>
          <a:srgbClr val="BEBDB0"/>
        </a:accent1>
        <a:accent2>
          <a:srgbClr val="EE3224"/>
        </a:accent2>
        <a:accent3>
          <a:srgbClr val="FFFFFF"/>
        </a:accent3>
        <a:accent4>
          <a:srgbClr val="000000"/>
        </a:accent4>
        <a:accent5>
          <a:srgbClr val="DBDBD4"/>
        </a:accent5>
        <a:accent6>
          <a:srgbClr val="D82C20"/>
        </a:accent6>
        <a:hlink>
          <a:srgbClr val="000000"/>
        </a:hlink>
        <a:folHlink>
          <a:srgbClr val="FFEE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Template>
  <TotalTime>2171</TotalTime>
  <Words>2766</Words>
  <Application>Microsoft Office PowerPoint</Application>
  <PresentationFormat>On-screen Show (4:3)</PresentationFormat>
  <Paragraphs>310</Paragraphs>
  <Slides>31</Slides>
  <Notes>0</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blank</vt:lpstr>
      <vt:lpstr>  Roadmap Towards Restraint Reduction.   Senior Practitioner Disability Seminar. Thursday 26th November 2015 Office of Professional Practice </vt:lpstr>
      <vt:lpstr>Funding</vt:lpstr>
      <vt:lpstr>Themes from the original study  </vt:lpstr>
      <vt:lpstr>Themes from the original study  </vt:lpstr>
      <vt:lpstr>Themes </vt:lpstr>
      <vt:lpstr>Most importantly Treat the cause not the symptoms!</vt:lpstr>
      <vt:lpstr>The Roadmap and Roadmap Resource</vt:lpstr>
      <vt:lpstr>Look in the Mirror</vt:lpstr>
      <vt:lpstr>In what follows:</vt:lpstr>
      <vt:lpstr>Area 1 Autonomy and choice – the first principle of the CRPD</vt:lpstr>
      <vt:lpstr>Principles of Choice and Autonomy (cont’d)</vt:lpstr>
      <vt:lpstr>Human rights:  Principles of Choice and Autonomy Ramcharan, P., Leighton, D., Moors, R., Laragy, C., Despott, N. and Guven, N. (2013) It’s My Choice Toolkit. Melbourne; Inclusion Melbourne and RMIT University</vt:lpstr>
      <vt:lpstr> Area 2 Trauma Informed Care and Practice: Aspects of PTSD </vt:lpstr>
      <vt:lpstr>Trauma Informed Care and Practice: Do not do now what creates trauma in the future. </vt:lpstr>
      <vt:lpstr>Area 3   Visibility advocacy and complaints.    </vt:lpstr>
      <vt:lpstr>Area 4 Reassessing risks and benefits </vt:lpstr>
      <vt:lpstr>Area 5 Reconstructing histories and positive futures</vt:lpstr>
      <vt:lpstr>Practical tools for human rights: Human Rights Wheel</vt:lpstr>
      <vt:lpstr>Practical tools for human rights: There are also a number of important CRPD principles</vt:lpstr>
      <vt:lpstr>Practical tools for human rights: The Principles Tool</vt:lpstr>
      <vt:lpstr>Practical tools for human rights    Personalising rights</vt:lpstr>
      <vt:lpstr>A Personalised human rights resource</vt:lpstr>
      <vt:lpstr>Authorising and organising change</vt:lpstr>
      <vt:lpstr>Authorising Change - Making people more visible</vt:lpstr>
      <vt:lpstr>The Roadmap Pilot Study</vt:lpstr>
      <vt:lpstr>The pilot</vt:lpstr>
      <vt:lpstr>The time period for the research was very short to implement the Roadmap and then test outcomes</vt:lpstr>
      <vt:lpstr>Some quotes</vt:lpstr>
      <vt:lpstr>Results on choice</vt:lpstr>
      <vt:lpstr>Staff observations of the Roadmap</vt:lpstr>
      <vt:lpstr>PowerPoint Presentation</vt:lpstr>
    </vt:vector>
  </TitlesOfParts>
  <Company>RMIT University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Roadmap towards restraint reduction</dc:title>
  <dc:creator>Paul Ramcharan, RMIS University</dc:creator>
  <cp:lastModifiedBy>Janet Westwood</cp:lastModifiedBy>
  <cp:revision>64</cp:revision>
  <cp:lastPrinted>2013-08-27T04:09:28Z</cp:lastPrinted>
  <dcterms:created xsi:type="dcterms:W3CDTF">2008-10-21T20:19:40Z</dcterms:created>
  <dcterms:modified xsi:type="dcterms:W3CDTF">2016-02-02T23:58:44Z</dcterms:modified>
</cp:coreProperties>
</file>