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259" r:id="rId5"/>
    <p:sldId id="306" r:id="rId6"/>
    <p:sldId id="290" r:id="rId7"/>
    <p:sldId id="291" r:id="rId8"/>
    <p:sldId id="297" r:id="rId9"/>
    <p:sldId id="302" r:id="rId10"/>
    <p:sldId id="363" r:id="rId11"/>
    <p:sldId id="366" r:id="rId12"/>
    <p:sldId id="364" r:id="rId13"/>
    <p:sldId id="292" r:id="rId14"/>
    <p:sldId id="295" r:id="rId15"/>
    <p:sldId id="294" r:id="rId16"/>
    <p:sldId id="303" r:id="rId17"/>
    <p:sldId id="304" r:id="rId18"/>
    <p:sldId id="296" r:id="rId19"/>
    <p:sldId id="293" r:id="rId20"/>
  </p:sldIdLst>
  <p:sldSz cx="12192000" cy="6858000"/>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CEC061-45FB-2481-D910-D44C3B793C50}" name="Pip Ryan (DFFH)" initials="P(" userId="S::pip.ryan@familysafety.vic.gov.au::455ed01e-3c7c-4b70-9a2b-d06b5c770c46" providerId="AD"/>
  <p188:author id="{5DCDA487-440C-9819-9AED-33BB3CC47F40}" name="Anna Heldorf (DFFH)" initials="AH(" userId="S::Anna.Heldorf@familysafety.vic.gov.au::f6ca5961-f756-4fea-ad70-53f6f41e723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99CCFF"/>
    <a:srgbClr val="007B4B"/>
    <a:srgbClr val="C5511A"/>
    <a:srgbClr val="201547"/>
    <a:srgbClr val="004C97"/>
    <a:srgbClr val="0072CE"/>
    <a:srgbClr val="D50032"/>
    <a:srgbClr val="008950"/>
    <a:srgbClr val="004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4215C-7339-48EB-B3BB-FF7D30E28288}" v="3" dt="2023-02-21T03:03:44.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36" autoAdjust="0"/>
  </p:normalViewPr>
  <p:slideViewPr>
    <p:cSldViewPr snapToGrid="0">
      <p:cViewPr varScale="1">
        <p:scale>
          <a:sx n="87" d="100"/>
          <a:sy n="87" d="100"/>
        </p:scale>
        <p:origin x="13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B8C8A-5B21-4149-B6BA-05191CF61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a:extLst>
              <a:ext uri="{FF2B5EF4-FFF2-40B4-BE49-F238E27FC236}">
                <a16:creationId xmlns:a16="http://schemas.microsoft.com/office/drawing/2014/main" id="{9AF85F1E-D700-4F51-8DF2-D15C66A7F6F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61164D75-B28E-479D-9866-66B1BFF9E4E6}" type="datetimeFigureOut">
              <a:rPr lang="en-AU"/>
              <a:pPr>
                <a:defRPr/>
              </a:pPr>
              <a:t>21/02/2023</a:t>
            </a:fld>
            <a:endParaRPr lang="en-AU"/>
          </a:p>
        </p:txBody>
      </p:sp>
      <p:sp>
        <p:nvSpPr>
          <p:cNvPr id="4" name="Slide Image Placeholder 3">
            <a:extLst>
              <a:ext uri="{FF2B5EF4-FFF2-40B4-BE49-F238E27FC236}">
                <a16:creationId xmlns:a16="http://schemas.microsoft.com/office/drawing/2014/main" id="{126F1C03-881B-4355-B07D-0335F39987D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F64317A9-BCB3-48D5-A32A-E887A6F64F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12A132A2-195C-4467-844F-EF17D83B71B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a:extLst>
              <a:ext uri="{FF2B5EF4-FFF2-40B4-BE49-F238E27FC236}">
                <a16:creationId xmlns:a16="http://schemas.microsoft.com/office/drawing/2014/main" id="{699881A1-67FA-4219-BF77-3134E65268F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CB09518-359A-43B2-8A2D-1575ED3A054E}" type="slidenum">
              <a:rPr lang="en-AU" altLang="en-US"/>
              <a:pPr>
                <a:defRPr/>
              </a:pPr>
              <a:t>‹#›</a:t>
            </a:fld>
            <a:endParaRPr lang="en-AU" altLang="en-US"/>
          </a:p>
        </p:txBody>
      </p:sp>
    </p:spTree>
    <p:extLst>
      <p:ext uri="{BB962C8B-B14F-4D97-AF65-F5344CB8AC3E}">
        <p14:creationId xmlns:p14="http://schemas.microsoft.com/office/powerpoint/2010/main" val="1868444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824898C-38A1-473A-AC01-3163C1F5A25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531E3E-FC34-4479-91AF-55883669E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0338D336-53AD-4A43-8AE8-31B959101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DBCFDE-DC92-4BC0-B454-397A23783186}" type="slidenum">
              <a:rPr lang="en-AU" altLang="en-US" smtClean="0"/>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12</a:t>
            </a:fld>
            <a:endParaRPr lang="en-AU" altLang="en-US"/>
          </a:p>
        </p:txBody>
      </p:sp>
    </p:spTree>
    <p:extLst>
      <p:ext uri="{BB962C8B-B14F-4D97-AF65-F5344CB8AC3E}">
        <p14:creationId xmlns:p14="http://schemas.microsoft.com/office/powerpoint/2010/main" val="174244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13</a:t>
            </a:fld>
            <a:endParaRPr lang="en-AU" altLang="en-US"/>
          </a:p>
        </p:txBody>
      </p:sp>
    </p:spTree>
    <p:extLst>
      <p:ext uri="{BB962C8B-B14F-4D97-AF65-F5344CB8AC3E}">
        <p14:creationId xmlns:p14="http://schemas.microsoft.com/office/powerpoint/2010/main" val="213544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14</a:t>
            </a:fld>
            <a:endParaRPr lang="en-AU" altLang="en-US"/>
          </a:p>
        </p:txBody>
      </p:sp>
    </p:spTree>
    <p:extLst>
      <p:ext uri="{BB962C8B-B14F-4D97-AF65-F5344CB8AC3E}">
        <p14:creationId xmlns:p14="http://schemas.microsoft.com/office/powerpoint/2010/main" val="316457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16</a:t>
            </a:fld>
            <a:endParaRPr lang="en-AU" altLang="en-US"/>
          </a:p>
        </p:txBody>
      </p:sp>
    </p:spTree>
    <p:extLst>
      <p:ext uri="{BB962C8B-B14F-4D97-AF65-F5344CB8AC3E}">
        <p14:creationId xmlns:p14="http://schemas.microsoft.com/office/powerpoint/2010/main" val="157281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3</a:t>
            </a:fld>
            <a:endParaRPr lang="en-AU" altLang="en-US"/>
          </a:p>
        </p:txBody>
      </p:sp>
    </p:spTree>
    <p:extLst>
      <p:ext uri="{BB962C8B-B14F-4D97-AF65-F5344CB8AC3E}">
        <p14:creationId xmlns:p14="http://schemas.microsoft.com/office/powerpoint/2010/main" val="292008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5</a:t>
            </a:fld>
            <a:endParaRPr lang="en-AU" altLang="en-US"/>
          </a:p>
        </p:txBody>
      </p:sp>
    </p:spTree>
    <p:extLst>
      <p:ext uri="{BB962C8B-B14F-4D97-AF65-F5344CB8AC3E}">
        <p14:creationId xmlns:p14="http://schemas.microsoft.com/office/powerpoint/2010/main" val="46984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endParaRPr lang="en-AU" sz="12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6</a:t>
            </a:fld>
            <a:endParaRPr lang="en-AU" altLang="en-US"/>
          </a:p>
        </p:txBody>
      </p:sp>
    </p:spTree>
    <p:extLst>
      <p:ext uri="{BB962C8B-B14F-4D97-AF65-F5344CB8AC3E}">
        <p14:creationId xmlns:p14="http://schemas.microsoft.com/office/powerpoint/2010/main" val="380206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7</a:t>
            </a:fld>
            <a:endParaRPr lang="en-AU" altLang="en-US"/>
          </a:p>
        </p:txBody>
      </p:sp>
    </p:spTree>
    <p:extLst>
      <p:ext uri="{BB962C8B-B14F-4D97-AF65-F5344CB8AC3E}">
        <p14:creationId xmlns:p14="http://schemas.microsoft.com/office/powerpoint/2010/main" val="126881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8</a:t>
            </a:fld>
            <a:endParaRPr lang="en-AU" altLang="en-US"/>
          </a:p>
        </p:txBody>
      </p:sp>
    </p:spTree>
    <p:extLst>
      <p:ext uri="{BB962C8B-B14F-4D97-AF65-F5344CB8AC3E}">
        <p14:creationId xmlns:p14="http://schemas.microsoft.com/office/powerpoint/2010/main" val="12107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9</a:t>
            </a:fld>
            <a:endParaRPr lang="en-AU" altLang="en-US"/>
          </a:p>
        </p:txBody>
      </p:sp>
    </p:spTree>
    <p:extLst>
      <p:ext uri="{BB962C8B-B14F-4D97-AF65-F5344CB8AC3E}">
        <p14:creationId xmlns:p14="http://schemas.microsoft.com/office/powerpoint/2010/main" val="423370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10</a:t>
            </a:fld>
            <a:endParaRPr lang="en-AU" altLang="en-US"/>
          </a:p>
        </p:txBody>
      </p:sp>
    </p:spTree>
    <p:extLst>
      <p:ext uri="{BB962C8B-B14F-4D97-AF65-F5344CB8AC3E}">
        <p14:creationId xmlns:p14="http://schemas.microsoft.com/office/powerpoint/2010/main" val="365759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11</a:t>
            </a:fld>
            <a:endParaRPr lang="en-AU" altLang="en-US"/>
          </a:p>
        </p:txBody>
      </p:sp>
    </p:spTree>
    <p:extLst>
      <p:ext uri="{BB962C8B-B14F-4D97-AF65-F5344CB8AC3E}">
        <p14:creationId xmlns:p14="http://schemas.microsoft.com/office/powerpoint/2010/main" val="20922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28"/>
            <a:ext cx="7920000" cy="1637073"/>
          </a:xfrm>
        </p:spPr>
        <p:txBody>
          <a:bodyPr anchor="b" anchorCtr="0">
            <a:noAutofit/>
          </a:bodyPr>
          <a:lstStyle>
            <a:lvl1pPr algn="l">
              <a:defRPr sz="3200" baseline="0">
                <a:solidFill>
                  <a:schemeClr val="bg2"/>
                </a:solidFill>
              </a:defRPr>
            </a:lvl1pPr>
          </a:lstStyle>
          <a:p>
            <a:r>
              <a:rPr lang="en-US" noProof="0"/>
              <a:t>Click to edit Master title style</a:t>
            </a:r>
            <a:endParaRPr lang="en-AU" noProof="0"/>
          </a:p>
        </p:txBody>
      </p:sp>
      <p:sp>
        <p:nvSpPr>
          <p:cNvPr id="3" name="Subtitle 2"/>
          <p:cNvSpPr>
            <a:spLocks noGrp="1"/>
          </p:cNvSpPr>
          <p:nvPr>
            <p:ph type="subTitle" idx="1"/>
          </p:nvPr>
        </p:nvSpPr>
        <p:spPr>
          <a:xfrm>
            <a:off x="720000" y="3707999"/>
            <a:ext cx="7020000" cy="1613259"/>
          </a:xfrm>
        </p:spPr>
        <p:txBody>
          <a:bodyPr>
            <a:noAutofit/>
          </a:bodyPr>
          <a:lstStyle>
            <a:lvl1pPr marL="0" indent="0" algn="l">
              <a:buNone/>
              <a:defRPr sz="2200" b="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a:p>
        </p:txBody>
      </p:sp>
    </p:spTree>
    <p:extLst>
      <p:ext uri="{BB962C8B-B14F-4D97-AF65-F5344CB8AC3E}">
        <p14:creationId xmlns:p14="http://schemas.microsoft.com/office/powerpoint/2010/main" val="90570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1836000" cy="1378800"/>
          </a:xfrm>
        </p:spPr>
        <p:txBody>
          <a:bodyPr/>
          <a:lstStyle>
            <a:lvl1pPr>
              <a:defRPr sz="1100">
                <a:solidFill>
                  <a:schemeClr val="tx1"/>
                </a:solidFill>
              </a:defRPr>
            </a:lvl1pPr>
          </a:lstStyle>
          <a:p>
            <a:r>
              <a:rPr lang="en-US"/>
              <a:t>Click icon to add picture</a:t>
            </a:r>
            <a:endParaRPr lang="en-AU"/>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719133" y="3071900"/>
            <a:ext cx="1836000" cy="1378800"/>
          </a:xfrm>
        </p:spPr>
        <p:txBody>
          <a:bodyPr/>
          <a:lstStyle>
            <a:lvl1pPr>
              <a:defRPr sz="1100">
                <a:solidFill>
                  <a:schemeClr val="tx1"/>
                </a:solidFill>
              </a:defRPr>
            </a:lvl1pPr>
          </a:lstStyle>
          <a:p>
            <a:r>
              <a:rPr lang="en-US"/>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133" y="4632500"/>
            <a:ext cx="1836000" cy="1378800"/>
          </a:xfrm>
        </p:spPr>
        <p:txBody>
          <a:bodyPr/>
          <a:lstStyle>
            <a:lvl1pPr>
              <a:defRPr sz="1100">
                <a:solidFill>
                  <a:schemeClr val="tx1"/>
                </a:solidFill>
              </a:defRPr>
            </a:lvl1pPr>
          </a:lstStyle>
          <a:p>
            <a:r>
              <a:rPr lang="en-US"/>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735667" y="1511300"/>
            <a:ext cx="87372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34876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bann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999" y="1512000"/>
            <a:ext cx="10752867" cy="48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672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60031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 banner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52488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7" y="1512000"/>
            <a:ext cx="52488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832288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banner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342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386003" y="1512000"/>
            <a:ext cx="342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052867" y="1512000"/>
            <a:ext cx="342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129274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banner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US"/>
              <a:t>Click to edit Master title style</a:t>
            </a:r>
            <a:endParaRPr lang="en-AU"/>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719668" y="1516311"/>
            <a:ext cx="5248800" cy="4500000"/>
          </a:xfrm>
        </p:spPr>
        <p:txBody>
          <a:bodyPr/>
          <a:lstStyle>
            <a:lvl1pPr>
              <a:defRPr sz="1100">
                <a:solidFill>
                  <a:schemeClr val="tx1"/>
                </a:solidFill>
              </a:defRPr>
            </a:lvl1pPr>
          </a:lstStyle>
          <a:p>
            <a:r>
              <a:rPr lang="en-US"/>
              <a:t>Click icon to add picture</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3532" y="1516311"/>
            <a:ext cx="52488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67492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 banner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2952000" cy="2160000"/>
          </a:xfrm>
        </p:spPr>
        <p:txBody>
          <a:bodyPr/>
          <a:lstStyle>
            <a:lvl1pPr>
              <a:defRPr sz="1100">
                <a:solidFill>
                  <a:schemeClr val="tx1"/>
                </a:solidFill>
              </a:defRPr>
            </a:lvl1pPr>
          </a:lstStyle>
          <a:p>
            <a:r>
              <a:rPr lang="en-US"/>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3851300"/>
            <a:ext cx="2952000" cy="2160000"/>
          </a:xfrm>
        </p:spPr>
        <p:txBody>
          <a:bodyPr/>
          <a:lstStyle>
            <a:lvl1pPr>
              <a:defRPr sz="1100">
                <a:solidFill>
                  <a:schemeClr val="tx1"/>
                </a:solidFill>
              </a:defRPr>
            </a:lvl1pPr>
          </a:lstStyle>
          <a:p>
            <a:r>
              <a:rPr lang="en-US"/>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3851133" y="1511300"/>
            <a:ext cx="76212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147030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 banner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1836000" cy="1378800"/>
          </a:xfrm>
        </p:spPr>
        <p:txBody>
          <a:bodyPr/>
          <a:lstStyle>
            <a:lvl1pPr>
              <a:defRPr sz="1100">
                <a:solidFill>
                  <a:schemeClr val="tx1"/>
                </a:solidFill>
              </a:defRPr>
            </a:lvl1pPr>
          </a:lstStyle>
          <a:p>
            <a:r>
              <a:rPr lang="en-US" noProof="0"/>
              <a:t>Click icon to add picture</a:t>
            </a:r>
            <a:endParaRPr lang="en-AU" noProof="0"/>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719667" y="3067774"/>
            <a:ext cx="1836000" cy="1378800"/>
          </a:xfrm>
        </p:spPr>
        <p:txBody>
          <a:bodyPr/>
          <a:lstStyle>
            <a:lvl1pPr>
              <a:defRPr sz="1100">
                <a:solidFill>
                  <a:schemeClr val="tx1"/>
                </a:solidFill>
              </a:defRPr>
            </a:lvl1pPr>
          </a:lstStyle>
          <a:p>
            <a:r>
              <a:rPr lang="en-US" noProof="0"/>
              <a:t>Click icon to add picture</a:t>
            </a:r>
            <a:endParaRPr lang="en-AU" noProof="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4632500"/>
            <a:ext cx="1836000" cy="1378800"/>
          </a:xfrm>
        </p:spPr>
        <p:txBody>
          <a:bodyPr/>
          <a:lstStyle>
            <a:lvl1pPr>
              <a:defRPr sz="1100">
                <a:solidFill>
                  <a:schemeClr val="tx1"/>
                </a:solidFill>
              </a:defRPr>
            </a:lvl1pPr>
          </a:lstStyle>
          <a:p>
            <a:r>
              <a:rPr lang="en-US" noProof="0"/>
              <a:t>Click icon to add picture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735667" y="1507174"/>
            <a:ext cx="87372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59690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28"/>
            <a:ext cx="7920000" cy="1637073"/>
          </a:xfrm>
        </p:spPr>
        <p:txBody>
          <a:bodyPr anchor="b" anchorCtr="0">
            <a:noAutofit/>
          </a:bodyPr>
          <a:lstStyle>
            <a:lvl1pPr algn="l">
              <a:defRPr sz="3200" baseline="0">
                <a:solidFill>
                  <a:schemeClr val="accent1"/>
                </a:solidFill>
              </a:defRPr>
            </a:lvl1pPr>
          </a:lstStyle>
          <a:p>
            <a:r>
              <a:rPr lang="en-US" noProof="0"/>
              <a:t>Click to edit Master title style</a:t>
            </a:r>
            <a:endParaRPr lang="en-AU" noProof="0"/>
          </a:p>
        </p:txBody>
      </p:sp>
      <p:sp>
        <p:nvSpPr>
          <p:cNvPr id="3" name="Subtitle 2"/>
          <p:cNvSpPr>
            <a:spLocks noGrp="1"/>
          </p:cNvSpPr>
          <p:nvPr>
            <p:ph type="subTitle" idx="1"/>
          </p:nvPr>
        </p:nvSpPr>
        <p:spPr>
          <a:xfrm>
            <a:off x="720000" y="3707999"/>
            <a:ext cx="7020000" cy="1613259"/>
          </a:xfrm>
        </p:spPr>
        <p:txBody>
          <a:bodyPr>
            <a:noAutofit/>
          </a:bodyPr>
          <a:lstStyle>
            <a:lvl1pPr marL="0" indent="0" algn="l">
              <a:buNone/>
              <a:defRPr sz="2200" b="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a:p>
        </p:txBody>
      </p:sp>
    </p:spTree>
    <p:extLst>
      <p:ext uri="{BB962C8B-B14F-4D97-AF65-F5344CB8AC3E}">
        <p14:creationId xmlns:p14="http://schemas.microsoft.com/office/powerpoint/2010/main" val="409397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28"/>
            <a:ext cx="9720000" cy="1637073"/>
          </a:xfrm>
        </p:spPr>
        <p:txBody>
          <a:bodyPr anchor="b" anchorCtr="0">
            <a:noAutofit/>
          </a:bodyPr>
          <a:lstStyle>
            <a:lvl1pPr algn="l">
              <a:defRPr sz="3200" baseline="0">
                <a:solidFill>
                  <a:schemeClr val="bg2"/>
                </a:solidFill>
              </a:defRPr>
            </a:lvl1pPr>
          </a:lstStyle>
          <a:p>
            <a:r>
              <a:rPr lang="en-US" noProof="0"/>
              <a:t>Click to edit Master title style</a:t>
            </a:r>
            <a:endParaRPr lang="en-AU" noProof="0"/>
          </a:p>
        </p:txBody>
      </p:sp>
      <p:sp>
        <p:nvSpPr>
          <p:cNvPr id="3" name="Subtitle 2"/>
          <p:cNvSpPr>
            <a:spLocks noGrp="1"/>
          </p:cNvSpPr>
          <p:nvPr>
            <p:ph type="subTitle" idx="1"/>
          </p:nvPr>
        </p:nvSpPr>
        <p:spPr>
          <a:xfrm>
            <a:off x="720000" y="3707999"/>
            <a:ext cx="9000000" cy="1613259"/>
          </a:xfrm>
        </p:spPr>
        <p:txBody>
          <a:bodyPr>
            <a:noAutofit/>
          </a:bodyPr>
          <a:lstStyle>
            <a:lvl1pPr marL="0" indent="0" algn="l">
              <a:buNone/>
              <a:defRPr sz="2200" b="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a:p>
        </p:txBody>
      </p:sp>
    </p:spTree>
    <p:extLst>
      <p:ext uri="{BB962C8B-B14F-4D97-AF65-F5344CB8AC3E}">
        <p14:creationId xmlns:p14="http://schemas.microsoft.com/office/powerpoint/2010/main" val="152737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28"/>
            <a:ext cx="9720000" cy="1637073"/>
          </a:xfrm>
        </p:spPr>
        <p:txBody>
          <a:bodyPr anchor="b" anchorCtr="0">
            <a:noAutofit/>
          </a:bodyPr>
          <a:lstStyle>
            <a:lvl1pPr algn="l">
              <a:defRPr sz="3200" baseline="0">
                <a:solidFill>
                  <a:schemeClr val="accent1"/>
                </a:solidFill>
              </a:defRPr>
            </a:lvl1pPr>
          </a:lstStyle>
          <a:p>
            <a:r>
              <a:rPr lang="en-US" noProof="0"/>
              <a:t>Click to edit Master title style</a:t>
            </a:r>
            <a:endParaRPr lang="en-AU" noProof="0"/>
          </a:p>
        </p:txBody>
      </p:sp>
      <p:sp>
        <p:nvSpPr>
          <p:cNvPr id="3" name="Subtitle 2"/>
          <p:cNvSpPr>
            <a:spLocks noGrp="1"/>
          </p:cNvSpPr>
          <p:nvPr>
            <p:ph type="subTitle" idx="1"/>
          </p:nvPr>
        </p:nvSpPr>
        <p:spPr>
          <a:xfrm>
            <a:off x="720000" y="3707999"/>
            <a:ext cx="9000000" cy="1613259"/>
          </a:xfrm>
        </p:spPr>
        <p:txBody>
          <a:bodyPr>
            <a:noAutofit/>
          </a:bodyPr>
          <a:lstStyle>
            <a:lvl1pPr marL="0" indent="0" algn="l">
              <a:buNone/>
              <a:defRPr sz="2200" b="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a:p>
        </p:txBody>
      </p:sp>
    </p:spTree>
    <p:extLst>
      <p:ext uri="{BB962C8B-B14F-4D97-AF65-F5344CB8AC3E}">
        <p14:creationId xmlns:p14="http://schemas.microsoft.com/office/powerpoint/2010/main" val="156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107532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672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163378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52488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1" y="1512000"/>
            <a:ext cx="52488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171621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34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386000" y="1509427"/>
            <a:ext cx="34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052867" y="1512000"/>
            <a:ext cx="34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283611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US"/>
              <a:t>Click to edit Master title style</a:t>
            </a:r>
            <a:endParaRPr lang="en-AU"/>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719668" y="1516311"/>
            <a:ext cx="5248800" cy="4500000"/>
          </a:xfrm>
        </p:spPr>
        <p:txBody>
          <a:bodyPr/>
          <a:lstStyle>
            <a:lvl1pPr>
              <a:defRPr sz="1100">
                <a:solidFill>
                  <a:schemeClr val="tx1"/>
                </a:solidFill>
              </a:defRPr>
            </a:lvl1pPr>
          </a:lstStyle>
          <a:p>
            <a:r>
              <a:rPr lang="en-US"/>
              <a:t>Click icon to add picture</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7" y="1516311"/>
            <a:ext cx="52488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9165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2952000" cy="2160000"/>
          </a:xfrm>
        </p:spPr>
        <p:txBody>
          <a:bodyPr/>
          <a:lstStyle>
            <a:lvl1pPr>
              <a:defRPr sz="1100">
                <a:solidFill>
                  <a:schemeClr val="tx1"/>
                </a:solidFill>
              </a:defRPr>
            </a:lvl1pPr>
          </a:lstStyle>
          <a:p>
            <a:r>
              <a:rPr lang="en-US"/>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3851169"/>
            <a:ext cx="2952000" cy="2160000"/>
          </a:xfrm>
        </p:spPr>
        <p:txBody>
          <a:bodyPr/>
          <a:lstStyle>
            <a:lvl1pPr>
              <a:defRPr sz="1100">
                <a:solidFill>
                  <a:schemeClr val="tx1"/>
                </a:solidFill>
              </a:defRPr>
            </a:lvl1pPr>
          </a:lstStyle>
          <a:p>
            <a:r>
              <a:rPr lang="en-US"/>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3851667" y="1511169"/>
            <a:ext cx="76212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32447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719667" y="269874"/>
            <a:ext cx="107532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noProof="0"/>
              <a:t>Click to edit Master title style</a:t>
            </a:r>
            <a:endParaRPr lang="en-AU" altLang="en-US" noProof="0"/>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719667" y="1512000"/>
            <a:ext cx="10753200"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AU" altLang="en-US" noProof="0"/>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719667" y="6480000"/>
            <a:ext cx="1440000" cy="37800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r>
              <a:rPr lang="en-AU" noProof="0"/>
              <a:t>TRIM</a:t>
            </a:r>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10440000" y="6480175"/>
            <a:ext cx="648000" cy="378000"/>
          </a:xfrm>
          <a:prstGeom prst="rect">
            <a:avLst/>
          </a:prstGeom>
        </p:spPr>
        <p:txBody>
          <a:bodyPr vert="horz" wrap="square" lIns="0" tIns="0" rIns="0" bIns="0" numCol="1" anchor="t" anchorCtr="0" compatLnSpc="1">
            <a:prstTxWarp prst="textNoShape">
              <a:avLst/>
            </a:prstTxWarp>
          </a:bodyPr>
          <a:lstStyle>
            <a:lvl1pPr algn="r">
              <a:defRPr sz="1200">
                <a:solidFill>
                  <a:schemeClr val="tx1">
                    <a:lumMod val="65000"/>
                    <a:lumOff val="35000"/>
                  </a:schemeClr>
                </a:solidFill>
              </a:defRPr>
            </a:lvl1pPr>
          </a:lstStyle>
          <a:p>
            <a:pPr>
              <a:defRPr/>
            </a:pPr>
            <a:fld id="{15AF9A56-2477-4E54-9B3A-54EF47468CB2}" type="slidenum">
              <a:rPr lang="en-AU" altLang="en-US" noProof="0" smtClean="0"/>
              <a:pPr>
                <a:defRPr/>
              </a:pPr>
              <a:t>‹#›</a:t>
            </a:fld>
            <a:endParaRPr lang="en-AU" altLang="en-US" noProof="0"/>
          </a:p>
        </p:txBody>
      </p:sp>
      <p:sp>
        <p:nvSpPr>
          <p:cNvPr id="2" name="MSIPCMContentMarking" descr="{&quot;HashCode&quot;:-1428298621,&quot;Placement&quot;:&quot;Header&quot;,&quot;Top&quot;:0.0,&quot;Left&quot;:443.117157,&quot;SlideWidth&quot;:960,&quot;SlideHeight&quot;:540}">
            <a:extLst>
              <a:ext uri="{FF2B5EF4-FFF2-40B4-BE49-F238E27FC236}">
                <a16:creationId xmlns:a16="http://schemas.microsoft.com/office/drawing/2014/main" id="{9EB0D689-0D6C-4470-B922-66DAE3E574E7}"/>
              </a:ext>
            </a:extLst>
          </p:cNvPr>
          <p:cNvSpPr txBox="1"/>
          <p:nvPr userDrawn="1"/>
        </p:nvSpPr>
        <p:spPr>
          <a:xfrm>
            <a:off x="5627588" y="0"/>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E4100E"/>
                </a:solidFill>
                <a:latin typeface="Arial Black" panose="020B0A04020102020204" pitchFamily="34" charset="0"/>
              </a:rPr>
              <a:t>OFFICIAL</a:t>
            </a:r>
          </a:p>
        </p:txBody>
      </p:sp>
      <p:sp>
        <p:nvSpPr>
          <p:cNvPr id="5" name="MSIPCMContentMarking" descr="{&quot;HashCode&quot;:-1404161052,&quot;Placement&quot;:&quot;Footer&quot;,&quot;Top&quot;:517.4484,&quot;Left&quot;:443.117157,&quot;SlideWidth&quot;:960,&quot;SlideHeight&quot;:540}">
            <a:extLst>
              <a:ext uri="{FF2B5EF4-FFF2-40B4-BE49-F238E27FC236}">
                <a16:creationId xmlns:a16="http://schemas.microsoft.com/office/drawing/2014/main" id="{53FE160C-490F-45A6-AEAA-F03C880E3B0B}"/>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E4100E"/>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911" r:id="rId1"/>
    <p:sldLayoutId id="2147483921" r:id="rId2"/>
    <p:sldLayoutId id="2147483920" r:id="rId3"/>
    <p:sldLayoutId id="2147483922" r:id="rId4"/>
    <p:sldLayoutId id="2147483913" r:id="rId5"/>
    <p:sldLayoutId id="2147483914" r:id="rId6"/>
    <p:sldLayoutId id="2147483915" r:id="rId7"/>
    <p:sldLayoutId id="2147483918" r:id="rId8"/>
    <p:sldLayoutId id="2147483917" r:id="rId9"/>
    <p:sldLayoutId id="2147483916" r:id="rId10"/>
    <p:sldLayoutId id="2147483919" r:id="rId11"/>
    <p:sldLayoutId id="2147483923" r:id="rId12"/>
    <p:sldLayoutId id="2147483924" r:id="rId13"/>
    <p:sldLayoutId id="2147483925" r:id="rId14"/>
    <p:sldLayoutId id="2147483926" r:id="rId15"/>
    <p:sldLayoutId id="2147483927" r:id="rId16"/>
  </p:sldLayoutIdLst>
  <p:hf hdr="0" dt="0"/>
  <p:txStyles>
    <p:titleStyle>
      <a:lvl1pPr algn="l" defTabSz="457200" rtl="0" eaLnBrk="1" fontAlgn="base" hangingPunct="1">
        <a:spcBef>
          <a:spcPct val="0"/>
        </a:spcBef>
        <a:spcAft>
          <a:spcPct val="0"/>
        </a:spcAft>
        <a:defRPr sz="2400" kern="1200">
          <a:solidFill>
            <a:schemeClr val="accent2"/>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000" b="0" kern="1200">
          <a:solidFill>
            <a:schemeClr val="accent1"/>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423D10-AE94-44F2-8F86-8BBEC30C83FD}"/>
              </a:ext>
            </a:extLst>
          </p:cNvPr>
          <p:cNvSpPr>
            <a:spLocks noGrp="1"/>
          </p:cNvSpPr>
          <p:nvPr>
            <p:ph type="ctrTitle"/>
          </p:nvPr>
        </p:nvSpPr>
        <p:spPr/>
        <p:txBody>
          <a:bodyPr anchor="b" anchorCtr="0"/>
          <a:lstStyle/>
          <a:p>
            <a:r>
              <a:rPr lang="en-AU" altLang="en-US"/>
              <a:t>Family violence crisis response model</a:t>
            </a:r>
          </a:p>
        </p:txBody>
      </p:sp>
      <p:sp>
        <p:nvSpPr>
          <p:cNvPr id="5123" name="Subtitle 2">
            <a:extLst>
              <a:ext uri="{FF2B5EF4-FFF2-40B4-BE49-F238E27FC236}">
                <a16:creationId xmlns:a16="http://schemas.microsoft.com/office/drawing/2014/main" id="{35776997-EF00-452E-BAC0-0646F5280C48}"/>
              </a:ext>
            </a:extLst>
          </p:cNvPr>
          <p:cNvSpPr>
            <a:spLocks noGrp="1"/>
          </p:cNvSpPr>
          <p:nvPr>
            <p:ph type="subTitle" idx="1"/>
          </p:nvPr>
        </p:nvSpPr>
        <p:spPr/>
        <p:txBody>
          <a:bodyPr/>
          <a:lstStyle/>
          <a:p>
            <a:r>
              <a:rPr lang="en-AU" altLang="en-US"/>
              <a:t>Information sessions November 2022</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D95D-44F4-443E-BD71-B5C0591367AC}"/>
              </a:ext>
            </a:extLst>
          </p:cNvPr>
          <p:cNvSpPr>
            <a:spLocks noGrp="1"/>
          </p:cNvSpPr>
          <p:nvPr>
            <p:ph type="title"/>
          </p:nvPr>
        </p:nvSpPr>
        <p:spPr/>
        <p:txBody>
          <a:bodyPr/>
          <a:lstStyle/>
          <a:p>
            <a:r>
              <a:rPr lang="en-AU"/>
              <a:t>Roles and responsibilities after hours</a:t>
            </a:r>
          </a:p>
        </p:txBody>
      </p:sp>
      <p:sp>
        <p:nvSpPr>
          <p:cNvPr id="3" name="Content Placeholder 2">
            <a:extLst>
              <a:ext uri="{FF2B5EF4-FFF2-40B4-BE49-F238E27FC236}">
                <a16:creationId xmlns:a16="http://schemas.microsoft.com/office/drawing/2014/main" id="{34B15828-A04E-456E-A394-FE94388B5BC9}"/>
              </a:ext>
            </a:extLst>
          </p:cNvPr>
          <p:cNvSpPr>
            <a:spLocks noGrp="1"/>
          </p:cNvSpPr>
          <p:nvPr>
            <p:ph sz="quarter" idx="13"/>
          </p:nvPr>
        </p:nvSpPr>
        <p:spPr>
          <a:xfrm>
            <a:off x="719139" y="1770185"/>
            <a:ext cx="5977994" cy="4500000"/>
          </a:xfrm>
        </p:spPr>
        <p:txBody>
          <a:bodyPr/>
          <a:lstStyle/>
          <a:p>
            <a:pPr marL="342900" indent="-342900">
              <a:buFont typeface="Arial" panose="020B0604020202020204" pitchFamily="34" charset="0"/>
              <a:buChar char="•"/>
            </a:pPr>
            <a:r>
              <a:rPr lang="en-AU" sz="1400" b="1">
                <a:solidFill>
                  <a:schemeClr val="tx1"/>
                </a:solidFill>
              </a:rPr>
              <a:t>In-scope services: </a:t>
            </a:r>
          </a:p>
          <a:p>
            <a:pPr marL="846138" lvl="3" indent="-342900"/>
            <a:r>
              <a:rPr lang="en-AU" sz="1400"/>
              <a:t>Safe Steps</a:t>
            </a:r>
          </a:p>
          <a:p>
            <a:pPr marL="846138" lvl="3" indent="-342900"/>
            <a:r>
              <a:rPr lang="en-AU" sz="1400"/>
              <a:t>Local family violence after hours services</a:t>
            </a:r>
          </a:p>
          <a:p>
            <a:pPr marL="846138" lvl="3" indent="-342900"/>
            <a:r>
              <a:rPr lang="en-AU" sz="1400"/>
              <a:t>Family violence accommodation services (refuges)</a:t>
            </a:r>
          </a:p>
          <a:p>
            <a:pPr marL="342900" lvl="1" indent="-342900">
              <a:buFont typeface="Arial" panose="020B0604020202020204" pitchFamily="34" charset="0"/>
              <a:buChar char="•"/>
            </a:pPr>
            <a:r>
              <a:rPr lang="en-AU" sz="1400" b="1"/>
              <a:t>Purpose:</a:t>
            </a:r>
          </a:p>
          <a:p>
            <a:pPr marL="846138" lvl="3" indent="-342900"/>
            <a:r>
              <a:rPr lang="en-AU" sz="1400"/>
              <a:t>Provide clear roles and responsibilities for in-scope services delivering crisis responses after hours</a:t>
            </a:r>
          </a:p>
          <a:p>
            <a:pPr marL="342900" lvl="1" indent="-342900">
              <a:buFont typeface="Arial" panose="020B0604020202020204" pitchFamily="34" charset="0"/>
              <a:buChar char="•"/>
            </a:pPr>
            <a:r>
              <a:rPr lang="en-AU" sz="1400" b="1"/>
              <a:t>Key points:</a:t>
            </a:r>
          </a:p>
          <a:p>
            <a:pPr marL="846138" lvl="3" indent="-342900"/>
            <a:r>
              <a:rPr lang="en-AU" sz="1400"/>
              <a:t>Embedding changes made since release of original after hours guidelines in 2018</a:t>
            </a:r>
          </a:p>
          <a:p>
            <a:pPr marL="846138" lvl="3" indent="-342900"/>
            <a:r>
              <a:rPr lang="en-AU" sz="1400"/>
              <a:t>Builds upon case management program requirements</a:t>
            </a:r>
          </a:p>
          <a:p>
            <a:pPr marL="846138" lvl="3" indent="-342900"/>
            <a:r>
              <a:rPr lang="en-AU" sz="1400"/>
              <a:t>Incorporates after-hours roles and responsibilities for Family violence accommodation services (refuges)</a:t>
            </a:r>
          </a:p>
          <a:p>
            <a:pPr marL="846138" lvl="3" indent="-342900"/>
            <a:r>
              <a:rPr lang="en-AU" sz="1400">
                <a:ea typeface="ＭＳ Ｐゴシック"/>
                <a:cs typeface="Arial"/>
              </a:rPr>
              <a:t>The scale of change required is expected to be minimal</a:t>
            </a:r>
            <a:endParaRPr lang="en-AU" sz="1400"/>
          </a:p>
        </p:txBody>
      </p:sp>
      <p:pic>
        <p:nvPicPr>
          <p:cNvPr id="7" name="Content Placeholder 6">
            <a:extLst>
              <a:ext uri="{FF2B5EF4-FFF2-40B4-BE49-F238E27FC236}">
                <a16:creationId xmlns:a16="http://schemas.microsoft.com/office/drawing/2014/main" id="{533C7629-F963-41C5-8133-08D01551D930}"/>
              </a:ext>
            </a:extLst>
          </p:cNvPr>
          <p:cNvPicPr>
            <a:picLocks noGrp="1" noChangeAspect="1"/>
          </p:cNvPicPr>
          <p:nvPr>
            <p:ph sz="quarter" idx="14"/>
          </p:nvPr>
        </p:nvPicPr>
        <p:blipFill rotWithShape="1">
          <a:blip r:embed="rId3"/>
          <a:srcRect t="16"/>
          <a:stretch/>
        </p:blipFill>
        <p:spPr>
          <a:xfrm>
            <a:off x="7649235" y="1512000"/>
            <a:ext cx="3324142" cy="4499863"/>
          </a:xfrm>
        </p:spPr>
      </p:pic>
      <p:sp>
        <p:nvSpPr>
          <p:cNvPr id="5" name="Slide Number Placeholder 4">
            <a:extLst>
              <a:ext uri="{FF2B5EF4-FFF2-40B4-BE49-F238E27FC236}">
                <a16:creationId xmlns:a16="http://schemas.microsoft.com/office/drawing/2014/main" id="{58CA5F42-739C-4BE4-8ACC-F1241974B891}"/>
              </a:ext>
            </a:extLst>
          </p:cNvPr>
          <p:cNvSpPr>
            <a:spLocks noGrp="1"/>
          </p:cNvSpPr>
          <p:nvPr>
            <p:ph type="sldNum" sz="quarter" idx="12"/>
          </p:nvPr>
        </p:nvSpPr>
        <p:spPr/>
        <p:txBody>
          <a:bodyPr/>
          <a:lstStyle/>
          <a:p>
            <a:pPr>
              <a:defRPr/>
            </a:pPr>
            <a:fld id="{15AF9A56-2477-4E54-9B3A-54EF47468CB2}" type="slidenum">
              <a:rPr lang="en-AU" altLang="en-US" noProof="0" smtClean="0"/>
              <a:pPr>
                <a:defRPr/>
              </a:pPr>
              <a:t>10</a:t>
            </a:fld>
            <a:endParaRPr lang="en-AU" altLang="en-US" noProof="0"/>
          </a:p>
        </p:txBody>
      </p:sp>
    </p:spTree>
    <p:extLst>
      <p:ext uri="{BB962C8B-B14F-4D97-AF65-F5344CB8AC3E}">
        <p14:creationId xmlns:p14="http://schemas.microsoft.com/office/powerpoint/2010/main" val="28753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AA3D-1EE0-0AAE-112A-F80478B4C63E}"/>
              </a:ext>
            </a:extLst>
          </p:cNvPr>
          <p:cNvSpPr>
            <a:spLocks noGrp="1"/>
          </p:cNvSpPr>
          <p:nvPr>
            <p:ph type="title"/>
          </p:nvPr>
        </p:nvSpPr>
        <p:spPr/>
        <p:txBody>
          <a:bodyPr/>
          <a:lstStyle/>
          <a:p>
            <a:r>
              <a:rPr lang="en-US">
                <a:ea typeface="ＭＳ Ｐゴシック"/>
              </a:rPr>
              <a:t>Roles and responsibilities after hours</a:t>
            </a:r>
            <a:endParaRPr lang="en-US"/>
          </a:p>
        </p:txBody>
      </p:sp>
      <p:pic>
        <p:nvPicPr>
          <p:cNvPr id="13" name="Content Placeholder 12">
            <a:extLst>
              <a:ext uri="{FF2B5EF4-FFF2-40B4-BE49-F238E27FC236}">
                <a16:creationId xmlns:a16="http://schemas.microsoft.com/office/drawing/2014/main" id="{E22CA000-F513-403A-85D7-A511671DD058}"/>
              </a:ext>
            </a:extLst>
          </p:cNvPr>
          <p:cNvPicPr>
            <a:picLocks noGrp="1" noChangeAspect="1"/>
          </p:cNvPicPr>
          <p:nvPr>
            <p:ph sz="quarter" idx="13"/>
          </p:nvPr>
        </p:nvPicPr>
        <p:blipFill>
          <a:blip r:embed="rId3"/>
          <a:stretch>
            <a:fillRect/>
          </a:stretch>
        </p:blipFill>
        <p:spPr>
          <a:xfrm>
            <a:off x="719137" y="1396181"/>
            <a:ext cx="10214333" cy="5405127"/>
          </a:xfrm>
        </p:spPr>
      </p:pic>
      <p:sp>
        <p:nvSpPr>
          <p:cNvPr id="6" name="Slide Number Placeholder 5">
            <a:extLst>
              <a:ext uri="{FF2B5EF4-FFF2-40B4-BE49-F238E27FC236}">
                <a16:creationId xmlns:a16="http://schemas.microsoft.com/office/drawing/2014/main" id="{D1C79D48-33FA-902C-E818-ADCFE916AC8C}"/>
              </a:ext>
            </a:extLst>
          </p:cNvPr>
          <p:cNvSpPr>
            <a:spLocks noGrp="1"/>
          </p:cNvSpPr>
          <p:nvPr>
            <p:ph type="sldNum" sz="quarter" idx="12"/>
          </p:nvPr>
        </p:nvSpPr>
        <p:spPr/>
        <p:txBody>
          <a:bodyPr/>
          <a:lstStyle/>
          <a:p>
            <a:pPr>
              <a:defRPr/>
            </a:pPr>
            <a:fld id="{15AF9A56-2477-4E54-9B3A-54EF47468CB2}" type="slidenum">
              <a:rPr lang="en-AU" altLang="en-US" smtClean="0"/>
              <a:pPr>
                <a:defRPr/>
              </a:pPr>
              <a:t>11</a:t>
            </a:fld>
            <a:endParaRPr lang="en-AU" altLang="en-US"/>
          </a:p>
        </p:txBody>
      </p:sp>
    </p:spTree>
    <p:extLst>
      <p:ext uri="{BB962C8B-B14F-4D97-AF65-F5344CB8AC3E}">
        <p14:creationId xmlns:p14="http://schemas.microsoft.com/office/powerpoint/2010/main" val="116801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D95D-44F4-443E-BD71-B5C0591367AC}"/>
              </a:ext>
            </a:extLst>
          </p:cNvPr>
          <p:cNvSpPr>
            <a:spLocks noGrp="1"/>
          </p:cNvSpPr>
          <p:nvPr>
            <p:ph type="title"/>
          </p:nvPr>
        </p:nvSpPr>
        <p:spPr/>
        <p:txBody>
          <a:bodyPr/>
          <a:lstStyle/>
          <a:p>
            <a:r>
              <a:rPr lang="en-AU"/>
              <a:t>Roles and responsibilities in providing emergency accommodation</a:t>
            </a:r>
          </a:p>
        </p:txBody>
      </p:sp>
      <p:sp>
        <p:nvSpPr>
          <p:cNvPr id="3" name="Content Placeholder 2">
            <a:extLst>
              <a:ext uri="{FF2B5EF4-FFF2-40B4-BE49-F238E27FC236}">
                <a16:creationId xmlns:a16="http://schemas.microsoft.com/office/drawing/2014/main" id="{34B15828-A04E-456E-A394-FE94388B5BC9}"/>
              </a:ext>
            </a:extLst>
          </p:cNvPr>
          <p:cNvSpPr>
            <a:spLocks noGrp="1"/>
          </p:cNvSpPr>
          <p:nvPr>
            <p:ph sz="quarter" idx="13"/>
          </p:nvPr>
        </p:nvSpPr>
        <p:spPr>
          <a:xfrm>
            <a:off x="107577" y="1393664"/>
            <a:ext cx="8014446" cy="5289939"/>
          </a:xfrm>
        </p:spPr>
        <p:txBody>
          <a:bodyPr/>
          <a:lstStyle/>
          <a:p>
            <a:pPr marL="342900" indent="-342900">
              <a:lnSpc>
                <a:spcPct val="100000"/>
              </a:lnSpc>
              <a:spcAft>
                <a:spcPts val="600"/>
              </a:spcAft>
              <a:buFont typeface="Arial" panose="020B0604020202020204" pitchFamily="34" charset="0"/>
              <a:buChar char="•"/>
            </a:pPr>
            <a:r>
              <a:rPr lang="en-AU" sz="1400" b="1">
                <a:solidFill>
                  <a:schemeClr val="tx1"/>
                </a:solidFill>
              </a:rPr>
              <a:t>In-scope services: </a:t>
            </a:r>
          </a:p>
          <a:p>
            <a:pPr marL="846138" lvl="3" indent="-342900">
              <a:lnSpc>
                <a:spcPct val="100000"/>
              </a:lnSpc>
              <a:spcAft>
                <a:spcPts val="600"/>
              </a:spcAft>
            </a:pPr>
            <a:r>
              <a:rPr lang="en-AU" sz="1400"/>
              <a:t>Safe Steps</a:t>
            </a:r>
          </a:p>
          <a:p>
            <a:pPr marL="846138" lvl="3" indent="-342900">
              <a:lnSpc>
                <a:spcPct val="100000"/>
              </a:lnSpc>
              <a:spcAft>
                <a:spcPts val="600"/>
              </a:spcAft>
            </a:pPr>
            <a:r>
              <a:rPr lang="en-AU" sz="1400"/>
              <a:t>The Orange Door (TOD)</a:t>
            </a:r>
          </a:p>
          <a:p>
            <a:pPr marL="846138" lvl="3" indent="-342900">
              <a:lnSpc>
                <a:spcPct val="100000"/>
              </a:lnSpc>
              <a:spcAft>
                <a:spcPts val="600"/>
              </a:spcAft>
            </a:pPr>
            <a:r>
              <a:rPr lang="en-AU" sz="1400"/>
              <a:t>Local family violence support services (LFVSS), including ACCOs and targeted services</a:t>
            </a:r>
          </a:p>
          <a:p>
            <a:pPr marL="846138" lvl="3" indent="-342900">
              <a:lnSpc>
                <a:spcPct val="100000"/>
              </a:lnSpc>
              <a:spcAft>
                <a:spcPts val="600"/>
              </a:spcAft>
            </a:pPr>
            <a:r>
              <a:rPr lang="en-AU" sz="1400"/>
              <a:t>Family violence accommodation services (refuges)</a:t>
            </a:r>
          </a:p>
          <a:p>
            <a:pPr marL="342900" lvl="1" indent="-342900">
              <a:lnSpc>
                <a:spcPct val="100000"/>
              </a:lnSpc>
              <a:spcAft>
                <a:spcPts val="600"/>
              </a:spcAft>
              <a:buFont typeface="Arial" panose="020B0604020202020204" pitchFamily="34" charset="0"/>
              <a:buChar char="•"/>
            </a:pPr>
            <a:r>
              <a:rPr lang="en-AU" sz="1400" b="1"/>
              <a:t>Purpose:</a:t>
            </a:r>
          </a:p>
          <a:p>
            <a:pPr marL="846138" lvl="3" indent="-342900">
              <a:lnSpc>
                <a:spcPct val="100000"/>
              </a:lnSpc>
              <a:spcAft>
                <a:spcPts val="600"/>
              </a:spcAft>
            </a:pPr>
            <a:r>
              <a:rPr lang="en-AU" sz="1400"/>
              <a:t>Provide clear roles and responsibilities for in-scope services delivering crisis responses requiring emergency accommodation.</a:t>
            </a:r>
          </a:p>
          <a:p>
            <a:pPr marL="342900" lvl="1" indent="-342900">
              <a:lnSpc>
                <a:spcPct val="100000"/>
              </a:lnSpc>
              <a:spcAft>
                <a:spcPts val="600"/>
              </a:spcAft>
              <a:buFont typeface="Arial" panose="020B0604020202020204" pitchFamily="34" charset="0"/>
              <a:buChar char="•"/>
            </a:pPr>
            <a:r>
              <a:rPr lang="en-AU" sz="1400" b="1"/>
              <a:t>Key points:</a:t>
            </a:r>
          </a:p>
          <a:p>
            <a:pPr marL="846138" lvl="3" indent="-342900">
              <a:lnSpc>
                <a:spcPct val="100000"/>
              </a:lnSpc>
              <a:spcAft>
                <a:spcPts val="600"/>
              </a:spcAft>
            </a:pPr>
            <a:r>
              <a:rPr lang="en-AU" sz="1400"/>
              <a:t>Builds upon the relevant sections of the Case management program requirements.</a:t>
            </a:r>
          </a:p>
          <a:p>
            <a:pPr marL="846138" lvl="3" indent="-342900">
              <a:lnSpc>
                <a:spcPct val="100000"/>
              </a:lnSpc>
              <a:spcAft>
                <a:spcPts val="600"/>
              </a:spcAft>
            </a:pPr>
            <a:r>
              <a:rPr lang="en-AU" sz="1400" b="0" i="0">
                <a:solidFill>
                  <a:srgbClr val="000000"/>
                </a:solidFill>
                <a:effectLst/>
              </a:rPr>
              <a:t>Prioritises locally delivered crisis responses and access to emergency accommodation – in line with victim survivor choice and safety.</a:t>
            </a:r>
          </a:p>
          <a:p>
            <a:pPr marL="846138" lvl="3" indent="-342900">
              <a:lnSpc>
                <a:spcPct val="100000"/>
              </a:lnSpc>
              <a:spcAft>
                <a:spcPts val="600"/>
              </a:spcAft>
            </a:pPr>
            <a:r>
              <a:rPr lang="en-AU" sz="1400">
                <a:solidFill>
                  <a:srgbClr val="000000"/>
                </a:solidFill>
              </a:rPr>
              <a:t>Establishes expectations regarding coordination and communication between services to ensure that victim survivors in crisis get the support they need.</a:t>
            </a:r>
            <a:endParaRPr lang="en-AU" sz="1400" b="0" i="0">
              <a:solidFill>
                <a:srgbClr val="000000"/>
              </a:solidFill>
              <a:effectLst/>
            </a:endParaRPr>
          </a:p>
          <a:p>
            <a:pPr marL="846138" lvl="3" indent="-342900">
              <a:lnSpc>
                <a:spcPct val="100000"/>
              </a:lnSpc>
              <a:spcAft>
                <a:spcPts val="600"/>
              </a:spcAft>
            </a:pPr>
            <a:r>
              <a:rPr lang="en-AU" sz="1400">
                <a:ea typeface="ＭＳ Ｐゴシック"/>
                <a:cs typeface="Arial"/>
              </a:rPr>
              <a:t>Develops Safe Steps’ role as the central coordination point for referrals to refuge.</a:t>
            </a:r>
          </a:p>
          <a:p>
            <a:pPr marL="846138" lvl="3" indent="-342900">
              <a:lnSpc>
                <a:spcPct val="100000"/>
              </a:lnSpc>
              <a:spcAft>
                <a:spcPts val="600"/>
              </a:spcAft>
            </a:pPr>
            <a:r>
              <a:rPr lang="en-AU" sz="1400">
                <a:ea typeface="ＭＳ Ｐゴシック"/>
                <a:cs typeface="Arial"/>
              </a:rPr>
              <a:t>Establishes protocols for TOD and LFVSS to apply for refuge for victim survivors they are supporting.</a:t>
            </a:r>
          </a:p>
          <a:p>
            <a:pPr marL="846138" lvl="3" indent="-342900">
              <a:lnSpc>
                <a:spcPct val="100000"/>
              </a:lnSpc>
              <a:spcAft>
                <a:spcPts val="600"/>
              </a:spcAft>
            </a:pPr>
            <a:r>
              <a:rPr lang="en-AU" sz="1400">
                <a:ea typeface="ＭＳ Ｐゴシック"/>
                <a:cs typeface="Arial"/>
              </a:rPr>
              <a:t>The scale of change required will vary at an area and agency level.</a:t>
            </a:r>
          </a:p>
        </p:txBody>
      </p:sp>
      <p:pic>
        <p:nvPicPr>
          <p:cNvPr id="7" name="Content Placeholder 6">
            <a:extLst>
              <a:ext uri="{FF2B5EF4-FFF2-40B4-BE49-F238E27FC236}">
                <a16:creationId xmlns:a16="http://schemas.microsoft.com/office/drawing/2014/main" id="{221B80B6-A1CF-4A22-986C-AAA1AA6A1EA6}"/>
              </a:ext>
            </a:extLst>
          </p:cNvPr>
          <p:cNvPicPr>
            <a:picLocks noGrp="1" noChangeAspect="1"/>
          </p:cNvPicPr>
          <p:nvPr>
            <p:ph sz="quarter" idx="14"/>
          </p:nvPr>
        </p:nvPicPr>
        <p:blipFill>
          <a:blip r:embed="rId3"/>
          <a:stretch>
            <a:fillRect/>
          </a:stretch>
        </p:blipFill>
        <p:spPr>
          <a:xfrm>
            <a:off x="8409229" y="1511300"/>
            <a:ext cx="3331742" cy="4500563"/>
          </a:xfrm>
        </p:spPr>
      </p:pic>
      <p:sp>
        <p:nvSpPr>
          <p:cNvPr id="5" name="Slide Number Placeholder 4">
            <a:extLst>
              <a:ext uri="{FF2B5EF4-FFF2-40B4-BE49-F238E27FC236}">
                <a16:creationId xmlns:a16="http://schemas.microsoft.com/office/drawing/2014/main" id="{58CA5F42-739C-4BE4-8ACC-F1241974B891}"/>
              </a:ext>
            </a:extLst>
          </p:cNvPr>
          <p:cNvSpPr>
            <a:spLocks noGrp="1"/>
          </p:cNvSpPr>
          <p:nvPr>
            <p:ph type="sldNum" sz="quarter" idx="12"/>
          </p:nvPr>
        </p:nvSpPr>
        <p:spPr/>
        <p:txBody>
          <a:bodyPr/>
          <a:lstStyle/>
          <a:p>
            <a:pPr>
              <a:defRPr/>
            </a:pPr>
            <a:fld id="{15AF9A56-2477-4E54-9B3A-54EF47468CB2}" type="slidenum">
              <a:rPr lang="en-AU" altLang="en-US" noProof="0" smtClean="0"/>
              <a:pPr>
                <a:defRPr/>
              </a:pPr>
              <a:t>12</a:t>
            </a:fld>
            <a:endParaRPr lang="en-AU" altLang="en-US" noProof="0"/>
          </a:p>
        </p:txBody>
      </p:sp>
    </p:spTree>
    <p:extLst>
      <p:ext uri="{BB962C8B-B14F-4D97-AF65-F5344CB8AC3E}">
        <p14:creationId xmlns:p14="http://schemas.microsoft.com/office/powerpoint/2010/main" val="4172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F2DBDE-FCAD-4024-9C51-A16F87DA7A2B}"/>
              </a:ext>
            </a:extLst>
          </p:cNvPr>
          <p:cNvSpPr/>
          <p:nvPr/>
        </p:nvSpPr>
        <p:spPr>
          <a:xfrm>
            <a:off x="6338455" y="3522518"/>
            <a:ext cx="2431472" cy="196388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4B12217-C0E6-4ECF-8605-15DFBD34D6E9}"/>
              </a:ext>
            </a:extLst>
          </p:cNvPr>
          <p:cNvSpPr>
            <a:spLocks noGrp="1"/>
          </p:cNvSpPr>
          <p:nvPr>
            <p:ph type="title"/>
          </p:nvPr>
        </p:nvSpPr>
        <p:spPr/>
        <p:txBody>
          <a:bodyPr/>
          <a:lstStyle/>
          <a:p>
            <a:r>
              <a:rPr lang="en-AU"/>
              <a:t>Roles and responsibilities in providing emergency accommodation</a:t>
            </a:r>
          </a:p>
        </p:txBody>
      </p:sp>
      <p:graphicFrame>
        <p:nvGraphicFramePr>
          <p:cNvPr id="8" name="Content Placeholder 7">
            <a:extLst>
              <a:ext uri="{FF2B5EF4-FFF2-40B4-BE49-F238E27FC236}">
                <a16:creationId xmlns:a16="http://schemas.microsoft.com/office/drawing/2014/main" id="{16356C73-2A11-4680-8F07-3309350DEE2E}"/>
              </a:ext>
            </a:extLst>
          </p:cNvPr>
          <p:cNvGraphicFramePr>
            <a:graphicFrameLocks noGrp="1"/>
          </p:cNvGraphicFramePr>
          <p:nvPr>
            <p:ph sz="quarter" idx="13"/>
            <p:extLst>
              <p:ext uri="{D42A27DB-BD31-4B8C-83A1-F6EECF244321}">
                <p14:modId xmlns:p14="http://schemas.microsoft.com/office/powerpoint/2010/main" val="1273181644"/>
              </p:ext>
            </p:extLst>
          </p:nvPr>
        </p:nvGraphicFramePr>
        <p:xfrm>
          <a:off x="583282" y="1766456"/>
          <a:ext cx="10753201" cy="3917372"/>
        </p:xfrm>
        <a:graphic>
          <a:graphicData uri="http://schemas.openxmlformats.org/drawingml/2006/table">
            <a:tbl>
              <a:tblPr firstRow="1" firstCol="1" bandRow="1"/>
              <a:tblGrid>
                <a:gridCol w="669257">
                  <a:extLst>
                    <a:ext uri="{9D8B030D-6E8A-4147-A177-3AD203B41FA5}">
                      <a16:colId xmlns:a16="http://schemas.microsoft.com/office/drawing/2014/main" val="3923706507"/>
                    </a:ext>
                  </a:extLst>
                </a:gridCol>
                <a:gridCol w="2520792">
                  <a:extLst>
                    <a:ext uri="{9D8B030D-6E8A-4147-A177-3AD203B41FA5}">
                      <a16:colId xmlns:a16="http://schemas.microsoft.com/office/drawing/2014/main" val="467186261"/>
                    </a:ext>
                  </a:extLst>
                </a:gridCol>
                <a:gridCol w="2520792">
                  <a:extLst>
                    <a:ext uri="{9D8B030D-6E8A-4147-A177-3AD203B41FA5}">
                      <a16:colId xmlns:a16="http://schemas.microsoft.com/office/drawing/2014/main" val="331276872"/>
                    </a:ext>
                  </a:extLst>
                </a:gridCol>
                <a:gridCol w="2520792">
                  <a:extLst>
                    <a:ext uri="{9D8B030D-6E8A-4147-A177-3AD203B41FA5}">
                      <a16:colId xmlns:a16="http://schemas.microsoft.com/office/drawing/2014/main" val="291700612"/>
                    </a:ext>
                  </a:extLst>
                </a:gridCol>
                <a:gridCol w="2521568">
                  <a:extLst>
                    <a:ext uri="{9D8B030D-6E8A-4147-A177-3AD203B41FA5}">
                      <a16:colId xmlns:a16="http://schemas.microsoft.com/office/drawing/2014/main" val="3954941257"/>
                    </a:ext>
                  </a:extLst>
                </a:gridCol>
              </a:tblGrid>
              <a:tr h="382519">
                <a:tc>
                  <a:txBody>
                    <a:bodyPr/>
                    <a:lstStyle/>
                    <a:p>
                      <a:pPr algn="ctr">
                        <a:spcBef>
                          <a:spcPts val="400"/>
                        </a:spcBef>
                        <a:spcAft>
                          <a:spcPts val="300"/>
                        </a:spcAft>
                      </a:pPr>
                      <a:endParaRPr lang="en-AU" sz="1200" b="1">
                        <a:solidFill>
                          <a:srgbClr val="FFFFFF"/>
                        </a:solidFill>
                        <a:effectLst/>
                        <a:latin typeface="Arial Bold" panose="020B07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7200"/>
                    </a:solidFill>
                  </a:tcPr>
                </a:tc>
                <a:tc>
                  <a:txBody>
                    <a:bodyPr/>
                    <a:lstStyle/>
                    <a:p>
                      <a:pPr algn="ctr">
                        <a:spcBef>
                          <a:spcPts val="400"/>
                        </a:spcBef>
                        <a:spcAft>
                          <a:spcPts val="300"/>
                        </a:spcAft>
                      </a:pPr>
                      <a:r>
                        <a:rPr lang="en-AU" sz="1200" b="1">
                          <a:solidFill>
                            <a:srgbClr val="FFFFFF"/>
                          </a:solidFill>
                          <a:effectLst/>
                          <a:latin typeface="Arial Bold" panose="020B0704020202020204" pitchFamily="34" charset="0"/>
                          <a:ea typeface="Times New Roman" panose="02020603050405020304" pitchFamily="18" charset="0"/>
                          <a:cs typeface="Times New Roman" panose="02020603050405020304" pitchFamily="18" charset="0"/>
                        </a:rPr>
                        <a:t>Safe Steps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7200"/>
                    </a:solidFill>
                  </a:tcPr>
                </a:tc>
                <a:tc>
                  <a:txBody>
                    <a:bodyPr/>
                    <a:lstStyle/>
                    <a:p>
                      <a:pPr algn="ctr">
                        <a:spcBef>
                          <a:spcPts val="400"/>
                        </a:spcBef>
                        <a:spcAft>
                          <a:spcPts val="300"/>
                        </a:spcAft>
                      </a:pPr>
                      <a:r>
                        <a:rPr lang="en-AU" sz="1200" b="1">
                          <a:solidFill>
                            <a:srgbClr val="FFFFFF"/>
                          </a:solidFill>
                          <a:effectLst/>
                          <a:latin typeface="Arial Bold" panose="020B0704020202020204" pitchFamily="34" charset="0"/>
                          <a:ea typeface="Times New Roman" panose="02020603050405020304" pitchFamily="18" charset="0"/>
                          <a:cs typeface="Times New Roman" panose="02020603050405020304" pitchFamily="18" charset="0"/>
                        </a:rPr>
                        <a:t>The Orange Door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7200"/>
                    </a:solidFill>
                  </a:tcPr>
                </a:tc>
                <a:tc>
                  <a:txBody>
                    <a:bodyPr/>
                    <a:lstStyle/>
                    <a:p>
                      <a:pPr algn="ctr">
                        <a:spcBef>
                          <a:spcPts val="400"/>
                        </a:spcBef>
                        <a:spcAft>
                          <a:spcPts val="300"/>
                        </a:spcAft>
                      </a:pPr>
                      <a:r>
                        <a:rPr lang="en-AU" sz="1200" b="1">
                          <a:solidFill>
                            <a:srgbClr val="FFFFFF"/>
                          </a:solidFill>
                          <a:effectLst/>
                          <a:latin typeface="Arial Bold" panose="020B0704020202020204" pitchFamily="34" charset="0"/>
                          <a:ea typeface="Times New Roman" panose="02020603050405020304" pitchFamily="18" charset="0"/>
                          <a:cs typeface="Times New Roman" panose="02020603050405020304" pitchFamily="18" charset="0"/>
                        </a:rPr>
                        <a:t>Local family violence support services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7200"/>
                    </a:solidFill>
                  </a:tcPr>
                </a:tc>
                <a:tc>
                  <a:txBody>
                    <a:bodyPr/>
                    <a:lstStyle/>
                    <a:p>
                      <a:pPr algn="ctr">
                        <a:spcBef>
                          <a:spcPts val="400"/>
                        </a:spcBef>
                        <a:spcAft>
                          <a:spcPts val="300"/>
                        </a:spcAft>
                      </a:pPr>
                      <a:r>
                        <a:rPr lang="en-AU" sz="1200" b="1">
                          <a:solidFill>
                            <a:srgbClr val="FFFFFF"/>
                          </a:solidFill>
                          <a:effectLst/>
                          <a:latin typeface="Arial Bold" panose="020B0704020202020204" pitchFamily="34" charset="0"/>
                          <a:ea typeface="Times New Roman" panose="02020603050405020304" pitchFamily="18" charset="0"/>
                          <a:cs typeface="Times New Roman" panose="02020603050405020304" pitchFamily="18" charset="0"/>
                        </a:rPr>
                        <a:t>Family violence accommodation services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7200"/>
                    </a:solidFill>
                  </a:tcPr>
                </a:tc>
                <a:extLst>
                  <a:ext uri="{0D108BD9-81ED-4DB2-BD59-A6C34878D82A}">
                    <a16:rowId xmlns:a16="http://schemas.microsoft.com/office/drawing/2014/main" val="4232618708"/>
                  </a:ext>
                </a:extLst>
              </a:tr>
              <a:tr h="3534853">
                <a:tc>
                  <a:txBody>
                    <a:bodyPr/>
                    <a:lstStyle/>
                    <a:p>
                      <a:pPr marL="71755" marR="71755" algn="ctr">
                        <a:spcBef>
                          <a:spcPts val="400"/>
                        </a:spcBef>
                        <a:spcAft>
                          <a:spcPts val="300"/>
                        </a:spcAft>
                      </a:pPr>
                      <a:r>
                        <a:rPr lang="en-AU"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Summary of role</a:t>
                      </a:r>
                      <a:endParaRPr lang="en-AU" sz="120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Leads initial crisis response and addresses immediate accommodation needs to enhance safety for referred victim survivors. </a:t>
                      </a:r>
                    </a:p>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Leads crisis response for victim survivors requiring out-of-area placement in emergency accommodation.</a:t>
                      </a:r>
                    </a:p>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Delivers the Disability Family Violence Crisis Response Initiative.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Leads initial crisis response and addresses immediate accommodation needs to enhance safety for referred victim survivors. Includes those in or needing emergency accommodation in the local area and those requiring out-of-area placement in emergency accommodation. </a:t>
                      </a:r>
                    </a:p>
                    <a:p>
                      <a:pPr>
                        <a:spcBef>
                          <a:spcPts val="400"/>
                        </a:spcBef>
                        <a:spcAft>
                          <a:spcPts val="300"/>
                        </a:spcAft>
                      </a:pPr>
                      <a:r>
                        <a:rPr lang="en-AU" sz="120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Leads or supports crisis response for existing and self-referred victim survivors. Includes support to access emergency accommodation where it is safe for them to stay in the local area.</a:t>
                      </a:r>
                    </a:p>
                    <a:p>
                      <a:pPr marL="342900" lvl="0" indent="-342900">
                        <a:spcBef>
                          <a:spcPts val="400"/>
                        </a:spcBef>
                        <a:spcAft>
                          <a:spcPts val="300"/>
                        </a:spcAft>
                        <a:buFont typeface="Symbol" panose="05050102010706020507" pitchFamily="18" charset="2"/>
                        <a:buChar char=""/>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Orange Door partner agencies (victim services and ACCO services): Leads or supports crisis response for victim survivors referred/allocated by Safe Steps or The Orange Door and who are in or needing emergency accommodation in the local area.</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Provides crisis response and family violence accommodation services for existing and referred victim survivors.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193724"/>
                  </a:ext>
                </a:extLst>
              </a:tr>
            </a:tbl>
          </a:graphicData>
        </a:graphic>
      </p:graphicFrame>
      <p:sp>
        <p:nvSpPr>
          <p:cNvPr id="6" name="Slide Number Placeholder 5">
            <a:extLst>
              <a:ext uri="{FF2B5EF4-FFF2-40B4-BE49-F238E27FC236}">
                <a16:creationId xmlns:a16="http://schemas.microsoft.com/office/drawing/2014/main" id="{463B3981-BF98-419F-AB47-57B6CC567D81}"/>
              </a:ext>
            </a:extLst>
          </p:cNvPr>
          <p:cNvSpPr>
            <a:spLocks noGrp="1"/>
          </p:cNvSpPr>
          <p:nvPr>
            <p:ph type="sldNum" sz="quarter" idx="12"/>
          </p:nvPr>
        </p:nvSpPr>
        <p:spPr/>
        <p:txBody>
          <a:bodyPr/>
          <a:lstStyle/>
          <a:p>
            <a:pPr>
              <a:defRPr/>
            </a:pPr>
            <a:fld id="{15AF9A56-2477-4E54-9B3A-54EF47468CB2}" type="slidenum">
              <a:rPr lang="en-AU" altLang="en-US" smtClean="0"/>
              <a:pPr>
                <a:defRPr/>
              </a:pPr>
              <a:t>13</a:t>
            </a:fld>
            <a:endParaRPr lang="en-AU" altLang="en-US"/>
          </a:p>
        </p:txBody>
      </p:sp>
    </p:spTree>
    <p:extLst>
      <p:ext uri="{BB962C8B-B14F-4D97-AF65-F5344CB8AC3E}">
        <p14:creationId xmlns:p14="http://schemas.microsoft.com/office/powerpoint/2010/main" val="152885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4B74-05D6-4BE4-8D94-FFCC7B2AA1E9}"/>
              </a:ext>
            </a:extLst>
          </p:cNvPr>
          <p:cNvSpPr>
            <a:spLocks noGrp="1"/>
          </p:cNvSpPr>
          <p:nvPr>
            <p:ph type="title"/>
          </p:nvPr>
        </p:nvSpPr>
        <p:spPr/>
        <p:txBody>
          <a:bodyPr/>
          <a:lstStyle/>
          <a:p>
            <a:r>
              <a:rPr lang="en-AU"/>
              <a:t>Key considerations in providing emergency accommodation</a:t>
            </a:r>
          </a:p>
        </p:txBody>
      </p:sp>
      <p:sp>
        <p:nvSpPr>
          <p:cNvPr id="7" name="Content Placeholder 6">
            <a:extLst>
              <a:ext uri="{FF2B5EF4-FFF2-40B4-BE49-F238E27FC236}">
                <a16:creationId xmlns:a16="http://schemas.microsoft.com/office/drawing/2014/main" id="{FFD2874B-2607-45A0-8C12-71738ED6C660}"/>
              </a:ext>
            </a:extLst>
          </p:cNvPr>
          <p:cNvSpPr>
            <a:spLocks noGrp="1"/>
          </p:cNvSpPr>
          <p:nvPr>
            <p:ph sz="quarter" idx="13"/>
          </p:nvPr>
        </p:nvSpPr>
        <p:spPr/>
        <p:txBody>
          <a:bodyPr/>
          <a:lstStyle/>
          <a:p>
            <a:pPr marL="342900" indent="-342900">
              <a:lnSpc>
                <a:spcPct val="100000"/>
              </a:lnSpc>
              <a:buFont typeface="+mj-lt"/>
              <a:buAutoNum type="arabicPeriod"/>
            </a:pPr>
            <a:r>
              <a:rPr lang="en-AU" sz="1600">
                <a:solidFill>
                  <a:schemeClr val="tx1"/>
                </a:solidFill>
              </a:rPr>
              <a:t>After-hours crisis responses</a:t>
            </a:r>
          </a:p>
          <a:p>
            <a:pPr marL="342900" indent="-342900">
              <a:lnSpc>
                <a:spcPct val="100000"/>
              </a:lnSpc>
              <a:buFont typeface="+mj-lt"/>
              <a:buAutoNum type="arabicPeriod"/>
            </a:pPr>
            <a:r>
              <a:rPr lang="en-AU" sz="1600">
                <a:solidFill>
                  <a:schemeClr val="tx1"/>
                </a:solidFill>
              </a:rPr>
              <a:t>Family violence accommodation register and referral form</a:t>
            </a:r>
          </a:p>
          <a:p>
            <a:pPr marL="342900" indent="-342900">
              <a:lnSpc>
                <a:spcPct val="100000"/>
              </a:lnSpc>
              <a:buFont typeface="+mj-lt"/>
              <a:buAutoNum type="arabicPeriod"/>
            </a:pPr>
            <a:r>
              <a:rPr lang="en-AU" sz="1600">
                <a:solidFill>
                  <a:schemeClr val="tx1"/>
                </a:solidFill>
              </a:rPr>
              <a:t>Crisis responses for victim survivors prioritised for a family violence accommodation service placement</a:t>
            </a:r>
          </a:p>
          <a:p>
            <a:pPr marL="342900" indent="-342900">
              <a:lnSpc>
                <a:spcPct val="100000"/>
              </a:lnSpc>
              <a:buFont typeface="+mj-lt"/>
              <a:buAutoNum type="arabicPeriod"/>
            </a:pPr>
            <a:r>
              <a:rPr lang="en-AU" sz="1600">
                <a:solidFill>
                  <a:schemeClr val="tx1"/>
                </a:solidFill>
              </a:rPr>
              <a:t>Crisis responses for Aboriginal victim survivors needing emergency accommodation</a:t>
            </a:r>
          </a:p>
          <a:p>
            <a:pPr marL="342900" indent="-342900">
              <a:lnSpc>
                <a:spcPct val="100000"/>
              </a:lnSpc>
              <a:buFont typeface="+mj-lt"/>
              <a:buAutoNum type="arabicPeriod"/>
            </a:pPr>
            <a:r>
              <a:rPr lang="en-AU" sz="1600">
                <a:solidFill>
                  <a:schemeClr val="tx1"/>
                </a:solidFill>
              </a:rPr>
              <a:t>Crisis responses for victim survivors from diverse communities needing emergency accommodation</a:t>
            </a:r>
          </a:p>
          <a:p>
            <a:pPr marL="342900" indent="-342900">
              <a:lnSpc>
                <a:spcPct val="100000"/>
              </a:lnSpc>
              <a:buFont typeface="+mj-lt"/>
              <a:buAutoNum type="arabicPeriod"/>
            </a:pPr>
            <a:r>
              <a:rPr lang="en-AU" sz="1600">
                <a:solidFill>
                  <a:schemeClr val="tx1"/>
                </a:solidFill>
              </a:rPr>
              <a:t>Crisis responses for children and young people needing emergency accommodation</a:t>
            </a:r>
          </a:p>
          <a:p>
            <a:pPr marL="342900" indent="-342900">
              <a:lnSpc>
                <a:spcPct val="100000"/>
              </a:lnSpc>
              <a:buFont typeface="+mj-lt"/>
              <a:buAutoNum type="arabicPeriod"/>
            </a:pPr>
            <a:r>
              <a:rPr lang="en-AU" sz="1600">
                <a:solidFill>
                  <a:schemeClr val="tx1"/>
                </a:solidFill>
              </a:rPr>
              <a:t>Motel placement and relationship management</a:t>
            </a:r>
          </a:p>
          <a:p>
            <a:pPr marL="342900" indent="-342900">
              <a:lnSpc>
                <a:spcPct val="100000"/>
              </a:lnSpc>
              <a:buFont typeface="+mj-lt"/>
              <a:buAutoNum type="arabicPeriod"/>
            </a:pPr>
            <a:r>
              <a:rPr lang="en-AU" sz="1600">
                <a:solidFill>
                  <a:schemeClr val="tx1"/>
                </a:solidFill>
              </a:rPr>
              <a:t>Out-of-area placement in emergency accommodation</a:t>
            </a:r>
          </a:p>
          <a:p>
            <a:pPr marL="342900" indent="-342900">
              <a:lnSpc>
                <a:spcPct val="100000"/>
              </a:lnSpc>
              <a:buFont typeface="+mj-lt"/>
              <a:buAutoNum type="arabicPeriod"/>
            </a:pPr>
            <a:r>
              <a:rPr lang="en-AU" sz="1600">
                <a:solidFill>
                  <a:schemeClr val="tx1"/>
                </a:solidFill>
              </a:rPr>
              <a:t>Promoting stability for victim survivors accommodated in motel</a:t>
            </a:r>
          </a:p>
          <a:p>
            <a:pPr marL="342900" indent="-342900">
              <a:lnSpc>
                <a:spcPct val="100000"/>
              </a:lnSpc>
              <a:buFont typeface="+mj-lt"/>
              <a:buAutoNum type="arabicPeriod"/>
            </a:pPr>
            <a:r>
              <a:rPr lang="en-AU" sz="1600">
                <a:solidFill>
                  <a:schemeClr val="tx1"/>
                </a:solidFill>
              </a:rPr>
              <a:t>Exiting a victim survivor interstate</a:t>
            </a:r>
          </a:p>
          <a:p>
            <a:pPr marL="342900" indent="-342900">
              <a:lnSpc>
                <a:spcPct val="100000"/>
              </a:lnSpc>
              <a:buFont typeface="+mj-lt"/>
              <a:buAutoNum type="arabicPeriod"/>
            </a:pPr>
            <a:r>
              <a:rPr lang="en-AU" sz="1600">
                <a:solidFill>
                  <a:schemeClr val="tx1"/>
                </a:solidFill>
              </a:rPr>
              <a:t>Worker safety</a:t>
            </a:r>
          </a:p>
        </p:txBody>
      </p:sp>
      <p:sp>
        <p:nvSpPr>
          <p:cNvPr id="6" name="Slide Number Placeholder 5">
            <a:extLst>
              <a:ext uri="{FF2B5EF4-FFF2-40B4-BE49-F238E27FC236}">
                <a16:creationId xmlns:a16="http://schemas.microsoft.com/office/drawing/2014/main" id="{4E7ACDC8-0A07-47D5-A3CE-6FE1BF9D206D}"/>
              </a:ext>
            </a:extLst>
          </p:cNvPr>
          <p:cNvSpPr>
            <a:spLocks noGrp="1"/>
          </p:cNvSpPr>
          <p:nvPr>
            <p:ph type="sldNum" sz="quarter" idx="12"/>
          </p:nvPr>
        </p:nvSpPr>
        <p:spPr/>
        <p:txBody>
          <a:bodyPr/>
          <a:lstStyle/>
          <a:p>
            <a:pPr>
              <a:defRPr/>
            </a:pPr>
            <a:fld id="{15AF9A56-2477-4E54-9B3A-54EF47468CB2}" type="slidenum">
              <a:rPr lang="en-AU" altLang="en-US" smtClean="0"/>
              <a:pPr>
                <a:defRPr/>
              </a:pPr>
              <a:t>14</a:t>
            </a:fld>
            <a:endParaRPr lang="en-AU" altLang="en-US"/>
          </a:p>
        </p:txBody>
      </p:sp>
    </p:spTree>
    <p:extLst>
      <p:ext uri="{BB962C8B-B14F-4D97-AF65-F5344CB8AC3E}">
        <p14:creationId xmlns:p14="http://schemas.microsoft.com/office/powerpoint/2010/main" val="2681098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4B14-A67F-4011-9C71-52D435000879}"/>
              </a:ext>
            </a:extLst>
          </p:cNvPr>
          <p:cNvSpPr>
            <a:spLocks noGrp="1"/>
          </p:cNvSpPr>
          <p:nvPr>
            <p:ph type="title"/>
          </p:nvPr>
        </p:nvSpPr>
        <p:spPr/>
        <p:txBody>
          <a:bodyPr/>
          <a:lstStyle/>
          <a:p>
            <a:r>
              <a:rPr lang="en-AU"/>
              <a:t>Victorian family violence refuge eligibility and prioritisation framework</a:t>
            </a:r>
          </a:p>
        </p:txBody>
      </p:sp>
      <p:sp>
        <p:nvSpPr>
          <p:cNvPr id="3" name="Content Placeholder 2">
            <a:extLst>
              <a:ext uri="{FF2B5EF4-FFF2-40B4-BE49-F238E27FC236}">
                <a16:creationId xmlns:a16="http://schemas.microsoft.com/office/drawing/2014/main" id="{7E442F35-DD81-40B3-A047-43663EFD61BF}"/>
              </a:ext>
            </a:extLst>
          </p:cNvPr>
          <p:cNvSpPr>
            <a:spLocks noGrp="1"/>
          </p:cNvSpPr>
          <p:nvPr>
            <p:ph sz="quarter" idx="13"/>
          </p:nvPr>
        </p:nvSpPr>
        <p:spPr>
          <a:xfrm>
            <a:off x="857735" y="1721224"/>
            <a:ext cx="6167009" cy="4470026"/>
          </a:xfrm>
        </p:spPr>
        <p:txBody>
          <a:bodyPr/>
          <a:lstStyle/>
          <a:p>
            <a:pPr>
              <a:lnSpc>
                <a:spcPct val="100000"/>
              </a:lnSpc>
              <a:spcAft>
                <a:spcPts val="0"/>
              </a:spcAft>
            </a:pPr>
            <a:r>
              <a:rPr lang="en-AU" sz="1200" b="1">
                <a:solidFill>
                  <a:schemeClr val="tx1"/>
                </a:solidFill>
                <a:ea typeface="ＭＳ Ｐゴシック"/>
              </a:rPr>
              <a:t>In-scope services: </a:t>
            </a:r>
            <a:endParaRPr lang="en-AU" sz="1200" b="1">
              <a:solidFill>
                <a:schemeClr val="tx1"/>
              </a:solidFill>
            </a:endParaRPr>
          </a:p>
          <a:p>
            <a:pPr marL="171450" indent="-171450">
              <a:lnSpc>
                <a:spcPct val="100000"/>
              </a:lnSpc>
              <a:spcBef>
                <a:spcPts val="200"/>
              </a:spcBef>
              <a:buFont typeface="Arial" panose="020B0604020202020204" pitchFamily="34" charset="0"/>
              <a:buChar char="•"/>
            </a:pPr>
            <a:r>
              <a:rPr lang="en-AU" sz="1200">
                <a:solidFill>
                  <a:schemeClr val="tx1"/>
                </a:solidFill>
                <a:ea typeface="ＭＳ Ｐゴシック"/>
              </a:rPr>
              <a:t>Specialist family violence practitioners involved in the referral, prioritisation and placement of victim survivors into refuge including Safe Steps, The Orange Door, local family violence support services, refuge providers. </a:t>
            </a:r>
            <a:endParaRPr lang="en-AU" sz="1200">
              <a:solidFill>
                <a:schemeClr val="tx1"/>
              </a:solidFill>
            </a:endParaRPr>
          </a:p>
          <a:p>
            <a:pPr marL="171450" indent="-171450">
              <a:lnSpc>
                <a:spcPct val="100000"/>
              </a:lnSpc>
              <a:buFont typeface="Arial" panose="020B0604020202020204" pitchFamily="34" charset="0"/>
              <a:buChar char="•"/>
            </a:pPr>
            <a:r>
              <a:rPr lang="en-AU" sz="1200">
                <a:solidFill>
                  <a:schemeClr val="tx1"/>
                </a:solidFill>
                <a:ea typeface="ＭＳ Ｐゴシック"/>
              </a:rPr>
              <a:t>Aboriginal refuges – may choose to take part in the state-wide referral process outlined in the framework. </a:t>
            </a:r>
            <a:endParaRPr lang="en-AU" sz="1200">
              <a:solidFill>
                <a:schemeClr val="tx1"/>
              </a:solidFill>
            </a:endParaRPr>
          </a:p>
          <a:p>
            <a:pPr>
              <a:lnSpc>
                <a:spcPct val="100000"/>
              </a:lnSpc>
              <a:spcAft>
                <a:spcPts val="0"/>
              </a:spcAft>
            </a:pPr>
            <a:r>
              <a:rPr lang="en-AU" sz="1200" b="1">
                <a:solidFill>
                  <a:schemeClr val="tx1"/>
                </a:solidFill>
                <a:ea typeface="ＭＳ Ｐゴシック"/>
              </a:rPr>
              <a:t>Purpose:</a:t>
            </a:r>
          </a:p>
          <a:p>
            <a:pPr marL="171450" indent="-171450">
              <a:lnSpc>
                <a:spcPct val="100000"/>
              </a:lnSpc>
              <a:spcBef>
                <a:spcPts val="200"/>
              </a:spcBef>
              <a:buFont typeface="Arial" panose="020B0604020202020204" pitchFamily="34" charset="0"/>
              <a:buChar char="•"/>
            </a:pPr>
            <a:r>
              <a:rPr lang="en-AU" sz="1200">
                <a:solidFill>
                  <a:schemeClr val="tx1"/>
                </a:solidFill>
                <a:ea typeface="ＭＳ Ｐゴシック"/>
              </a:rPr>
              <a:t>To provide a consistent, transparent and equitable approach to refuge eligibility and prioritisation across the state. </a:t>
            </a:r>
            <a:endParaRPr lang="en-AU" sz="1200">
              <a:solidFill>
                <a:schemeClr val="tx1"/>
              </a:solidFill>
            </a:endParaRPr>
          </a:p>
          <a:p>
            <a:pPr>
              <a:lnSpc>
                <a:spcPct val="100000"/>
              </a:lnSpc>
            </a:pPr>
            <a:r>
              <a:rPr lang="en-AU" sz="1200" b="1">
                <a:solidFill>
                  <a:schemeClr val="tx1"/>
                </a:solidFill>
                <a:ea typeface="ＭＳ Ｐゴシック"/>
              </a:rPr>
              <a:t>Key points: </a:t>
            </a:r>
            <a:endParaRPr lang="en-AU" sz="1200" b="1">
              <a:solidFill>
                <a:schemeClr val="tx1"/>
              </a:solidFill>
            </a:endParaRPr>
          </a:p>
          <a:p>
            <a:pPr marL="171450" indent="-171450">
              <a:lnSpc>
                <a:spcPct val="100000"/>
              </a:lnSpc>
              <a:buFont typeface="Arial" panose="020B0604020202020204" pitchFamily="34" charset="0"/>
              <a:buChar char="•"/>
            </a:pPr>
            <a:r>
              <a:rPr lang="en-AU" sz="1200">
                <a:solidFill>
                  <a:schemeClr val="tx1"/>
                </a:solidFill>
                <a:ea typeface="ＭＳ Ｐゴシック"/>
              </a:rPr>
              <a:t>Establishes a consistent eligibility criteria for refuge, based on the severity of family violence risk</a:t>
            </a:r>
          </a:p>
          <a:p>
            <a:pPr marL="171450" indent="-171450">
              <a:lnSpc>
                <a:spcPct val="100000"/>
              </a:lnSpc>
              <a:buFont typeface="Arial" panose="020B0604020202020204" pitchFamily="34" charset="0"/>
              <a:buChar char="•"/>
            </a:pPr>
            <a:r>
              <a:rPr lang="en-AU" sz="1200">
                <a:solidFill>
                  <a:schemeClr val="tx1"/>
                </a:solidFill>
                <a:ea typeface="ＭＳ Ｐゴシック"/>
              </a:rPr>
              <a:t>Outlines an equitable, consistent, state-wide referral process, that supports local flexibility. </a:t>
            </a:r>
            <a:endParaRPr lang="en-AU" sz="1200">
              <a:solidFill>
                <a:schemeClr val="tx1"/>
              </a:solidFill>
            </a:endParaRPr>
          </a:p>
          <a:p>
            <a:pPr marL="171450" indent="-171450">
              <a:lnSpc>
                <a:spcPct val="100000"/>
              </a:lnSpc>
              <a:buFont typeface="Arial" panose="020B0604020202020204" pitchFamily="34" charset="0"/>
              <a:buChar char="•"/>
            </a:pPr>
            <a:r>
              <a:rPr lang="en-AU" sz="1200">
                <a:solidFill>
                  <a:schemeClr val="tx1"/>
                </a:solidFill>
                <a:ea typeface="ＭＳ Ｐゴシック"/>
              </a:rPr>
              <a:t>Sets minimum requirements for referring to refuge.</a:t>
            </a:r>
          </a:p>
          <a:p>
            <a:pPr marL="171450" indent="-171450">
              <a:lnSpc>
                <a:spcPct val="100000"/>
              </a:lnSpc>
              <a:buFont typeface="Arial" panose="020B0604020202020204" pitchFamily="34" charset="0"/>
              <a:buChar char="•"/>
            </a:pPr>
            <a:r>
              <a:rPr lang="en-AU" sz="1200">
                <a:solidFill>
                  <a:schemeClr val="tx1"/>
                </a:solidFill>
                <a:ea typeface="ＭＳ Ｐゴシック"/>
              </a:rPr>
              <a:t>Outlines key considerations for refuge prioritisation, matching and placement decisions.</a:t>
            </a:r>
          </a:p>
          <a:p>
            <a:pPr>
              <a:lnSpc>
                <a:spcPct val="100000"/>
              </a:lnSpc>
            </a:pPr>
            <a:endParaRPr lang="en-AU" sz="1200" b="1">
              <a:solidFill>
                <a:schemeClr val="tx1"/>
              </a:solidFill>
            </a:endParaRPr>
          </a:p>
          <a:p>
            <a:pPr>
              <a:lnSpc>
                <a:spcPct val="100000"/>
              </a:lnSpc>
            </a:pPr>
            <a:endParaRPr lang="en-AU" sz="1200" b="1">
              <a:solidFill>
                <a:schemeClr val="tx1"/>
              </a:solidFill>
            </a:endParaRPr>
          </a:p>
        </p:txBody>
      </p:sp>
      <p:sp>
        <p:nvSpPr>
          <p:cNvPr id="6" name="Slide Number Placeholder 5">
            <a:extLst>
              <a:ext uri="{FF2B5EF4-FFF2-40B4-BE49-F238E27FC236}">
                <a16:creationId xmlns:a16="http://schemas.microsoft.com/office/drawing/2014/main" id="{88133133-5E7A-4260-8D21-2FCD3A6A652D}"/>
              </a:ext>
            </a:extLst>
          </p:cNvPr>
          <p:cNvSpPr>
            <a:spLocks noGrp="1"/>
          </p:cNvSpPr>
          <p:nvPr>
            <p:ph type="sldNum" sz="quarter" idx="12"/>
          </p:nvPr>
        </p:nvSpPr>
        <p:spPr/>
        <p:txBody>
          <a:bodyPr/>
          <a:lstStyle/>
          <a:p>
            <a:pPr>
              <a:defRPr/>
            </a:pPr>
            <a:fld id="{15AF9A56-2477-4E54-9B3A-54EF47468CB2}" type="slidenum">
              <a:rPr lang="en-AU" altLang="en-US" smtClean="0"/>
              <a:pPr>
                <a:defRPr/>
              </a:pPr>
              <a:t>15</a:t>
            </a:fld>
            <a:endParaRPr lang="en-AU" altLang="en-US"/>
          </a:p>
        </p:txBody>
      </p:sp>
      <p:pic>
        <p:nvPicPr>
          <p:cNvPr id="7" name="Content Placeholder 6">
            <a:extLst>
              <a:ext uri="{FF2B5EF4-FFF2-40B4-BE49-F238E27FC236}">
                <a16:creationId xmlns:a16="http://schemas.microsoft.com/office/drawing/2014/main" id="{D8A43763-852E-4F1F-BE04-82292F62AC20}"/>
              </a:ext>
            </a:extLst>
          </p:cNvPr>
          <p:cNvPicPr>
            <a:picLocks noChangeAspect="1"/>
          </p:cNvPicPr>
          <p:nvPr/>
        </p:nvPicPr>
        <p:blipFill rotWithShape="1">
          <a:blip r:embed="rId2"/>
          <a:srcRect l="65863" t="11678" r="22554" b="31950"/>
          <a:stretch/>
        </p:blipFill>
        <p:spPr bwMode="auto">
          <a:xfrm>
            <a:off x="7617576" y="1522758"/>
            <a:ext cx="3470424" cy="475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77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0E26-1F33-43A7-BD59-96AF936CC086}"/>
              </a:ext>
            </a:extLst>
          </p:cNvPr>
          <p:cNvSpPr>
            <a:spLocks noGrp="1"/>
          </p:cNvSpPr>
          <p:nvPr>
            <p:ph type="title"/>
          </p:nvPr>
        </p:nvSpPr>
        <p:spPr/>
        <p:txBody>
          <a:bodyPr/>
          <a:lstStyle/>
          <a:p>
            <a:r>
              <a:rPr lang="en-AU"/>
              <a:t>Implementation and next steps</a:t>
            </a:r>
          </a:p>
        </p:txBody>
      </p:sp>
      <p:sp>
        <p:nvSpPr>
          <p:cNvPr id="3" name="Content Placeholder 2">
            <a:extLst>
              <a:ext uri="{FF2B5EF4-FFF2-40B4-BE49-F238E27FC236}">
                <a16:creationId xmlns:a16="http://schemas.microsoft.com/office/drawing/2014/main" id="{42A5F07A-F0F6-47C0-B98A-BE285A6DD4CC}"/>
              </a:ext>
            </a:extLst>
          </p:cNvPr>
          <p:cNvSpPr>
            <a:spLocks noGrp="1"/>
          </p:cNvSpPr>
          <p:nvPr>
            <p:ph sz="quarter" idx="13"/>
          </p:nvPr>
        </p:nvSpPr>
        <p:spPr/>
        <p:txBody>
          <a:bodyPr/>
          <a:lstStyle/>
          <a:p>
            <a:pPr marL="342900" indent="-342900">
              <a:buFont typeface="Arial" panose="020B0604020202020204" pitchFamily="34" charset="0"/>
              <a:buChar char="•"/>
            </a:pPr>
            <a:r>
              <a:rPr lang="en-AU">
                <a:solidFill>
                  <a:schemeClr val="tx1"/>
                </a:solidFill>
              </a:rPr>
              <a:t>Additional funding has been allocated over 2022 to support in-scope service providers to respond to demand and to manage their responsibilities under the model</a:t>
            </a:r>
          </a:p>
          <a:p>
            <a:pPr marL="342900" indent="-342900">
              <a:buFont typeface="Arial" panose="020B0604020202020204" pitchFamily="34" charset="0"/>
              <a:buChar char="•"/>
            </a:pPr>
            <a:r>
              <a:rPr lang="en-AU">
                <a:solidFill>
                  <a:schemeClr val="tx1"/>
                </a:solidFill>
              </a:rPr>
              <a:t>The FAQ document provides further details and may answer some of your questions</a:t>
            </a:r>
          </a:p>
          <a:p>
            <a:pPr marL="342900" indent="-342900">
              <a:buFont typeface="Arial" panose="020B0604020202020204" pitchFamily="34" charset="0"/>
              <a:buChar char="•"/>
            </a:pPr>
            <a:r>
              <a:rPr lang="en-AU">
                <a:solidFill>
                  <a:schemeClr val="tx1"/>
                </a:solidFill>
              </a:rPr>
              <a:t>Safe and Equal will develop an implementation readiness checklist</a:t>
            </a:r>
          </a:p>
          <a:p>
            <a:pPr marL="342900" indent="-342900">
              <a:buFont typeface="Arial" panose="020B0604020202020204" pitchFamily="34" charset="0"/>
              <a:buChar char="•"/>
            </a:pPr>
            <a:r>
              <a:rPr lang="en-AU">
                <a:solidFill>
                  <a:schemeClr val="tx1"/>
                </a:solidFill>
              </a:rPr>
              <a:t>Safe and Equal will organise dedicated forums with in-scope member agencies to support preparation for implementation</a:t>
            </a:r>
          </a:p>
          <a:p>
            <a:pPr marL="342900" indent="-342900">
              <a:buFont typeface="Arial" panose="020B0604020202020204" pitchFamily="34" charset="0"/>
              <a:buChar char="•"/>
            </a:pPr>
            <a:r>
              <a:rPr lang="en-AU" dirty="0">
                <a:solidFill>
                  <a:schemeClr val="tx1"/>
                </a:solidFill>
              </a:rPr>
              <a:t>Information </a:t>
            </a:r>
            <a:r>
              <a:rPr lang="en-AU">
                <a:solidFill>
                  <a:schemeClr val="tx1"/>
                </a:solidFill>
              </a:rPr>
              <a:t>sessions delivered next </a:t>
            </a:r>
            <a:r>
              <a:rPr lang="en-AU" dirty="0">
                <a:solidFill>
                  <a:schemeClr val="tx1"/>
                </a:solidFill>
              </a:rPr>
              <a:t>week for ACCOs and TOD</a:t>
            </a:r>
            <a:r>
              <a:rPr lang="en-AU">
                <a:solidFill>
                  <a:schemeClr val="tx1"/>
                </a:solidFill>
              </a:rPr>
              <a:t> </a:t>
            </a:r>
          </a:p>
          <a:p>
            <a:pPr marL="342900" indent="-342900">
              <a:buFont typeface="Arial" panose="020B0604020202020204" pitchFamily="34" charset="0"/>
              <a:buChar char="•"/>
            </a:pPr>
            <a:r>
              <a:rPr lang="en-AU">
                <a:solidFill>
                  <a:schemeClr val="tx1"/>
                </a:solidFill>
              </a:rPr>
              <a:t>APSS and/or Safe and Equal can escalate any issues or questions to FSV</a:t>
            </a:r>
          </a:p>
          <a:p>
            <a:pPr marL="342900" indent="-342900">
              <a:buFont typeface="Arial" panose="020B0604020202020204" pitchFamily="34" charset="0"/>
              <a:buChar char="•"/>
            </a:pPr>
            <a:r>
              <a:rPr lang="en-AU">
                <a:solidFill>
                  <a:schemeClr val="tx1"/>
                </a:solidFill>
              </a:rPr>
              <a:t>Additional activities and forums to support implementation will also be confirmed in early 2023</a:t>
            </a:r>
          </a:p>
          <a:p>
            <a:pPr marL="342900" indent="-342900">
              <a:buFont typeface="Arial" panose="020B0604020202020204" pitchFamily="34" charset="0"/>
              <a:buChar char="•"/>
            </a:pPr>
            <a:endParaRPr lang="en-AU">
              <a:solidFill>
                <a:schemeClr val="tx1"/>
              </a:solidFill>
            </a:endParaRPr>
          </a:p>
        </p:txBody>
      </p:sp>
      <p:sp>
        <p:nvSpPr>
          <p:cNvPr id="5" name="Slide Number Placeholder 4">
            <a:extLst>
              <a:ext uri="{FF2B5EF4-FFF2-40B4-BE49-F238E27FC236}">
                <a16:creationId xmlns:a16="http://schemas.microsoft.com/office/drawing/2014/main" id="{C74ED786-C8BE-441D-B12F-539F317C83E1}"/>
              </a:ext>
            </a:extLst>
          </p:cNvPr>
          <p:cNvSpPr>
            <a:spLocks noGrp="1"/>
          </p:cNvSpPr>
          <p:nvPr>
            <p:ph type="sldNum" sz="quarter" idx="12"/>
          </p:nvPr>
        </p:nvSpPr>
        <p:spPr/>
        <p:txBody>
          <a:bodyPr/>
          <a:lstStyle/>
          <a:p>
            <a:pPr>
              <a:defRPr/>
            </a:pPr>
            <a:fld id="{15AF9A56-2477-4E54-9B3A-54EF47468CB2}" type="slidenum">
              <a:rPr lang="en-AU" altLang="en-US" noProof="0" smtClean="0"/>
              <a:pPr>
                <a:defRPr/>
              </a:pPr>
              <a:t>16</a:t>
            </a:fld>
            <a:endParaRPr lang="en-AU" altLang="en-US" noProof="0"/>
          </a:p>
        </p:txBody>
      </p:sp>
    </p:spTree>
    <p:extLst>
      <p:ext uri="{BB962C8B-B14F-4D97-AF65-F5344CB8AC3E}">
        <p14:creationId xmlns:p14="http://schemas.microsoft.com/office/powerpoint/2010/main" val="6108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6295-1064-486F-A13F-7976760715BF}"/>
              </a:ext>
            </a:extLst>
          </p:cNvPr>
          <p:cNvSpPr>
            <a:spLocks noGrp="1"/>
          </p:cNvSpPr>
          <p:nvPr>
            <p:ph type="title"/>
          </p:nvPr>
        </p:nvSpPr>
        <p:spPr/>
        <p:txBody>
          <a:bodyPr/>
          <a:lstStyle/>
          <a:p>
            <a:r>
              <a:rPr lang="en-AU" dirty="0"/>
              <a:t>Today’s information session – key</a:t>
            </a:r>
            <a:r>
              <a:rPr lang="en-AU"/>
              <a:t> documents</a:t>
            </a:r>
          </a:p>
        </p:txBody>
      </p:sp>
      <p:pic>
        <p:nvPicPr>
          <p:cNvPr id="6" name="Content Placeholder 5">
            <a:extLst>
              <a:ext uri="{FF2B5EF4-FFF2-40B4-BE49-F238E27FC236}">
                <a16:creationId xmlns:a16="http://schemas.microsoft.com/office/drawing/2014/main" id="{09A46E3E-88CB-46C7-9FAC-C037CEDBFA18}"/>
              </a:ext>
            </a:extLst>
          </p:cNvPr>
          <p:cNvPicPr>
            <a:picLocks noGrp="1" noChangeAspect="1"/>
          </p:cNvPicPr>
          <p:nvPr>
            <p:ph sz="quarter" idx="13"/>
          </p:nvPr>
        </p:nvPicPr>
        <p:blipFill>
          <a:blip r:embed="rId2"/>
          <a:stretch>
            <a:fillRect/>
          </a:stretch>
        </p:blipFill>
        <p:spPr>
          <a:xfrm>
            <a:off x="2250851" y="2813973"/>
            <a:ext cx="1754635" cy="2376000"/>
          </a:xfrm>
          <a:prstGeom prst="rect">
            <a:avLst/>
          </a:prstGeom>
        </p:spPr>
      </p:pic>
      <p:sp>
        <p:nvSpPr>
          <p:cNvPr id="5" name="Slide Number Placeholder 4">
            <a:extLst>
              <a:ext uri="{FF2B5EF4-FFF2-40B4-BE49-F238E27FC236}">
                <a16:creationId xmlns:a16="http://schemas.microsoft.com/office/drawing/2014/main" id="{F008804F-8E80-4DA3-9534-1571A1389EAF}"/>
              </a:ext>
            </a:extLst>
          </p:cNvPr>
          <p:cNvSpPr>
            <a:spLocks noGrp="1"/>
          </p:cNvSpPr>
          <p:nvPr>
            <p:ph type="sldNum" sz="quarter" idx="12"/>
          </p:nvPr>
        </p:nvSpPr>
        <p:spPr/>
        <p:txBody>
          <a:bodyPr/>
          <a:lstStyle/>
          <a:p>
            <a:pPr>
              <a:defRPr/>
            </a:pPr>
            <a:fld id="{15AF9A56-2477-4E54-9B3A-54EF47468CB2}" type="slidenum">
              <a:rPr lang="en-AU" altLang="en-US" noProof="0" smtClean="0"/>
              <a:pPr>
                <a:defRPr/>
              </a:pPr>
              <a:t>2</a:t>
            </a:fld>
            <a:endParaRPr lang="en-AU" altLang="en-US" noProof="0"/>
          </a:p>
        </p:txBody>
      </p:sp>
      <p:pic>
        <p:nvPicPr>
          <p:cNvPr id="7" name="Content Placeholder 6">
            <a:extLst>
              <a:ext uri="{FF2B5EF4-FFF2-40B4-BE49-F238E27FC236}">
                <a16:creationId xmlns:a16="http://schemas.microsoft.com/office/drawing/2014/main" id="{031013F4-42A7-4084-BB25-FE5502F510DE}"/>
              </a:ext>
            </a:extLst>
          </p:cNvPr>
          <p:cNvPicPr>
            <a:picLocks noChangeAspect="1"/>
          </p:cNvPicPr>
          <p:nvPr/>
        </p:nvPicPr>
        <p:blipFill>
          <a:blip r:embed="rId3"/>
          <a:stretch>
            <a:fillRect/>
          </a:stretch>
        </p:blipFill>
        <p:spPr>
          <a:xfrm>
            <a:off x="4253748" y="2813973"/>
            <a:ext cx="1758941" cy="2376000"/>
          </a:xfrm>
          <a:prstGeom prst="rect">
            <a:avLst/>
          </a:prstGeom>
        </p:spPr>
      </p:pic>
      <p:pic>
        <p:nvPicPr>
          <p:cNvPr id="9" name="Picture 8">
            <a:extLst>
              <a:ext uri="{FF2B5EF4-FFF2-40B4-BE49-F238E27FC236}">
                <a16:creationId xmlns:a16="http://schemas.microsoft.com/office/drawing/2014/main" id="{480AC130-EEB9-48D3-8731-B8DEEE552ABE}"/>
              </a:ext>
            </a:extLst>
          </p:cNvPr>
          <p:cNvPicPr>
            <a:picLocks noChangeAspect="1"/>
          </p:cNvPicPr>
          <p:nvPr/>
        </p:nvPicPr>
        <p:blipFill>
          <a:blip r:embed="rId4"/>
          <a:stretch>
            <a:fillRect/>
          </a:stretch>
        </p:blipFill>
        <p:spPr>
          <a:xfrm>
            <a:off x="238589" y="2813471"/>
            <a:ext cx="1764000" cy="2376502"/>
          </a:xfrm>
          <a:prstGeom prst="rect">
            <a:avLst/>
          </a:prstGeom>
        </p:spPr>
      </p:pic>
      <p:pic>
        <p:nvPicPr>
          <p:cNvPr id="10" name="Content Placeholder 6">
            <a:extLst>
              <a:ext uri="{FF2B5EF4-FFF2-40B4-BE49-F238E27FC236}">
                <a16:creationId xmlns:a16="http://schemas.microsoft.com/office/drawing/2014/main" id="{E1B88C29-6A98-4E1A-BE21-154234B1080F}"/>
              </a:ext>
            </a:extLst>
          </p:cNvPr>
          <p:cNvPicPr>
            <a:picLocks noChangeAspect="1"/>
          </p:cNvPicPr>
          <p:nvPr/>
        </p:nvPicPr>
        <p:blipFill rotWithShape="1">
          <a:blip r:embed="rId5"/>
          <a:srcRect l="65863" t="11678" r="22554" b="31950"/>
          <a:stretch/>
        </p:blipFill>
        <p:spPr bwMode="auto">
          <a:xfrm>
            <a:off x="6260951" y="2831973"/>
            <a:ext cx="1735830"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BB0D774-DC27-4FFF-9405-D325A336E0AA}"/>
              </a:ext>
            </a:extLst>
          </p:cNvPr>
          <p:cNvPicPr>
            <a:picLocks noChangeAspect="1"/>
          </p:cNvPicPr>
          <p:nvPr/>
        </p:nvPicPr>
        <p:blipFill>
          <a:blip r:embed="rId6"/>
          <a:stretch>
            <a:fillRect/>
          </a:stretch>
        </p:blipFill>
        <p:spPr>
          <a:xfrm>
            <a:off x="8245043" y="2849973"/>
            <a:ext cx="1647525" cy="2340000"/>
          </a:xfrm>
          <a:prstGeom prst="rect">
            <a:avLst/>
          </a:prstGeom>
        </p:spPr>
      </p:pic>
      <p:pic>
        <p:nvPicPr>
          <p:cNvPr id="14" name="Picture 13">
            <a:extLst>
              <a:ext uri="{FF2B5EF4-FFF2-40B4-BE49-F238E27FC236}">
                <a16:creationId xmlns:a16="http://schemas.microsoft.com/office/drawing/2014/main" id="{190FCEA9-EE32-438B-B38F-47EE6B104A98}"/>
              </a:ext>
            </a:extLst>
          </p:cNvPr>
          <p:cNvPicPr>
            <a:picLocks noChangeAspect="1"/>
          </p:cNvPicPr>
          <p:nvPr/>
        </p:nvPicPr>
        <p:blipFill>
          <a:blip r:embed="rId7"/>
          <a:stretch>
            <a:fillRect/>
          </a:stretch>
        </p:blipFill>
        <p:spPr>
          <a:xfrm>
            <a:off x="10140831" y="2898998"/>
            <a:ext cx="1642920" cy="2290975"/>
          </a:xfrm>
          <a:prstGeom prst="rect">
            <a:avLst/>
          </a:prstGeom>
        </p:spPr>
      </p:pic>
      <p:sp>
        <p:nvSpPr>
          <p:cNvPr id="15" name="Rectangle 14">
            <a:extLst>
              <a:ext uri="{FF2B5EF4-FFF2-40B4-BE49-F238E27FC236}">
                <a16:creationId xmlns:a16="http://schemas.microsoft.com/office/drawing/2014/main" id="{C702D164-5C26-4A54-BEB0-CDA00032E0B2}"/>
              </a:ext>
            </a:extLst>
          </p:cNvPr>
          <p:cNvSpPr/>
          <p:nvPr/>
        </p:nvSpPr>
        <p:spPr>
          <a:xfrm>
            <a:off x="2124364" y="2189018"/>
            <a:ext cx="9809017" cy="330661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16" name="TextBox 15">
            <a:extLst>
              <a:ext uri="{FF2B5EF4-FFF2-40B4-BE49-F238E27FC236}">
                <a16:creationId xmlns:a16="http://schemas.microsoft.com/office/drawing/2014/main" id="{949E27B9-C2BF-478D-B1F2-209E46E49EE3}"/>
              </a:ext>
            </a:extLst>
          </p:cNvPr>
          <p:cNvSpPr txBox="1"/>
          <p:nvPr/>
        </p:nvSpPr>
        <p:spPr>
          <a:xfrm>
            <a:off x="287358" y="1806083"/>
            <a:ext cx="1692474" cy="276999"/>
          </a:xfrm>
          <a:prstGeom prst="rect">
            <a:avLst/>
          </a:prstGeom>
          <a:noFill/>
        </p:spPr>
        <p:txBody>
          <a:bodyPr wrap="square" rtlCol="0">
            <a:spAutoFit/>
          </a:bodyPr>
          <a:lstStyle/>
          <a:p>
            <a:r>
              <a:rPr lang="en-AU" sz="1200" b="1"/>
              <a:t>Released Dec 2021</a:t>
            </a:r>
          </a:p>
        </p:txBody>
      </p:sp>
      <p:sp>
        <p:nvSpPr>
          <p:cNvPr id="17" name="TextBox 16">
            <a:extLst>
              <a:ext uri="{FF2B5EF4-FFF2-40B4-BE49-F238E27FC236}">
                <a16:creationId xmlns:a16="http://schemas.microsoft.com/office/drawing/2014/main" id="{DF1C47B7-BC6A-4CAF-A078-C70E30556030}"/>
              </a:ext>
            </a:extLst>
          </p:cNvPr>
          <p:cNvSpPr txBox="1"/>
          <p:nvPr/>
        </p:nvSpPr>
        <p:spPr>
          <a:xfrm>
            <a:off x="6600938" y="1806083"/>
            <a:ext cx="1692474" cy="276999"/>
          </a:xfrm>
          <a:prstGeom prst="rect">
            <a:avLst/>
          </a:prstGeom>
          <a:noFill/>
        </p:spPr>
        <p:txBody>
          <a:bodyPr wrap="square" rtlCol="0">
            <a:spAutoFit/>
          </a:bodyPr>
          <a:lstStyle/>
          <a:p>
            <a:r>
              <a:rPr lang="en-AU" sz="1200" b="1"/>
              <a:t>Released Nov 2022</a:t>
            </a:r>
          </a:p>
        </p:txBody>
      </p:sp>
      <p:sp>
        <p:nvSpPr>
          <p:cNvPr id="3" name="TextBox 2">
            <a:extLst>
              <a:ext uri="{FF2B5EF4-FFF2-40B4-BE49-F238E27FC236}">
                <a16:creationId xmlns:a16="http://schemas.microsoft.com/office/drawing/2014/main" id="{96B55147-CB3F-4CD4-8B69-DDC94B1BB659}"/>
              </a:ext>
            </a:extLst>
          </p:cNvPr>
          <p:cNvSpPr txBox="1"/>
          <p:nvPr/>
        </p:nvSpPr>
        <p:spPr>
          <a:xfrm>
            <a:off x="2929630" y="2358496"/>
            <a:ext cx="572654" cy="276999"/>
          </a:xfrm>
          <a:prstGeom prst="rect">
            <a:avLst/>
          </a:prstGeom>
          <a:noFill/>
        </p:spPr>
        <p:txBody>
          <a:bodyPr wrap="square" rtlCol="0">
            <a:spAutoFit/>
          </a:bodyPr>
          <a:lstStyle/>
          <a:p>
            <a:r>
              <a:rPr lang="en-AU" sz="1200" b="1" dirty="0"/>
              <a:t>1</a:t>
            </a:r>
          </a:p>
        </p:txBody>
      </p:sp>
      <p:sp>
        <p:nvSpPr>
          <p:cNvPr id="18" name="TextBox 17">
            <a:extLst>
              <a:ext uri="{FF2B5EF4-FFF2-40B4-BE49-F238E27FC236}">
                <a16:creationId xmlns:a16="http://schemas.microsoft.com/office/drawing/2014/main" id="{B383B2C9-372D-4B0F-8864-1219EC63F4F9}"/>
              </a:ext>
            </a:extLst>
          </p:cNvPr>
          <p:cNvSpPr txBox="1"/>
          <p:nvPr/>
        </p:nvSpPr>
        <p:spPr>
          <a:xfrm>
            <a:off x="4881972" y="2358496"/>
            <a:ext cx="572654" cy="276999"/>
          </a:xfrm>
          <a:prstGeom prst="rect">
            <a:avLst/>
          </a:prstGeom>
          <a:noFill/>
        </p:spPr>
        <p:txBody>
          <a:bodyPr wrap="square" rtlCol="0">
            <a:spAutoFit/>
          </a:bodyPr>
          <a:lstStyle/>
          <a:p>
            <a:r>
              <a:rPr lang="en-AU" sz="1200" b="1" dirty="0"/>
              <a:t>2</a:t>
            </a:r>
          </a:p>
        </p:txBody>
      </p:sp>
      <p:sp>
        <p:nvSpPr>
          <p:cNvPr id="19" name="TextBox 18">
            <a:extLst>
              <a:ext uri="{FF2B5EF4-FFF2-40B4-BE49-F238E27FC236}">
                <a16:creationId xmlns:a16="http://schemas.microsoft.com/office/drawing/2014/main" id="{A676AED6-F249-4946-A228-5698E87FDFBC}"/>
              </a:ext>
            </a:extLst>
          </p:cNvPr>
          <p:cNvSpPr txBox="1"/>
          <p:nvPr/>
        </p:nvSpPr>
        <p:spPr>
          <a:xfrm>
            <a:off x="6834314" y="2358496"/>
            <a:ext cx="572654" cy="276999"/>
          </a:xfrm>
          <a:prstGeom prst="rect">
            <a:avLst/>
          </a:prstGeom>
          <a:noFill/>
        </p:spPr>
        <p:txBody>
          <a:bodyPr wrap="square" rtlCol="0">
            <a:spAutoFit/>
          </a:bodyPr>
          <a:lstStyle/>
          <a:p>
            <a:r>
              <a:rPr lang="en-AU" sz="1200" b="1" dirty="0"/>
              <a:t>3</a:t>
            </a:r>
          </a:p>
        </p:txBody>
      </p:sp>
      <p:sp>
        <p:nvSpPr>
          <p:cNvPr id="20" name="TextBox 19">
            <a:extLst>
              <a:ext uri="{FF2B5EF4-FFF2-40B4-BE49-F238E27FC236}">
                <a16:creationId xmlns:a16="http://schemas.microsoft.com/office/drawing/2014/main" id="{CCEA1EC5-C977-42BD-AE78-A90AE29B823C}"/>
              </a:ext>
            </a:extLst>
          </p:cNvPr>
          <p:cNvSpPr txBox="1"/>
          <p:nvPr/>
        </p:nvSpPr>
        <p:spPr>
          <a:xfrm>
            <a:off x="8786656" y="2358496"/>
            <a:ext cx="572654" cy="276999"/>
          </a:xfrm>
          <a:prstGeom prst="rect">
            <a:avLst/>
          </a:prstGeom>
          <a:noFill/>
        </p:spPr>
        <p:txBody>
          <a:bodyPr wrap="square" rtlCol="0">
            <a:spAutoFit/>
          </a:bodyPr>
          <a:lstStyle/>
          <a:p>
            <a:r>
              <a:rPr lang="en-AU" sz="1200" b="1" dirty="0"/>
              <a:t>4</a:t>
            </a:r>
          </a:p>
        </p:txBody>
      </p:sp>
      <p:sp>
        <p:nvSpPr>
          <p:cNvPr id="21" name="TextBox 20">
            <a:extLst>
              <a:ext uri="{FF2B5EF4-FFF2-40B4-BE49-F238E27FC236}">
                <a16:creationId xmlns:a16="http://schemas.microsoft.com/office/drawing/2014/main" id="{83304575-B7DA-4C03-B08E-04C664DD3BDC}"/>
              </a:ext>
            </a:extLst>
          </p:cNvPr>
          <p:cNvSpPr txBox="1"/>
          <p:nvPr/>
        </p:nvSpPr>
        <p:spPr>
          <a:xfrm>
            <a:off x="10738996" y="2358496"/>
            <a:ext cx="572654" cy="276999"/>
          </a:xfrm>
          <a:prstGeom prst="rect">
            <a:avLst/>
          </a:prstGeom>
          <a:noFill/>
        </p:spPr>
        <p:txBody>
          <a:bodyPr wrap="square" rtlCol="0">
            <a:spAutoFit/>
          </a:bodyPr>
          <a:lstStyle/>
          <a:p>
            <a:r>
              <a:rPr lang="en-AU" sz="1200" b="1" dirty="0"/>
              <a:t>5</a:t>
            </a:r>
          </a:p>
        </p:txBody>
      </p:sp>
    </p:spTree>
    <p:extLst>
      <p:ext uri="{BB962C8B-B14F-4D97-AF65-F5344CB8AC3E}">
        <p14:creationId xmlns:p14="http://schemas.microsoft.com/office/powerpoint/2010/main" val="113995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F305-DBBE-40F9-B1D9-73AF80D6C0A3}"/>
              </a:ext>
            </a:extLst>
          </p:cNvPr>
          <p:cNvSpPr>
            <a:spLocks noGrp="1"/>
          </p:cNvSpPr>
          <p:nvPr>
            <p:ph type="title"/>
          </p:nvPr>
        </p:nvSpPr>
        <p:spPr/>
        <p:txBody>
          <a:bodyPr/>
          <a:lstStyle/>
          <a:p>
            <a:r>
              <a:rPr lang="en-AU" dirty="0"/>
              <a:t>Family violence crisis response model – introduction</a:t>
            </a:r>
            <a:endParaRPr lang="en-AU"/>
          </a:p>
        </p:txBody>
      </p:sp>
      <p:sp>
        <p:nvSpPr>
          <p:cNvPr id="3" name="Content Placeholder 2">
            <a:extLst>
              <a:ext uri="{FF2B5EF4-FFF2-40B4-BE49-F238E27FC236}">
                <a16:creationId xmlns:a16="http://schemas.microsoft.com/office/drawing/2014/main" id="{B2E5F0B9-B4A3-45C5-8A8E-F3C023575782}"/>
              </a:ext>
            </a:extLst>
          </p:cNvPr>
          <p:cNvSpPr>
            <a:spLocks noGrp="1"/>
          </p:cNvSpPr>
          <p:nvPr>
            <p:ph sz="quarter" idx="13"/>
          </p:nvPr>
        </p:nvSpPr>
        <p:spPr>
          <a:xfrm>
            <a:off x="719999" y="1698172"/>
            <a:ext cx="10752867" cy="4579238"/>
          </a:xfrm>
        </p:spPr>
        <p:txBody>
          <a:bodyPr/>
          <a:lstStyle/>
          <a:p>
            <a:pPr marL="342900" lvl="1" indent="-342900">
              <a:buFont typeface="Arial" panose="020B0604020202020204" pitchFamily="34" charset="0"/>
              <a:buChar char="•"/>
            </a:pPr>
            <a:r>
              <a:rPr lang="en-GB" sz="1200" b="1" dirty="0"/>
              <a:t>Existing family violence crisis responses vary across the state</a:t>
            </a:r>
            <a:r>
              <a:rPr lang="en-GB" sz="1200" dirty="0"/>
              <a:t>.</a:t>
            </a:r>
          </a:p>
          <a:p>
            <a:pPr marL="846138" lvl="3" indent="-342900"/>
            <a:r>
              <a:rPr lang="en-GB" sz="1200" dirty="0"/>
              <a:t>For victim survivors: uncertainty, multiple relocations/handovers, undermines trust and confidence in system, inequitable access to support</a:t>
            </a:r>
          </a:p>
          <a:p>
            <a:pPr marL="846138" lvl="3" indent="-342900"/>
            <a:r>
              <a:rPr lang="en-GB" sz="1200" dirty="0"/>
              <a:t>For services: confusion, inefficiencies, service coordination challenges</a:t>
            </a:r>
          </a:p>
          <a:p>
            <a:pPr marL="342900" lvl="1" indent="-342900">
              <a:buFont typeface="Arial" panose="020B0604020202020204" pitchFamily="34" charset="0"/>
              <a:buChar char="•"/>
            </a:pPr>
            <a:r>
              <a:rPr lang="en-AU" sz="1200" b="1" dirty="0"/>
              <a:t>Since 2019, Family Safety Victoria (FSV) has been working in partnership with Safe and Equal, sector representatives, Aboriginal community-controlled organisations and victim survivors to develop the Family violence crisis response model</a:t>
            </a:r>
            <a:r>
              <a:rPr lang="en-AU" sz="1200" dirty="0"/>
              <a:t>. </a:t>
            </a:r>
          </a:p>
          <a:p>
            <a:pPr marL="342900" lvl="1" indent="-342900">
              <a:buFont typeface="Arial" panose="020B0604020202020204" pitchFamily="34" charset="0"/>
              <a:buChar char="•"/>
            </a:pPr>
            <a:r>
              <a:rPr lang="en-AU" sz="1200" b="1" dirty="0"/>
              <a:t>The model has been designed to improve the way the family violence service system works together to support victim survivors in crisis. This has included a focus on crisis responses needing emergency accommodation and crisis responses delivered after hours. </a:t>
            </a:r>
          </a:p>
          <a:p>
            <a:pPr marL="342900" lvl="1" indent="-342900">
              <a:buFont typeface="Arial" panose="020B0604020202020204" pitchFamily="34" charset="0"/>
              <a:buChar char="•"/>
            </a:pPr>
            <a:r>
              <a:rPr lang="en-AU" sz="1200" dirty="0"/>
              <a:t>The model aims to ensure the following:</a:t>
            </a:r>
          </a:p>
          <a:p>
            <a:pPr marL="846138" lvl="3" indent="-342900"/>
            <a:r>
              <a:rPr lang="en-AU" sz="1200" dirty="0"/>
              <a:t>All victim survivors in crisis get immediate support and emergency accommodation, if needed, no matter which specialist family violence service they access.</a:t>
            </a:r>
          </a:p>
          <a:p>
            <a:pPr marL="846138" lvl="3" indent="-342900"/>
            <a:r>
              <a:rPr lang="en-AU" sz="1200" dirty="0"/>
              <a:t>All victim survivors in emergency accommodation can get face-to-face support from a local family violence support service, wherever they are accommodated and at any time of day or night.</a:t>
            </a:r>
          </a:p>
          <a:p>
            <a:pPr marL="846138" lvl="3" indent="-342900"/>
            <a:r>
              <a:rPr lang="en-AU" sz="1200" dirty="0"/>
              <a:t>All victim survivors will be supported by, or connected to, a local family violence support service when leaving emergency accommodation.</a:t>
            </a:r>
          </a:p>
          <a:p>
            <a:pPr marL="342900" lvl="1" indent="-342900">
              <a:buFont typeface="Arial" panose="020B0604020202020204" pitchFamily="34" charset="0"/>
              <a:buChar char="•"/>
            </a:pPr>
            <a:r>
              <a:rPr lang="en-GB" sz="1200" dirty="0"/>
              <a:t>The model prioritises victim survivor choice and agency.</a:t>
            </a:r>
          </a:p>
          <a:p>
            <a:pPr marL="342900" lvl="1" indent="-342900">
              <a:buFont typeface="Arial" panose="020B0604020202020204" pitchFamily="34" charset="0"/>
              <a:buChar char="•"/>
            </a:pPr>
            <a:r>
              <a:rPr lang="en-GB" sz="1200" dirty="0"/>
              <a:t>The model also aims to improve service coordination and create system efficiencies that lead to enhanced support for victim survivors in crisis.</a:t>
            </a:r>
          </a:p>
          <a:p>
            <a:pPr marL="342900" lvl="1" indent="-342900">
              <a:buFont typeface="Arial" panose="020B0604020202020204" pitchFamily="34" charset="0"/>
              <a:buChar char="•"/>
            </a:pPr>
            <a:r>
              <a:rPr lang="en-GB" sz="1200" dirty="0"/>
              <a:t>The model is underpinned by a commitment to Aboriginal self-determination – it has been designed to ensure Aboriginal victim survivors have the choice of Aboriginal-led support, and that all responses are culturally safe regardless of where they access support.</a:t>
            </a:r>
          </a:p>
        </p:txBody>
      </p:sp>
      <p:sp>
        <p:nvSpPr>
          <p:cNvPr id="5" name="Slide Number Placeholder 4">
            <a:extLst>
              <a:ext uri="{FF2B5EF4-FFF2-40B4-BE49-F238E27FC236}">
                <a16:creationId xmlns:a16="http://schemas.microsoft.com/office/drawing/2014/main" id="{BB4A6036-0E0C-40E6-8981-201860A853D0}"/>
              </a:ext>
            </a:extLst>
          </p:cNvPr>
          <p:cNvSpPr>
            <a:spLocks noGrp="1"/>
          </p:cNvSpPr>
          <p:nvPr>
            <p:ph type="sldNum" sz="quarter" idx="12"/>
          </p:nvPr>
        </p:nvSpPr>
        <p:spPr/>
        <p:txBody>
          <a:bodyPr/>
          <a:lstStyle/>
          <a:p>
            <a:fld id="{15AF9A56-2477-4E54-9B3A-54EF47468CB2}" type="slidenum">
              <a:rPr lang="en-AU" altLang="en-US" noProof="0" smtClean="0"/>
              <a:pPr/>
              <a:t>3</a:t>
            </a:fld>
            <a:endParaRPr lang="en-AU" altLang="en-US" noProof="0"/>
          </a:p>
        </p:txBody>
      </p:sp>
    </p:spTree>
    <p:extLst>
      <p:ext uri="{BB962C8B-B14F-4D97-AF65-F5344CB8AC3E}">
        <p14:creationId xmlns:p14="http://schemas.microsoft.com/office/powerpoint/2010/main" val="290206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C1CF-5313-4FC5-9BF5-4DC8B3C2A073}"/>
              </a:ext>
            </a:extLst>
          </p:cNvPr>
          <p:cNvSpPr>
            <a:spLocks noGrp="1"/>
          </p:cNvSpPr>
          <p:nvPr>
            <p:ph type="title"/>
          </p:nvPr>
        </p:nvSpPr>
        <p:spPr/>
        <p:txBody>
          <a:bodyPr/>
          <a:lstStyle/>
          <a:p>
            <a:r>
              <a:rPr lang="en-AU"/>
              <a:t>Family violence crisis response model – reform context</a:t>
            </a:r>
          </a:p>
        </p:txBody>
      </p:sp>
      <p:sp>
        <p:nvSpPr>
          <p:cNvPr id="5" name="Slide Number Placeholder 4">
            <a:extLst>
              <a:ext uri="{FF2B5EF4-FFF2-40B4-BE49-F238E27FC236}">
                <a16:creationId xmlns:a16="http://schemas.microsoft.com/office/drawing/2014/main" id="{7E37AD30-F005-4BEF-9030-E5035E7E5DD0}"/>
              </a:ext>
            </a:extLst>
          </p:cNvPr>
          <p:cNvSpPr>
            <a:spLocks noGrp="1"/>
          </p:cNvSpPr>
          <p:nvPr>
            <p:ph type="sldNum" sz="quarter" idx="12"/>
          </p:nvPr>
        </p:nvSpPr>
        <p:spPr/>
        <p:txBody>
          <a:bodyPr/>
          <a:lstStyle/>
          <a:p>
            <a:pPr>
              <a:defRPr/>
            </a:pPr>
            <a:fld id="{15AF9A56-2477-4E54-9B3A-54EF47468CB2}" type="slidenum">
              <a:rPr lang="en-AU" altLang="en-US" noProof="0" smtClean="0"/>
              <a:pPr>
                <a:defRPr/>
              </a:pPr>
              <a:t>4</a:t>
            </a:fld>
            <a:endParaRPr lang="en-AU" altLang="en-US" noProof="0"/>
          </a:p>
        </p:txBody>
      </p:sp>
      <p:grpSp>
        <p:nvGrpSpPr>
          <p:cNvPr id="6" name="Group 5">
            <a:extLst>
              <a:ext uri="{FF2B5EF4-FFF2-40B4-BE49-F238E27FC236}">
                <a16:creationId xmlns:a16="http://schemas.microsoft.com/office/drawing/2014/main" id="{F64525D9-6FAC-498F-8896-4B4AD26F9993}"/>
              </a:ext>
            </a:extLst>
          </p:cNvPr>
          <p:cNvGrpSpPr/>
          <p:nvPr/>
        </p:nvGrpSpPr>
        <p:grpSpPr>
          <a:xfrm>
            <a:off x="432607" y="1310517"/>
            <a:ext cx="11216467" cy="5402725"/>
            <a:chOff x="432607" y="1000124"/>
            <a:chExt cx="11216467" cy="5402725"/>
          </a:xfrm>
        </p:grpSpPr>
        <p:sp>
          <p:nvSpPr>
            <p:cNvPr id="7" name="Rectangle: Rounded Corners 6">
              <a:extLst>
                <a:ext uri="{FF2B5EF4-FFF2-40B4-BE49-F238E27FC236}">
                  <a16:creationId xmlns:a16="http://schemas.microsoft.com/office/drawing/2014/main" id="{68067A73-C287-4BBF-9B43-E6E140C5A42B}"/>
                </a:ext>
              </a:extLst>
            </p:cNvPr>
            <p:cNvSpPr/>
            <p:nvPr/>
          </p:nvSpPr>
          <p:spPr>
            <a:xfrm>
              <a:off x="1252281" y="1691593"/>
              <a:ext cx="5751553" cy="28891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1080000" bIns="45720" rtlCol="0" anchor="ctr"/>
            <a:lstStyle/>
            <a:p>
              <a:pPr algn="ctr"/>
              <a:r>
                <a:rPr lang="en-AU" sz="1000" i="1">
                  <a:solidFill>
                    <a:schemeClr val="tx1"/>
                  </a:solidFill>
                  <a:latin typeface="Calibri" panose="020F0502020204030204" pitchFamily="34" charset="0"/>
                  <a:cs typeface="Calibri" panose="020F0502020204030204" pitchFamily="34" charset="0"/>
                </a:rPr>
                <a:t>Co-design and consultation on FV Case Management Program Requirements, FV Crisis Response Model, Key System Enablers and associated FV Funding Reform  </a:t>
              </a:r>
            </a:p>
          </p:txBody>
        </p:sp>
        <p:cxnSp>
          <p:nvCxnSpPr>
            <p:cNvPr id="8" name="Straight Connector 7">
              <a:extLst>
                <a:ext uri="{FF2B5EF4-FFF2-40B4-BE49-F238E27FC236}">
                  <a16:creationId xmlns:a16="http://schemas.microsoft.com/office/drawing/2014/main" id="{71494745-4E2A-4940-A739-C5C73D2FCE0A}"/>
                </a:ext>
              </a:extLst>
            </p:cNvPr>
            <p:cNvCxnSpPr>
              <a:cxnSpLocks/>
            </p:cNvCxnSpPr>
            <p:nvPr/>
          </p:nvCxnSpPr>
          <p:spPr>
            <a:xfrm>
              <a:off x="6985042" y="1326727"/>
              <a:ext cx="0" cy="489772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FD79C1-4DDF-41A0-ABD8-735C0AB42A4A}"/>
                </a:ext>
              </a:extLst>
            </p:cNvPr>
            <p:cNvCxnSpPr>
              <a:cxnSpLocks/>
            </p:cNvCxnSpPr>
            <p:nvPr/>
          </p:nvCxnSpPr>
          <p:spPr>
            <a:xfrm>
              <a:off x="9168581" y="1326727"/>
              <a:ext cx="17192" cy="489772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54F77F6-F226-4724-BD17-56EBBBA48097}"/>
                </a:ext>
              </a:extLst>
            </p:cNvPr>
            <p:cNvCxnSpPr>
              <a:cxnSpLocks/>
            </p:cNvCxnSpPr>
            <p:nvPr/>
          </p:nvCxnSpPr>
          <p:spPr>
            <a:xfrm>
              <a:off x="432607" y="6106850"/>
              <a:ext cx="11159673" cy="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44862D3-9130-40FF-B971-5B19A014E365}"/>
                </a:ext>
              </a:extLst>
            </p:cNvPr>
            <p:cNvSpPr/>
            <p:nvPr/>
          </p:nvSpPr>
          <p:spPr>
            <a:xfrm>
              <a:off x="7205715" y="6139389"/>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2023</a:t>
              </a:r>
            </a:p>
          </p:txBody>
        </p:sp>
        <p:sp>
          <p:nvSpPr>
            <p:cNvPr id="12" name="Rectangle: Rounded Corners 11">
              <a:extLst>
                <a:ext uri="{FF2B5EF4-FFF2-40B4-BE49-F238E27FC236}">
                  <a16:creationId xmlns:a16="http://schemas.microsoft.com/office/drawing/2014/main" id="{08036B4A-2A96-4ACD-8148-E25797007629}"/>
                </a:ext>
              </a:extLst>
            </p:cNvPr>
            <p:cNvSpPr/>
            <p:nvPr/>
          </p:nvSpPr>
          <p:spPr>
            <a:xfrm>
              <a:off x="4979657" y="6145266"/>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2022</a:t>
              </a:r>
            </a:p>
          </p:txBody>
        </p:sp>
        <p:sp>
          <p:nvSpPr>
            <p:cNvPr id="13" name="Rectangle: Rounded Corners 12">
              <a:extLst>
                <a:ext uri="{FF2B5EF4-FFF2-40B4-BE49-F238E27FC236}">
                  <a16:creationId xmlns:a16="http://schemas.microsoft.com/office/drawing/2014/main" id="{17EC50EF-4925-46D6-A4AC-41FD4ACF8445}"/>
                </a:ext>
              </a:extLst>
            </p:cNvPr>
            <p:cNvSpPr/>
            <p:nvPr/>
          </p:nvSpPr>
          <p:spPr>
            <a:xfrm>
              <a:off x="3619085" y="6145266"/>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2021</a:t>
              </a:r>
            </a:p>
          </p:txBody>
        </p:sp>
        <p:sp>
          <p:nvSpPr>
            <p:cNvPr id="14" name="Rectangle: Rounded Corners 13">
              <a:extLst>
                <a:ext uri="{FF2B5EF4-FFF2-40B4-BE49-F238E27FC236}">
                  <a16:creationId xmlns:a16="http://schemas.microsoft.com/office/drawing/2014/main" id="{1B3E4479-23FE-493A-BACF-096E7A1F16CB}"/>
                </a:ext>
              </a:extLst>
            </p:cNvPr>
            <p:cNvSpPr/>
            <p:nvPr/>
          </p:nvSpPr>
          <p:spPr>
            <a:xfrm>
              <a:off x="2258511" y="6145266"/>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2020</a:t>
              </a:r>
            </a:p>
          </p:txBody>
        </p:sp>
        <p:sp>
          <p:nvSpPr>
            <p:cNvPr id="15" name="Rectangle: Rounded Corners 14">
              <a:extLst>
                <a:ext uri="{FF2B5EF4-FFF2-40B4-BE49-F238E27FC236}">
                  <a16:creationId xmlns:a16="http://schemas.microsoft.com/office/drawing/2014/main" id="{FDEB7911-1D72-44EC-B017-BD1AFE95FEB8}"/>
                </a:ext>
              </a:extLst>
            </p:cNvPr>
            <p:cNvSpPr/>
            <p:nvPr/>
          </p:nvSpPr>
          <p:spPr>
            <a:xfrm>
              <a:off x="897938" y="6145266"/>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2019</a:t>
              </a:r>
            </a:p>
          </p:txBody>
        </p:sp>
        <p:sp>
          <p:nvSpPr>
            <p:cNvPr id="16" name="Rectangle 15">
              <a:extLst>
                <a:ext uri="{FF2B5EF4-FFF2-40B4-BE49-F238E27FC236}">
                  <a16:creationId xmlns:a16="http://schemas.microsoft.com/office/drawing/2014/main" id="{62E44CDC-AA81-40EC-AA5E-112E5A6E2BA3}"/>
                </a:ext>
              </a:extLst>
            </p:cNvPr>
            <p:cNvSpPr/>
            <p:nvPr/>
          </p:nvSpPr>
          <p:spPr>
            <a:xfrm>
              <a:off x="6938607" y="1000124"/>
              <a:ext cx="4710467" cy="5083007"/>
            </a:xfrm>
            <a:prstGeom prst="rect">
              <a:avLst/>
            </a:prstGeom>
            <a:noFill/>
            <a:ln w="25400">
              <a:solidFill>
                <a:schemeClr val="tx1">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721E2716-5A1A-4EBF-A0D7-6C30D3F9F34B}"/>
                </a:ext>
              </a:extLst>
            </p:cNvPr>
            <p:cNvSpPr/>
            <p:nvPr/>
          </p:nvSpPr>
          <p:spPr>
            <a:xfrm>
              <a:off x="6972561" y="1031023"/>
              <a:ext cx="4673951" cy="262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a:latin typeface="Calibri" panose="020F0502020204030204" pitchFamily="34" charset="0"/>
                  <a:cs typeface="Calibri" panose="020F0502020204030204" pitchFamily="34" charset="0"/>
                </a:rPr>
                <a:t>New family violence crisis response model </a:t>
              </a:r>
            </a:p>
          </p:txBody>
        </p:sp>
        <p:sp>
          <p:nvSpPr>
            <p:cNvPr id="18" name="Rectangle: Rounded Corners 17">
              <a:extLst>
                <a:ext uri="{FF2B5EF4-FFF2-40B4-BE49-F238E27FC236}">
                  <a16:creationId xmlns:a16="http://schemas.microsoft.com/office/drawing/2014/main" id="{DC50FDCF-CDC4-451E-95CD-0C9553D6E505}"/>
                </a:ext>
              </a:extLst>
            </p:cNvPr>
            <p:cNvSpPr/>
            <p:nvPr/>
          </p:nvSpPr>
          <p:spPr>
            <a:xfrm>
              <a:off x="5404150" y="3495008"/>
              <a:ext cx="6188123" cy="43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FV Case management program requirements, including crisis responses</a:t>
              </a:r>
            </a:p>
          </p:txBody>
        </p:sp>
        <p:sp>
          <p:nvSpPr>
            <p:cNvPr id="19" name="Rectangle: Rounded Corners 18">
              <a:extLst>
                <a:ext uri="{FF2B5EF4-FFF2-40B4-BE49-F238E27FC236}">
                  <a16:creationId xmlns:a16="http://schemas.microsoft.com/office/drawing/2014/main" id="{D6503BE1-BD3D-48C3-B44D-62E73A7009BA}"/>
                </a:ext>
              </a:extLst>
            </p:cNvPr>
            <p:cNvSpPr/>
            <p:nvPr/>
          </p:nvSpPr>
          <p:spPr>
            <a:xfrm>
              <a:off x="7016313" y="1708573"/>
              <a:ext cx="4575960" cy="43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Crisis response roles &amp; responsibilities for</a:t>
              </a:r>
            </a:p>
            <a:p>
              <a:pPr algn="ctr"/>
              <a:r>
                <a:rPr lang="en-AU" sz="1000">
                  <a:solidFill>
                    <a:sysClr val="windowText" lastClr="000000"/>
                  </a:solidFill>
                  <a:latin typeface="Calibri" panose="020F0502020204030204" pitchFamily="34" charset="0"/>
                  <a:cs typeface="Calibri" panose="020F0502020204030204" pitchFamily="34" charset="0"/>
                </a:rPr>
                <a:t>Safe Steps, TOD, local FV support services (inc. after hours, ACCOs and targeted services) and refuges</a:t>
              </a:r>
            </a:p>
          </p:txBody>
        </p:sp>
        <p:sp>
          <p:nvSpPr>
            <p:cNvPr id="20" name="Rectangle: Rounded Corners 19">
              <a:extLst>
                <a:ext uri="{FF2B5EF4-FFF2-40B4-BE49-F238E27FC236}">
                  <a16:creationId xmlns:a16="http://schemas.microsoft.com/office/drawing/2014/main" id="{4C80F30B-FBC0-42CC-8B81-74EA67614DBE}"/>
                </a:ext>
              </a:extLst>
            </p:cNvPr>
            <p:cNvSpPr/>
            <p:nvPr/>
          </p:nvSpPr>
          <p:spPr>
            <a:xfrm>
              <a:off x="6515101" y="2845234"/>
              <a:ext cx="5077172"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Local FV motel coordination projects &amp; Guidance on motel placements and relationship management</a:t>
              </a:r>
            </a:p>
          </p:txBody>
        </p:sp>
        <p:sp>
          <p:nvSpPr>
            <p:cNvPr id="21" name="Rectangle: Rounded Corners 20">
              <a:extLst>
                <a:ext uri="{FF2B5EF4-FFF2-40B4-BE49-F238E27FC236}">
                  <a16:creationId xmlns:a16="http://schemas.microsoft.com/office/drawing/2014/main" id="{E1ECF28B-4B66-4B05-9274-22D78D3B5824}"/>
                </a:ext>
              </a:extLst>
            </p:cNvPr>
            <p:cNvSpPr/>
            <p:nvPr/>
          </p:nvSpPr>
          <p:spPr>
            <a:xfrm>
              <a:off x="6210300" y="3170121"/>
              <a:ext cx="5381973"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FV funding reform</a:t>
              </a:r>
            </a:p>
          </p:txBody>
        </p:sp>
        <p:sp>
          <p:nvSpPr>
            <p:cNvPr id="22" name="Rectangle: Rounded Corners 21">
              <a:extLst>
                <a:ext uri="{FF2B5EF4-FFF2-40B4-BE49-F238E27FC236}">
                  <a16:creationId xmlns:a16="http://schemas.microsoft.com/office/drawing/2014/main" id="{9E637431-7111-4BDF-8346-3FF9E3D8911E}"/>
                </a:ext>
              </a:extLst>
            </p:cNvPr>
            <p:cNvSpPr/>
            <p:nvPr/>
          </p:nvSpPr>
          <p:spPr>
            <a:xfrm>
              <a:off x="7016313" y="2195460"/>
              <a:ext cx="4575960"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Victorian family violence refuge eligibility and prioritisation framework</a:t>
              </a:r>
            </a:p>
          </p:txBody>
        </p:sp>
        <p:sp>
          <p:nvSpPr>
            <p:cNvPr id="23" name="Rectangle: Rounded Corners 22">
              <a:extLst>
                <a:ext uri="{FF2B5EF4-FFF2-40B4-BE49-F238E27FC236}">
                  <a16:creationId xmlns:a16="http://schemas.microsoft.com/office/drawing/2014/main" id="{CFADCF8C-9914-4417-B343-533E0ABEA24F}"/>
                </a:ext>
              </a:extLst>
            </p:cNvPr>
            <p:cNvSpPr/>
            <p:nvPr/>
          </p:nvSpPr>
          <p:spPr>
            <a:xfrm>
              <a:off x="3465383" y="4306779"/>
              <a:ext cx="8126890"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Family violence crisis brokerage allocated to all specialist FV case management services  </a:t>
              </a:r>
            </a:p>
          </p:txBody>
        </p:sp>
        <p:sp>
          <p:nvSpPr>
            <p:cNvPr id="24" name="Rectangle: Rounded Corners 23">
              <a:extLst>
                <a:ext uri="{FF2B5EF4-FFF2-40B4-BE49-F238E27FC236}">
                  <a16:creationId xmlns:a16="http://schemas.microsoft.com/office/drawing/2014/main" id="{F0825BC8-ABAF-44C8-B645-DC4133E338EE}"/>
                </a:ext>
              </a:extLst>
            </p:cNvPr>
            <p:cNvSpPr/>
            <p:nvPr/>
          </p:nvSpPr>
          <p:spPr>
            <a:xfrm>
              <a:off x="3465383" y="3981895"/>
              <a:ext cx="8126890"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Demand boosts for victim survivor crisis case management responses</a:t>
              </a:r>
            </a:p>
          </p:txBody>
        </p:sp>
        <p:sp>
          <p:nvSpPr>
            <p:cNvPr id="25" name="Rectangle: Rounded Corners 24">
              <a:extLst>
                <a:ext uri="{FF2B5EF4-FFF2-40B4-BE49-F238E27FC236}">
                  <a16:creationId xmlns:a16="http://schemas.microsoft.com/office/drawing/2014/main" id="{B3BBA708-0DFA-4C32-BD29-FAC60EEA32DC}"/>
                </a:ext>
              </a:extLst>
            </p:cNvPr>
            <p:cNvSpPr/>
            <p:nvPr/>
          </p:nvSpPr>
          <p:spPr>
            <a:xfrm>
              <a:off x="7024383" y="5461332"/>
              <a:ext cx="4564406" cy="1643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Statewide access to The Orange Door</a:t>
              </a:r>
            </a:p>
          </p:txBody>
        </p:sp>
        <p:sp>
          <p:nvSpPr>
            <p:cNvPr id="26" name="Rectangle 25">
              <a:extLst>
                <a:ext uri="{FF2B5EF4-FFF2-40B4-BE49-F238E27FC236}">
                  <a16:creationId xmlns:a16="http://schemas.microsoft.com/office/drawing/2014/main" id="{4ACEF38B-37FD-4FD5-A2AF-BDCDB5003BE4}"/>
                </a:ext>
              </a:extLst>
            </p:cNvPr>
            <p:cNvSpPr/>
            <p:nvPr/>
          </p:nvSpPr>
          <p:spPr>
            <a:xfrm>
              <a:off x="6972562" y="1291877"/>
              <a:ext cx="2266783" cy="342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latin typeface="Calibri" panose="020F0502020204030204" pitchFamily="34" charset="0"/>
                  <a:cs typeface="Calibri" panose="020F0502020204030204" pitchFamily="34" charset="0"/>
                </a:rPr>
                <a:t>Release and preparation</a:t>
              </a:r>
            </a:p>
            <a:p>
              <a:pPr algn="ctr"/>
              <a:r>
                <a:rPr lang="en-AU" sz="1000">
                  <a:latin typeface="Calibri" panose="020F0502020204030204" pitchFamily="34" charset="0"/>
                  <a:cs typeface="Calibri" panose="020F0502020204030204" pitchFamily="34" charset="0"/>
                </a:rPr>
                <a:t>November 2022 to March 2023</a:t>
              </a:r>
            </a:p>
          </p:txBody>
        </p:sp>
        <p:grpSp>
          <p:nvGrpSpPr>
            <p:cNvPr id="27" name="Group 26">
              <a:extLst>
                <a:ext uri="{FF2B5EF4-FFF2-40B4-BE49-F238E27FC236}">
                  <a16:creationId xmlns:a16="http://schemas.microsoft.com/office/drawing/2014/main" id="{E4BDCBEC-F991-4FCA-B843-9377ED0BBDC2}"/>
                </a:ext>
              </a:extLst>
            </p:cNvPr>
            <p:cNvGrpSpPr/>
            <p:nvPr/>
          </p:nvGrpSpPr>
          <p:grpSpPr>
            <a:xfrm>
              <a:off x="432607" y="5036950"/>
              <a:ext cx="11159668" cy="1013828"/>
              <a:chOff x="432608" y="4906917"/>
              <a:chExt cx="11002200" cy="1110347"/>
            </a:xfrm>
          </p:grpSpPr>
          <p:sp>
            <p:nvSpPr>
              <p:cNvPr id="33" name="Rectangle: Rounded Corners 32">
                <a:extLst>
                  <a:ext uri="{FF2B5EF4-FFF2-40B4-BE49-F238E27FC236}">
                    <a16:creationId xmlns:a16="http://schemas.microsoft.com/office/drawing/2014/main" id="{037DA800-1903-4D79-836D-8C23B1633F4B}"/>
                  </a:ext>
                </a:extLst>
              </p:cNvPr>
              <p:cNvSpPr/>
              <p:nvPr/>
            </p:nvSpPr>
            <p:spPr>
              <a:xfrm>
                <a:off x="440976" y="5371704"/>
                <a:ext cx="6415879" cy="18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Rollout of The Orange Door</a:t>
                </a:r>
              </a:p>
            </p:txBody>
          </p:sp>
          <p:sp>
            <p:nvSpPr>
              <p:cNvPr id="34" name="Rectangle: Rounded Corners 33">
                <a:extLst>
                  <a:ext uri="{FF2B5EF4-FFF2-40B4-BE49-F238E27FC236}">
                    <a16:creationId xmlns:a16="http://schemas.microsoft.com/office/drawing/2014/main" id="{410F0915-493A-4D12-BF48-92C2C55FC339}"/>
                  </a:ext>
                </a:extLst>
              </p:cNvPr>
              <p:cNvSpPr/>
              <p:nvPr/>
            </p:nvSpPr>
            <p:spPr>
              <a:xfrm>
                <a:off x="432608" y="5837264"/>
                <a:ext cx="11002200" cy="180000"/>
              </a:xfrm>
              <a:prstGeom prst="roundRect">
                <a:avLst/>
              </a:prstGeom>
              <a:solidFill>
                <a:srgbClr val="B38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Calibri" panose="020F0502020204030204" pitchFamily="34" charset="0"/>
                    <a:cs typeface="Calibri" panose="020F0502020204030204" pitchFamily="34" charset="0"/>
                  </a:rPr>
                  <a:t>Dhelk </a:t>
                </a:r>
                <a:r>
                  <a:rPr lang="en-AU" sz="1000" dirty="0" err="1">
                    <a:solidFill>
                      <a:schemeClr val="tx1"/>
                    </a:solidFill>
                    <a:latin typeface="Calibri" panose="020F0502020204030204" pitchFamily="34" charset="0"/>
                    <a:cs typeface="Calibri" panose="020F0502020204030204" pitchFamily="34" charset="0"/>
                  </a:rPr>
                  <a:t>Dja</a:t>
                </a:r>
                <a:r>
                  <a:rPr lang="en-AU" sz="1000" dirty="0">
                    <a:solidFill>
                      <a:schemeClr val="tx1"/>
                    </a:solidFill>
                    <a:latin typeface="Calibri" panose="020F0502020204030204" pitchFamily="34" charset="0"/>
                    <a:cs typeface="Calibri" panose="020F0502020204030204" pitchFamily="34" charset="0"/>
                  </a:rPr>
                  <a:t>- safe our way </a:t>
                </a:r>
              </a:p>
            </p:txBody>
          </p:sp>
          <p:sp>
            <p:nvSpPr>
              <p:cNvPr id="35" name="Rectangle: Rounded Corners 34">
                <a:extLst>
                  <a:ext uri="{FF2B5EF4-FFF2-40B4-BE49-F238E27FC236}">
                    <a16:creationId xmlns:a16="http://schemas.microsoft.com/office/drawing/2014/main" id="{2BECA2B0-DF64-468A-ABF0-4ED5D3970C9B}"/>
                  </a:ext>
                </a:extLst>
              </p:cNvPr>
              <p:cNvSpPr/>
              <p:nvPr/>
            </p:nvSpPr>
            <p:spPr>
              <a:xfrm>
                <a:off x="440976" y="4906917"/>
                <a:ext cx="10993832" cy="18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Family violence refuge redevelopments</a:t>
                </a:r>
              </a:p>
            </p:txBody>
          </p:sp>
          <p:sp>
            <p:nvSpPr>
              <p:cNvPr id="36" name="Rectangle: Rounded Corners 35">
                <a:extLst>
                  <a:ext uri="{FF2B5EF4-FFF2-40B4-BE49-F238E27FC236}">
                    <a16:creationId xmlns:a16="http://schemas.microsoft.com/office/drawing/2014/main" id="{BD4879E3-1D04-4708-A3C7-231D37A784D6}"/>
                  </a:ext>
                </a:extLst>
              </p:cNvPr>
              <p:cNvSpPr/>
              <p:nvPr/>
            </p:nvSpPr>
            <p:spPr>
              <a:xfrm>
                <a:off x="440976" y="5139310"/>
                <a:ext cx="10993832" cy="18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a:solidFill>
                      <a:schemeClr val="tx1"/>
                    </a:solidFill>
                    <a:latin typeface="Calibri" panose="020F0502020204030204" pitchFamily="34" charset="0"/>
                    <a:cs typeface="Calibri" panose="020F0502020204030204" pitchFamily="34" charset="0"/>
                  </a:rPr>
                  <a:t>Statewide access to local after-hours responses</a:t>
                </a:r>
              </a:p>
            </p:txBody>
          </p:sp>
          <p:sp>
            <p:nvSpPr>
              <p:cNvPr id="37" name="Rectangle: Rounded Corners 36">
                <a:extLst>
                  <a:ext uri="{FF2B5EF4-FFF2-40B4-BE49-F238E27FC236}">
                    <a16:creationId xmlns:a16="http://schemas.microsoft.com/office/drawing/2014/main" id="{7AA3887B-C057-490E-AB80-4A3026337EF6}"/>
                  </a:ext>
                </a:extLst>
              </p:cNvPr>
              <p:cNvSpPr/>
              <p:nvPr/>
            </p:nvSpPr>
            <p:spPr>
              <a:xfrm>
                <a:off x="432608" y="5604870"/>
                <a:ext cx="11002200" cy="180000"/>
              </a:xfrm>
              <a:prstGeom prst="roundRect">
                <a:avLst/>
              </a:prstGeom>
              <a:solidFill>
                <a:srgbClr val="FF7C8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Everybody matters: inclusion and equity statement  </a:t>
                </a:r>
              </a:p>
            </p:txBody>
          </p:sp>
        </p:grpSp>
        <p:sp>
          <p:nvSpPr>
            <p:cNvPr id="28" name="Rectangle 27">
              <a:extLst>
                <a:ext uri="{FF2B5EF4-FFF2-40B4-BE49-F238E27FC236}">
                  <a16:creationId xmlns:a16="http://schemas.microsoft.com/office/drawing/2014/main" id="{C1345EB1-8D46-4D06-8965-13A5D3172398}"/>
                </a:ext>
              </a:extLst>
            </p:cNvPr>
            <p:cNvSpPr/>
            <p:nvPr/>
          </p:nvSpPr>
          <p:spPr>
            <a:xfrm>
              <a:off x="9239346" y="1291877"/>
              <a:ext cx="2407167" cy="341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a:latin typeface="Calibri" panose="020F0502020204030204" pitchFamily="34" charset="0"/>
                  <a:cs typeface="Calibri" panose="020F0502020204030204" pitchFamily="34" charset="0"/>
                </a:rPr>
                <a:t>Implementation and alignment</a:t>
              </a:r>
            </a:p>
            <a:p>
              <a:pPr algn="ctr"/>
              <a:r>
                <a:rPr lang="en-AU" sz="1000">
                  <a:latin typeface="Calibri" panose="020F0502020204030204" pitchFamily="34" charset="0"/>
                  <a:cs typeface="Calibri" panose="020F0502020204030204" pitchFamily="34" charset="0"/>
                </a:rPr>
                <a:t>From 1 April 2023 </a:t>
              </a:r>
            </a:p>
          </p:txBody>
        </p:sp>
        <p:sp>
          <p:nvSpPr>
            <p:cNvPr id="29" name="Rectangle: Rounded Corners 28">
              <a:extLst>
                <a:ext uri="{FF2B5EF4-FFF2-40B4-BE49-F238E27FC236}">
                  <a16:creationId xmlns:a16="http://schemas.microsoft.com/office/drawing/2014/main" id="{A0AEC224-9862-459E-BA97-B000DF4E35FC}"/>
                </a:ext>
              </a:extLst>
            </p:cNvPr>
            <p:cNvSpPr/>
            <p:nvPr/>
          </p:nvSpPr>
          <p:spPr>
            <a:xfrm>
              <a:off x="6360621" y="6284419"/>
              <a:ext cx="1037823" cy="1184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November 2022 </a:t>
              </a:r>
            </a:p>
          </p:txBody>
        </p:sp>
        <p:sp>
          <p:nvSpPr>
            <p:cNvPr id="30" name="Rectangle: Rounded Corners 29">
              <a:extLst>
                <a:ext uri="{FF2B5EF4-FFF2-40B4-BE49-F238E27FC236}">
                  <a16:creationId xmlns:a16="http://schemas.microsoft.com/office/drawing/2014/main" id="{5FE4A45B-704D-493E-8FD6-5876D1740054}"/>
                </a:ext>
              </a:extLst>
            </p:cNvPr>
            <p:cNvSpPr/>
            <p:nvPr/>
          </p:nvSpPr>
          <p:spPr>
            <a:xfrm>
              <a:off x="8794924" y="6285947"/>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April 2023</a:t>
              </a:r>
            </a:p>
          </p:txBody>
        </p:sp>
        <p:sp>
          <p:nvSpPr>
            <p:cNvPr id="31" name="Rectangle: Rounded Corners 30">
              <a:extLst>
                <a:ext uri="{FF2B5EF4-FFF2-40B4-BE49-F238E27FC236}">
                  <a16:creationId xmlns:a16="http://schemas.microsoft.com/office/drawing/2014/main" id="{2D3D7102-B3E8-4F02-97C3-09FB6EEC6306}"/>
                </a:ext>
              </a:extLst>
            </p:cNvPr>
            <p:cNvSpPr/>
            <p:nvPr/>
          </p:nvSpPr>
          <p:spPr>
            <a:xfrm>
              <a:off x="1327646" y="4829929"/>
              <a:ext cx="10264627" cy="159182"/>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MARAM and information sharing</a:t>
              </a:r>
            </a:p>
          </p:txBody>
        </p:sp>
        <p:sp>
          <p:nvSpPr>
            <p:cNvPr id="32" name="Rectangle: Rounded Corners 31">
              <a:extLst>
                <a:ext uri="{FF2B5EF4-FFF2-40B4-BE49-F238E27FC236}">
                  <a16:creationId xmlns:a16="http://schemas.microsoft.com/office/drawing/2014/main" id="{73DCE0E3-1607-4727-ACFB-6F2F302D449B}"/>
                </a:ext>
              </a:extLst>
            </p:cNvPr>
            <p:cNvSpPr/>
            <p:nvPr/>
          </p:nvSpPr>
          <p:spPr>
            <a:xfrm>
              <a:off x="2607328" y="4617737"/>
              <a:ext cx="8984944" cy="164353"/>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a:solidFill>
                    <a:srgbClr val="000000"/>
                  </a:solidFill>
                  <a:latin typeface="Calibri" panose="020F0502020204030204" pitchFamily="34" charset="0"/>
                  <a:cs typeface="Calibri" panose="020F0502020204030204" pitchFamily="34" charset="0"/>
                </a:rPr>
                <a:t>Specialist FV code of practice 2</a:t>
              </a:r>
              <a:r>
                <a:rPr lang="en-AU" sz="1000" baseline="30000">
                  <a:solidFill>
                    <a:srgbClr val="000000"/>
                  </a:solidFill>
                  <a:latin typeface="Calibri" panose="020F0502020204030204" pitchFamily="34" charset="0"/>
                  <a:cs typeface="Calibri" panose="020F0502020204030204" pitchFamily="34" charset="0"/>
                </a:rPr>
                <a:t>nd </a:t>
              </a:r>
              <a:r>
                <a:rPr lang="en-AU" sz="1000">
                  <a:solidFill>
                    <a:srgbClr val="000000"/>
                  </a:solidFill>
                  <a:latin typeface="Calibri" panose="020F0502020204030204" pitchFamily="34" charset="0"/>
                  <a:cs typeface="Calibri" panose="020F0502020204030204" pitchFamily="34" charset="0"/>
                </a:rPr>
                <a:t>edition</a:t>
              </a:r>
            </a:p>
          </p:txBody>
        </p:sp>
      </p:grpSp>
      <p:sp>
        <p:nvSpPr>
          <p:cNvPr id="38" name="Rectangle: Rounded Corners 37">
            <a:extLst>
              <a:ext uri="{FF2B5EF4-FFF2-40B4-BE49-F238E27FC236}">
                <a16:creationId xmlns:a16="http://schemas.microsoft.com/office/drawing/2014/main" id="{5C4176F8-847D-46FA-BA22-934048C9E8D0}"/>
              </a:ext>
            </a:extLst>
          </p:cNvPr>
          <p:cNvSpPr/>
          <p:nvPr/>
        </p:nvSpPr>
        <p:spPr>
          <a:xfrm>
            <a:off x="6806891" y="2830737"/>
            <a:ext cx="4781898"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The Orange Door and Safe Steps interface guidance </a:t>
            </a:r>
          </a:p>
        </p:txBody>
      </p:sp>
    </p:spTree>
    <p:extLst>
      <p:ext uri="{BB962C8B-B14F-4D97-AF65-F5344CB8AC3E}">
        <p14:creationId xmlns:p14="http://schemas.microsoft.com/office/powerpoint/2010/main" val="179480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BA52-C722-48C9-A341-FD1FA355AD46}"/>
              </a:ext>
            </a:extLst>
          </p:cNvPr>
          <p:cNvSpPr>
            <a:spLocks noGrp="1"/>
          </p:cNvSpPr>
          <p:nvPr>
            <p:ph type="title"/>
          </p:nvPr>
        </p:nvSpPr>
        <p:spPr/>
        <p:txBody>
          <a:bodyPr/>
          <a:lstStyle/>
          <a:p>
            <a:r>
              <a:rPr lang="en-AU" dirty="0"/>
              <a:t>Family violence crisis response model – overview</a:t>
            </a:r>
            <a:endParaRPr lang="en-AU"/>
          </a:p>
        </p:txBody>
      </p:sp>
      <p:sp>
        <p:nvSpPr>
          <p:cNvPr id="3" name="Content Placeholder 2">
            <a:extLst>
              <a:ext uri="{FF2B5EF4-FFF2-40B4-BE49-F238E27FC236}">
                <a16:creationId xmlns:a16="http://schemas.microsoft.com/office/drawing/2014/main" id="{A9E057F2-74EC-4EFC-AB7E-C1969B69526F}"/>
              </a:ext>
            </a:extLst>
          </p:cNvPr>
          <p:cNvSpPr>
            <a:spLocks noGrp="1"/>
          </p:cNvSpPr>
          <p:nvPr>
            <p:ph sz="quarter" idx="13"/>
          </p:nvPr>
        </p:nvSpPr>
        <p:spPr>
          <a:xfrm>
            <a:off x="570019" y="1415143"/>
            <a:ext cx="5397920" cy="5172983"/>
          </a:xfrm>
        </p:spPr>
        <p:txBody>
          <a:bodyPr/>
          <a:lstStyle/>
          <a:p>
            <a:pPr marL="342900" lvl="1" indent="-342900">
              <a:lnSpc>
                <a:spcPct val="100000"/>
              </a:lnSpc>
              <a:spcAft>
                <a:spcPts val="600"/>
              </a:spcAft>
              <a:buFont typeface="Arial" panose="020B0604020202020204" pitchFamily="34" charset="0"/>
              <a:buChar char="•"/>
            </a:pPr>
            <a:r>
              <a:rPr lang="en-GB" sz="1200" dirty="0"/>
              <a:t>The model comprises three core documents:</a:t>
            </a:r>
          </a:p>
          <a:p>
            <a:pPr marL="846138" lvl="3" indent="-342900">
              <a:lnSpc>
                <a:spcPct val="100000"/>
              </a:lnSpc>
              <a:spcAft>
                <a:spcPts val="600"/>
              </a:spcAft>
            </a:pPr>
            <a:r>
              <a:rPr lang="en-GB" sz="1200" dirty="0"/>
              <a:t>Case management program requirements for services which support victim survivors (relevant sections that pertain to crisis response)</a:t>
            </a:r>
          </a:p>
          <a:p>
            <a:pPr marL="846138" lvl="3" indent="-342900">
              <a:lnSpc>
                <a:spcPct val="100000"/>
              </a:lnSpc>
              <a:spcAft>
                <a:spcPts val="600"/>
              </a:spcAft>
            </a:pPr>
            <a:r>
              <a:rPr lang="en-GB" sz="1200" dirty="0"/>
              <a:t>Roles and responsibilities in providing emergency accommodation</a:t>
            </a:r>
          </a:p>
          <a:p>
            <a:pPr marL="846138" lvl="3" indent="-342900">
              <a:lnSpc>
                <a:spcPct val="100000"/>
              </a:lnSpc>
              <a:spcAft>
                <a:spcPts val="600"/>
              </a:spcAft>
            </a:pPr>
            <a:r>
              <a:rPr lang="en-GB" sz="1200" dirty="0"/>
              <a:t>Roles and responsibilities after hours</a:t>
            </a:r>
          </a:p>
          <a:p>
            <a:pPr marL="342900" lvl="1" indent="-342900">
              <a:lnSpc>
                <a:spcPct val="100000"/>
              </a:lnSpc>
              <a:spcAft>
                <a:spcPts val="600"/>
              </a:spcAft>
              <a:buFont typeface="Arial" panose="020B0604020202020204" pitchFamily="34" charset="0"/>
              <a:buChar char="•"/>
            </a:pPr>
            <a:endParaRPr lang="en-GB" sz="1200" dirty="0"/>
          </a:p>
          <a:p>
            <a:pPr marL="342900" lvl="1" indent="-342900">
              <a:lnSpc>
                <a:spcPct val="100000"/>
              </a:lnSpc>
              <a:spcAft>
                <a:spcPts val="600"/>
              </a:spcAft>
              <a:buFont typeface="Arial" panose="020B0604020202020204" pitchFamily="34" charset="0"/>
              <a:buChar char="•"/>
            </a:pPr>
            <a:r>
              <a:rPr lang="en-GB" sz="1200" dirty="0"/>
              <a:t>It builds upon a range of reform work:</a:t>
            </a:r>
          </a:p>
          <a:p>
            <a:pPr marL="846138" lvl="3" indent="-342900">
              <a:lnSpc>
                <a:spcPct val="100000"/>
              </a:lnSpc>
              <a:spcAft>
                <a:spcPts val="600"/>
              </a:spcAft>
            </a:pPr>
            <a:r>
              <a:rPr lang="en-AU" sz="1200" dirty="0"/>
              <a:t>Code of Practice for specialist family violence services</a:t>
            </a:r>
          </a:p>
          <a:p>
            <a:pPr marL="846138" lvl="3" indent="-342900">
              <a:lnSpc>
                <a:spcPct val="100000"/>
              </a:lnSpc>
              <a:spcAft>
                <a:spcPts val="600"/>
              </a:spcAft>
            </a:pPr>
            <a:r>
              <a:rPr lang="en-GB" sz="1200" dirty="0"/>
              <a:t>MARAM and Info Sharing Schemes (FVISS/CISS) </a:t>
            </a:r>
          </a:p>
          <a:p>
            <a:pPr marL="846138" lvl="3" indent="-342900">
              <a:lnSpc>
                <a:spcPct val="100000"/>
              </a:lnSpc>
              <a:spcAft>
                <a:spcPts val="600"/>
              </a:spcAft>
            </a:pPr>
            <a:r>
              <a:rPr lang="en-AU" sz="1200" dirty="0"/>
              <a:t>Dhelk Dja: Safe Our Way – Strong Culture, Strong Peoples, Strong Families</a:t>
            </a:r>
          </a:p>
          <a:p>
            <a:pPr marL="846138" lvl="3" indent="-342900">
              <a:lnSpc>
                <a:spcPct val="100000"/>
              </a:lnSpc>
              <a:spcAft>
                <a:spcPts val="600"/>
              </a:spcAft>
            </a:pPr>
            <a:r>
              <a:rPr lang="en-AU" sz="1200" dirty="0"/>
              <a:t>Everybody Matters: Inclusion and Equity Statement</a:t>
            </a:r>
            <a:endParaRPr lang="en-GB" sz="1200" dirty="0"/>
          </a:p>
          <a:p>
            <a:pPr marL="342900" lvl="1" indent="-342900">
              <a:lnSpc>
                <a:spcPct val="100000"/>
              </a:lnSpc>
              <a:spcAft>
                <a:spcPts val="600"/>
              </a:spcAft>
              <a:buFont typeface="Arial" panose="020B0604020202020204" pitchFamily="34" charset="0"/>
              <a:buChar char="•"/>
            </a:pPr>
            <a:endParaRPr lang="en-GB" sz="1200" dirty="0"/>
          </a:p>
          <a:p>
            <a:pPr marL="342900" lvl="1" indent="-342900">
              <a:lnSpc>
                <a:spcPct val="100000"/>
              </a:lnSpc>
              <a:spcAft>
                <a:spcPts val="600"/>
              </a:spcAft>
              <a:buFont typeface="Arial" panose="020B0604020202020204" pitchFamily="34" charset="0"/>
              <a:buChar char="•"/>
            </a:pPr>
            <a:r>
              <a:rPr lang="en-GB" sz="1200" dirty="0"/>
              <a:t>The model is supported by a range of enabling projects, including:</a:t>
            </a:r>
          </a:p>
          <a:p>
            <a:pPr marL="846138" lvl="3" indent="-342900">
              <a:lnSpc>
                <a:spcPct val="100000"/>
              </a:lnSpc>
              <a:spcAft>
                <a:spcPts val="600"/>
              </a:spcAft>
            </a:pPr>
            <a:r>
              <a:rPr lang="en-GB" sz="1200" dirty="0"/>
              <a:t>Victorian family violence refuge eligibility and prioritisation framework</a:t>
            </a:r>
          </a:p>
          <a:p>
            <a:pPr marL="846138" lvl="3" indent="-342900">
              <a:lnSpc>
                <a:spcPct val="100000"/>
              </a:lnSpc>
              <a:spcAft>
                <a:spcPts val="600"/>
              </a:spcAft>
            </a:pPr>
            <a:r>
              <a:rPr lang="en-GB" sz="1200" dirty="0"/>
              <a:t>Local family violence motel coordination projects</a:t>
            </a:r>
          </a:p>
          <a:p>
            <a:pPr marL="846138" lvl="3" indent="-342900">
              <a:lnSpc>
                <a:spcPct val="100000"/>
              </a:lnSpc>
              <a:spcAft>
                <a:spcPts val="600"/>
              </a:spcAft>
            </a:pPr>
            <a:r>
              <a:rPr lang="en-GB" sz="1200" dirty="0"/>
              <a:t>Key considerations for motel placement and relationship management (Safe and Equal and Safe Steps guidance)</a:t>
            </a:r>
          </a:p>
          <a:p>
            <a:pPr marL="846138" lvl="3" indent="-342900">
              <a:lnSpc>
                <a:spcPct val="100000"/>
              </a:lnSpc>
              <a:spcAft>
                <a:spcPts val="600"/>
              </a:spcAft>
            </a:pPr>
            <a:r>
              <a:rPr lang="en-GB" sz="1200" dirty="0"/>
              <a:t>Safe Steps-The Orange Door interface guidance</a:t>
            </a:r>
          </a:p>
        </p:txBody>
      </p:sp>
      <p:sp>
        <p:nvSpPr>
          <p:cNvPr id="5" name="Slide Number Placeholder 4">
            <a:extLst>
              <a:ext uri="{FF2B5EF4-FFF2-40B4-BE49-F238E27FC236}">
                <a16:creationId xmlns:a16="http://schemas.microsoft.com/office/drawing/2014/main" id="{1E9783B5-BEEB-4A26-99F1-2E3300D00DA2}"/>
              </a:ext>
            </a:extLst>
          </p:cNvPr>
          <p:cNvSpPr>
            <a:spLocks noGrp="1"/>
          </p:cNvSpPr>
          <p:nvPr>
            <p:ph type="sldNum" sz="quarter" idx="12"/>
          </p:nvPr>
        </p:nvSpPr>
        <p:spPr/>
        <p:txBody>
          <a:bodyPr/>
          <a:lstStyle/>
          <a:p>
            <a:pPr>
              <a:defRPr/>
            </a:pPr>
            <a:fld id="{15AF9A56-2477-4E54-9B3A-54EF47468CB2}" type="slidenum">
              <a:rPr lang="en-AU" altLang="en-US" noProof="0" smtClean="0"/>
              <a:pPr>
                <a:defRPr/>
              </a:pPr>
              <a:t>5</a:t>
            </a:fld>
            <a:endParaRPr lang="en-AU" altLang="en-US" noProof="0"/>
          </a:p>
        </p:txBody>
      </p:sp>
      <p:pic>
        <p:nvPicPr>
          <p:cNvPr id="7" name="Content Placeholder 6">
            <a:extLst>
              <a:ext uri="{FF2B5EF4-FFF2-40B4-BE49-F238E27FC236}">
                <a16:creationId xmlns:a16="http://schemas.microsoft.com/office/drawing/2014/main" id="{41E8B5FD-6039-46AE-A4B1-2AB07E09E187}"/>
              </a:ext>
            </a:extLst>
          </p:cNvPr>
          <p:cNvPicPr>
            <a:picLocks noGrp="1" noChangeAspect="1"/>
          </p:cNvPicPr>
          <p:nvPr>
            <p:ph sz="quarter" idx="14"/>
          </p:nvPr>
        </p:nvPicPr>
        <p:blipFill rotWithShape="1">
          <a:blip r:embed="rId3"/>
          <a:srcRect l="1292" t="9814" r="980" b="21250"/>
          <a:stretch/>
        </p:blipFill>
        <p:spPr bwMode="auto">
          <a:xfrm>
            <a:off x="6456120" y="1268611"/>
            <a:ext cx="5397920" cy="50768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524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987-1A2F-4DE6-BDCA-23877C78F972}"/>
              </a:ext>
            </a:extLst>
          </p:cNvPr>
          <p:cNvSpPr>
            <a:spLocks noGrp="1"/>
          </p:cNvSpPr>
          <p:nvPr>
            <p:ph type="title"/>
          </p:nvPr>
        </p:nvSpPr>
        <p:spPr/>
        <p:txBody>
          <a:bodyPr/>
          <a:lstStyle/>
          <a:p>
            <a:r>
              <a:rPr lang="en-AU"/>
              <a:t>Case management program requirements</a:t>
            </a:r>
          </a:p>
        </p:txBody>
      </p:sp>
      <p:sp>
        <p:nvSpPr>
          <p:cNvPr id="6" name="Slide Number Placeholder 5">
            <a:extLst>
              <a:ext uri="{FF2B5EF4-FFF2-40B4-BE49-F238E27FC236}">
                <a16:creationId xmlns:a16="http://schemas.microsoft.com/office/drawing/2014/main" id="{CACF88E6-2E31-45F9-8D91-5F2DB9AD5BC6}"/>
              </a:ext>
            </a:extLst>
          </p:cNvPr>
          <p:cNvSpPr>
            <a:spLocks noGrp="1"/>
          </p:cNvSpPr>
          <p:nvPr>
            <p:ph type="sldNum" sz="quarter" idx="12"/>
          </p:nvPr>
        </p:nvSpPr>
        <p:spPr/>
        <p:txBody>
          <a:bodyPr/>
          <a:lstStyle/>
          <a:p>
            <a:pPr>
              <a:defRPr/>
            </a:pPr>
            <a:fld id="{15AF9A56-2477-4E54-9B3A-54EF47468CB2}" type="slidenum">
              <a:rPr lang="en-AU" altLang="en-US" smtClean="0"/>
              <a:pPr>
                <a:defRPr/>
              </a:pPr>
              <a:t>6</a:t>
            </a:fld>
            <a:endParaRPr lang="en-AU" altLang="en-US"/>
          </a:p>
        </p:txBody>
      </p:sp>
      <p:pic>
        <p:nvPicPr>
          <p:cNvPr id="7" name="Content Placeholder 6">
            <a:extLst>
              <a:ext uri="{FF2B5EF4-FFF2-40B4-BE49-F238E27FC236}">
                <a16:creationId xmlns:a16="http://schemas.microsoft.com/office/drawing/2014/main" id="{334697A5-79AA-4647-97C9-1079BFA7FDF6}"/>
              </a:ext>
            </a:extLst>
          </p:cNvPr>
          <p:cNvPicPr>
            <a:picLocks noGrp="1" noChangeAspect="1"/>
          </p:cNvPicPr>
          <p:nvPr>
            <p:ph sz="quarter" idx="14"/>
          </p:nvPr>
        </p:nvPicPr>
        <p:blipFill>
          <a:blip r:embed="rId3"/>
          <a:stretch>
            <a:fillRect/>
          </a:stretch>
        </p:blipFill>
        <p:spPr>
          <a:xfrm>
            <a:off x="8255373" y="1556743"/>
            <a:ext cx="3340624" cy="4500563"/>
          </a:xfrm>
          <a:prstGeom prst="rect">
            <a:avLst/>
          </a:prstGeom>
        </p:spPr>
      </p:pic>
      <p:sp>
        <p:nvSpPr>
          <p:cNvPr id="8" name="Content Placeholder 2">
            <a:extLst>
              <a:ext uri="{FF2B5EF4-FFF2-40B4-BE49-F238E27FC236}">
                <a16:creationId xmlns:a16="http://schemas.microsoft.com/office/drawing/2014/main" id="{3B737FE5-6800-425E-9B58-3CD6C0F19D83}"/>
              </a:ext>
            </a:extLst>
          </p:cNvPr>
          <p:cNvSpPr>
            <a:spLocks noGrp="1"/>
          </p:cNvSpPr>
          <p:nvPr>
            <p:ph sz="quarter" idx="13"/>
          </p:nvPr>
        </p:nvSpPr>
        <p:spPr>
          <a:xfrm>
            <a:off x="719138" y="1511300"/>
            <a:ext cx="7286942" cy="4500563"/>
          </a:xfrm>
        </p:spPr>
        <p:txBody>
          <a:bodyPr/>
          <a:lstStyle/>
          <a:p>
            <a:r>
              <a:rPr lang="en-AU" sz="1800" b="1">
                <a:solidFill>
                  <a:schemeClr val="tx1"/>
                </a:solidFill>
              </a:rPr>
              <a:t>In-scope services: </a:t>
            </a:r>
          </a:p>
          <a:p>
            <a:pPr marL="533400" lvl="3" indent="-342900"/>
            <a:r>
              <a:rPr lang="en-AU" sz="1800"/>
              <a:t>Safe Steps</a:t>
            </a:r>
          </a:p>
          <a:p>
            <a:pPr marL="533400" lvl="3" indent="-342900"/>
            <a:r>
              <a:rPr lang="en-AU" sz="1800"/>
              <a:t>Local family violence support services (including targeted services)</a:t>
            </a:r>
          </a:p>
          <a:p>
            <a:pPr marL="533400" lvl="3" indent="-342900"/>
            <a:r>
              <a:rPr lang="en-AU" sz="1800"/>
              <a:t>Family violence accommodation services (refuges)</a:t>
            </a:r>
          </a:p>
          <a:p>
            <a:pPr lvl="1"/>
            <a:r>
              <a:rPr lang="en-AU" sz="1800" b="1"/>
              <a:t>Purpose:</a:t>
            </a:r>
          </a:p>
          <a:p>
            <a:pPr marL="533400" lvl="3" indent="-342900"/>
            <a:r>
              <a:rPr lang="en-AU" sz="1800"/>
              <a:t>designed to be a comprehensive guide or case management ‘manual’ for service managers</a:t>
            </a:r>
          </a:p>
          <a:p>
            <a:pPr marL="533400" lvl="3" indent="-342900"/>
            <a:r>
              <a:rPr lang="en-AU" sz="1800"/>
              <a:t>describe ‘what’ agencies need to do to ensure quality case management service delivery – like a checklist </a:t>
            </a:r>
          </a:p>
          <a:p>
            <a:pPr marL="533400" lvl="3" indent="-342900"/>
            <a:r>
              <a:rPr lang="en-AU" sz="1800"/>
              <a:t>intended as the link between the ‘why’ of the Code of Practice and the ‘how’ of the MARAM Practice Guidance</a:t>
            </a:r>
          </a:p>
        </p:txBody>
      </p:sp>
    </p:spTree>
    <p:extLst>
      <p:ext uri="{BB962C8B-B14F-4D97-AF65-F5344CB8AC3E}">
        <p14:creationId xmlns:p14="http://schemas.microsoft.com/office/powerpoint/2010/main" val="1220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1B2C6360-4E6C-4E2A-AE53-0372B3B06F47}"/>
              </a:ext>
            </a:extLst>
          </p:cNvPr>
          <p:cNvPicPr>
            <a:picLocks noChangeAspect="1"/>
          </p:cNvPicPr>
          <p:nvPr/>
        </p:nvPicPr>
        <p:blipFill rotWithShape="1">
          <a:blip r:embed="rId3"/>
          <a:srcRect l="1292" t="9814" r="980" b="21250"/>
          <a:stretch/>
        </p:blipFill>
        <p:spPr bwMode="auto">
          <a:xfrm>
            <a:off x="3116043" y="1241810"/>
            <a:ext cx="5959914" cy="560539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BDF3E40B-C821-4A4C-8874-7B1F6B7481F8}"/>
              </a:ext>
            </a:extLst>
          </p:cNvPr>
          <p:cNvSpPr>
            <a:spLocks noGrp="1"/>
          </p:cNvSpPr>
          <p:nvPr>
            <p:ph type="title"/>
          </p:nvPr>
        </p:nvSpPr>
        <p:spPr/>
        <p:txBody>
          <a:bodyPr/>
          <a:lstStyle/>
          <a:p>
            <a:r>
              <a:rPr lang="en-AU"/>
              <a:t>Program requirements – structure and relationship with crisis responses</a:t>
            </a:r>
          </a:p>
        </p:txBody>
      </p:sp>
      <p:sp>
        <p:nvSpPr>
          <p:cNvPr id="5" name="Slide Number Placeholder 4">
            <a:extLst>
              <a:ext uri="{FF2B5EF4-FFF2-40B4-BE49-F238E27FC236}">
                <a16:creationId xmlns:a16="http://schemas.microsoft.com/office/drawing/2014/main" id="{42D6E86B-6530-4020-B4A3-7B88BE575045}"/>
              </a:ext>
            </a:extLst>
          </p:cNvPr>
          <p:cNvSpPr>
            <a:spLocks noGrp="1"/>
          </p:cNvSpPr>
          <p:nvPr>
            <p:ph type="sldNum" sz="quarter" idx="12"/>
          </p:nvPr>
        </p:nvSpPr>
        <p:spPr/>
        <p:txBody>
          <a:bodyPr/>
          <a:lstStyle/>
          <a:p>
            <a:pPr>
              <a:defRPr/>
            </a:pPr>
            <a:fld id="{15AF9A56-2477-4E54-9B3A-54EF47468CB2}" type="slidenum">
              <a:rPr lang="en-AU" altLang="en-US" smtClean="0"/>
              <a:pPr>
                <a:defRPr/>
              </a:pPr>
              <a:t>7</a:t>
            </a:fld>
            <a:endParaRPr lang="en-AU" altLang="en-US"/>
          </a:p>
        </p:txBody>
      </p:sp>
      <p:sp>
        <p:nvSpPr>
          <p:cNvPr id="11" name="TextBox 10">
            <a:extLst>
              <a:ext uri="{FF2B5EF4-FFF2-40B4-BE49-F238E27FC236}">
                <a16:creationId xmlns:a16="http://schemas.microsoft.com/office/drawing/2014/main" id="{F8DC0EAD-701C-4652-9E94-27D595F33993}"/>
              </a:ext>
            </a:extLst>
          </p:cNvPr>
          <p:cNvSpPr txBox="1"/>
          <p:nvPr/>
        </p:nvSpPr>
        <p:spPr>
          <a:xfrm>
            <a:off x="1433892" y="4391076"/>
            <a:ext cx="1682151" cy="1600438"/>
          </a:xfrm>
          <a:prstGeom prst="rect">
            <a:avLst/>
          </a:prstGeom>
          <a:noFill/>
        </p:spPr>
        <p:txBody>
          <a:bodyPr wrap="square" rtlCol="0">
            <a:spAutoFit/>
          </a:bodyPr>
          <a:lstStyle/>
          <a:p>
            <a:pPr eaLnBrk="1" fontAlgn="auto" hangingPunct="1">
              <a:spcBef>
                <a:spcPts val="0"/>
              </a:spcBef>
              <a:spcAft>
                <a:spcPts val="0"/>
              </a:spcAft>
            </a:pPr>
            <a:r>
              <a:rPr lang="en-AU" sz="1400" i="1">
                <a:solidFill>
                  <a:schemeClr val="accent2"/>
                </a:solidFill>
                <a:latin typeface="+mn-lt"/>
                <a:ea typeface="ＭＳ Ｐゴシック" charset="0"/>
              </a:rPr>
              <a:t>Case management activities are not linear or cyclical –</a:t>
            </a:r>
          </a:p>
          <a:p>
            <a:pPr eaLnBrk="1" fontAlgn="auto" hangingPunct="1">
              <a:spcBef>
                <a:spcPts val="0"/>
              </a:spcBef>
              <a:spcAft>
                <a:spcPts val="0"/>
              </a:spcAft>
            </a:pPr>
            <a:r>
              <a:rPr lang="en-AU" sz="1400" i="1">
                <a:solidFill>
                  <a:schemeClr val="accent2"/>
                </a:solidFill>
                <a:latin typeface="+mn-lt"/>
                <a:ea typeface="ＭＳ Ｐゴシック" charset="0"/>
              </a:rPr>
              <a:t>they respond to victim survivors’ risk, needs and circumstances.</a:t>
            </a:r>
          </a:p>
        </p:txBody>
      </p:sp>
      <p:sp>
        <p:nvSpPr>
          <p:cNvPr id="12" name="Speech Bubble: Rectangle with Corners Rounded 11">
            <a:extLst>
              <a:ext uri="{FF2B5EF4-FFF2-40B4-BE49-F238E27FC236}">
                <a16:creationId xmlns:a16="http://schemas.microsoft.com/office/drawing/2014/main" id="{6C8C1DBE-BCE2-4D6C-ADBC-050EA06CC464}"/>
              </a:ext>
            </a:extLst>
          </p:cNvPr>
          <p:cNvSpPr/>
          <p:nvPr/>
        </p:nvSpPr>
        <p:spPr>
          <a:xfrm>
            <a:off x="1752000" y="1804755"/>
            <a:ext cx="1809555" cy="1011688"/>
          </a:xfrm>
          <a:prstGeom prst="wedgeRoundRectCallout">
            <a:avLst>
              <a:gd name="adj1" fmla="val 54721"/>
              <a:gd name="adj2" fmla="val 75135"/>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algn="ctr" defTabSz="914400" eaLnBrk="1" fontAlgn="auto" hangingPunct="1">
              <a:spcBef>
                <a:spcPts val="0"/>
              </a:spcBef>
              <a:spcAft>
                <a:spcPts val="0"/>
              </a:spcAft>
              <a:defRPr/>
            </a:pPr>
            <a:r>
              <a:rPr lang="en-AU" sz="1100" i="1" kern="0">
                <a:solidFill>
                  <a:prstClr val="black"/>
                </a:solidFill>
                <a:latin typeface="+mn-lt"/>
                <a:ea typeface="+mn-ea"/>
                <a:cs typeface="Calibri Light"/>
              </a:rPr>
              <a:t>Engaged by services to respond to victim-survivors from entry to exit in the service journey. </a:t>
            </a:r>
          </a:p>
        </p:txBody>
      </p:sp>
      <p:sp>
        <p:nvSpPr>
          <p:cNvPr id="13" name="Speech Bubble: Rectangle with Corners Rounded 12">
            <a:extLst>
              <a:ext uri="{FF2B5EF4-FFF2-40B4-BE49-F238E27FC236}">
                <a16:creationId xmlns:a16="http://schemas.microsoft.com/office/drawing/2014/main" id="{9D943B7E-3D36-4079-8216-B5B062681FED}"/>
              </a:ext>
            </a:extLst>
          </p:cNvPr>
          <p:cNvSpPr/>
          <p:nvPr/>
        </p:nvSpPr>
        <p:spPr>
          <a:xfrm>
            <a:off x="7433159" y="1459443"/>
            <a:ext cx="2662660" cy="611707"/>
          </a:xfrm>
          <a:prstGeom prst="wedgeRoundRectCallout">
            <a:avLst>
              <a:gd name="adj1" fmla="val -82657"/>
              <a:gd name="adj2" fmla="val 78989"/>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algn="ctr" defTabSz="914400" eaLnBrk="1" fontAlgn="auto" hangingPunct="1">
              <a:spcBef>
                <a:spcPts val="0"/>
              </a:spcBef>
              <a:spcAft>
                <a:spcPts val="0"/>
              </a:spcAft>
              <a:defRPr/>
            </a:pPr>
            <a:r>
              <a:rPr lang="en-AU" sz="1100" i="1" kern="0">
                <a:solidFill>
                  <a:prstClr val="black"/>
                </a:solidFill>
                <a:latin typeface="+mn-lt"/>
                <a:ea typeface="+mn-ea"/>
                <a:cs typeface="Calibri Light"/>
              </a:rPr>
              <a:t>Areas of victim-survivors’ lives that are impacted by perpetrators’ violent behaviour. Protective factors. </a:t>
            </a:r>
          </a:p>
        </p:txBody>
      </p:sp>
      <p:sp>
        <p:nvSpPr>
          <p:cNvPr id="14" name="Speech Bubble: Rectangle with Corners Rounded 13">
            <a:extLst>
              <a:ext uri="{FF2B5EF4-FFF2-40B4-BE49-F238E27FC236}">
                <a16:creationId xmlns:a16="http://schemas.microsoft.com/office/drawing/2014/main" id="{7A9C3307-927E-46E7-A961-23B2E884748D}"/>
              </a:ext>
            </a:extLst>
          </p:cNvPr>
          <p:cNvSpPr/>
          <p:nvPr/>
        </p:nvSpPr>
        <p:spPr>
          <a:xfrm>
            <a:off x="8939941" y="2564133"/>
            <a:ext cx="1093841" cy="1188836"/>
          </a:xfrm>
          <a:prstGeom prst="wedgeRoundRectCallout">
            <a:avLst>
              <a:gd name="adj1" fmla="val -231306"/>
              <a:gd name="adj2" fmla="val 55754"/>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algn="ctr" defTabSz="914400" eaLnBrk="1" fontAlgn="auto" hangingPunct="1">
              <a:spcBef>
                <a:spcPts val="0"/>
              </a:spcBef>
              <a:spcAft>
                <a:spcPts val="0"/>
              </a:spcAft>
              <a:defRPr/>
            </a:pPr>
            <a:r>
              <a:rPr lang="en-AU" sz="1100" i="1" kern="0">
                <a:solidFill>
                  <a:prstClr val="black"/>
                </a:solidFill>
                <a:latin typeface="+mn-lt"/>
                <a:ea typeface="+mn-ea"/>
                <a:cs typeface="Calibri Light"/>
              </a:rPr>
              <a:t>Duration and intensity of the support provided by services.</a:t>
            </a:r>
          </a:p>
        </p:txBody>
      </p:sp>
    </p:spTree>
    <p:extLst>
      <p:ext uri="{BB962C8B-B14F-4D97-AF65-F5344CB8AC3E}">
        <p14:creationId xmlns:p14="http://schemas.microsoft.com/office/powerpoint/2010/main" val="11346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5C1B-0F0B-4662-BF1A-5B1D467EA503}"/>
              </a:ext>
            </a:extLst>
          </p:cNvPr>
          <p:cNvSpPr>
            <a:spLocks noGrp="1"/>
          </p:cNvSpPr>
          <p:nvPr>
            <p:ph type="title"/>
          </p:nvPr>
        </p:nvSpPr>
        <p:spPr/>
        <p:txBody>
          <a:bodyPr/>
          <a:lstStyle/>
          <a:p>
            <a:r>
              <a:rPr lang="en-AU"/>
              <a:t>Case management program requirements – crisis responses</a:t>
            </a:r>
            <a:endParaRPr lang="en-AU" b="1"/>
          </a:p>
        </p:txBody>
      </p:sp>
      <p:pic>
        <p:nvPicPr>
          <p:cNvPr id="13" name="Content Placeholder 12">
            <a:extLst>
              <a:ext uri="{FF2B5EF4-FFF2-40B4-BE49-F238E27FC236}">
                <a16:creationId xmlns:a16="http://schemas.microsoft.com/office/drawing/2014/main" id="{4E24A896-9A61-4463-BA76-80314E4283A0}"/>
              </a:ext>
            </a:extLst>
          </p:cNvPr>
          <p:cNvPicPr>
            <a:picLocks noGrp="1" noChangeAspect="1"/>
          </p:cNvPicPr>
          <p:nvPr>
            <p:ph sz="quarter" idx="13"/>
          </p:nvPr>
        </p:nvPicPr>
        <p:blipFill>
          <a:blip r:embed="rId3"/>
          <a:stretch>
            <a:fillRect/>
          </a:stretch>
        </p:blipFill>
        <p:spPr>
          <a:xfrm>
            <a:off x="1623154" y="1409075"/>
            <a:ext cx="8890726" cy="4676932"/>
          </a:xfrm>
        </p:spPr>
      </p:pic>
      <p:sp>
        <p:nvSpPr>
          <p:cNvPr id="4" name="Footer Placeholder 3">
            <a:extLst>
              <a:ext uri="{FF2B5EF4-FFF2-40B4-BE49-F238E27FC236}">
                <a16:creationId xmlns:a16="http://schemas.microsoft.com/office/drawing/2014/main" id="{DEBF50E7-4D8E-40C7-87B8-8D0A6EB4E24E}"/>
              </a:ext>
            </a:extLst>
          </p:cNvPr>
          <p:cNvSpPr>
            <a:spLocks noGrp="1"/>
          </p:cNvSpPr>
          <p:nvPr>
            <p:ph type="ftr" sz="quarter" idx="11"/>
          </p:nvPr>
        </p:nvSpPr>
        <p:spPr/>
        <p:txBody>
          <a:bodyPr/>
          <a:lstStyle/>
          <a:p>
            <a:pPr>
              <a:defRPr/>
            </a:pPr>
            <a:r>
              <a:rPr lang="en-AU"/>
              <a:t>TRIM</a:t>
            </a:r>
          </a:p>
        </p:txBody>
      </p:sp>
      <p:sp>
        <p:nvSpPr>
          <p:cNvPr id="5" name="Slide Number Placeholder 4">
            <a:extLst>
              <a:ext uri="{FF2B5EF4-FFF2-40B4-BE49-F238E27FC236}">
                <a16:creationId xmlns:a16="http://schemas.microsoft.com/office/drawing/2014/main" id="{5FDC1DAA-B991-419C-8140-3EF55CDD91E4}"/>
              </a:ext>
            </a:extLst>
          </p:cNvPr>
          <p:cNvSpPr>
            <a:spLocks noGrp="1"/>
          </p:cNvSpPr>
          <p:nvPr>
            <p:ph type="sldNum" sz="quarter" idx="12"/>
          </p:nvPr>
        </p:nvSpPr>
        <p:spPr/>
        <p:txBody>
          <a:bodyPr/>
          <a:lstStyle/>
          <a:p>
            <a:pPr>
              <a:defRPr/>
            </a:pPr>
            <a:fld id="{15AF9A56-2477-4E54-9B3A-54EF47468CB2}" type="slidenum">
              <a:rPr lang="en-AU" altLang="en-US" smtClean="0"/>
              <a:pPr>
                <a:defRPr/>
              </a:pPr>
              <a:t>8</a:t>
            </a:fld>
            <a:endParaRPr lang="en-AU" altLang="en-US"/>
          </a:p>
        </p:txBody>
      </p:sp>
    </p:spTree>
    <p:extLst>
      <p:ext uri="{BB962C8B-B14F-4D97-AF65-F5344CB8AC3E}">
        <p14:creationId xmlns:p14="http://schemas.microsoft.com/office/powerpoint/2010/main" val="21256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1768-7EF2-41C6-8106-ECE798DB5F22}"/>
              </a:ext>
            </a:extLst>
          </p:cNvPr>
          <p:cNvSpPr>
            <a:spLocks noGrp="1"/>
          </p:cNvSpPr>
          <p:nvPr>
            <p:ph type="title"/>
          </p:nvPr>
        </p:nvSpPr>
        <p:spPr/>
        <p:txBody>
          <a:bodyPr/>
          <a:lstStyle/>
          <a:p>
            <a:r>
              <a:rPr lang="en-AU"/>
              <a:t>Case management program requirements - practical application in a crisis context</a:t>
            </a:r>
          </a:p>
        </p:txBody>
      </p:sp>
      <p:sp>
        <p:nvSpPr>
          <p:cNvPr id="3" name="Content Placeholder 2">
            <a:extLst>
              <a:ext uri="{FF2B5EF4-FFF2-40B4-BE49-F238E27FC236}">
                <a16:creationId xmlns:a16="http://schemas.microsoft.com/office/drawing/2014/main" id="{55A9F696-AC0A-483C-846D-591D92C90F5D}"/>
              </a:ext>
            </a:extLst>
          </p:cNvPr>
          <p:cNvSpPr>
            <a:spLocks noGrp="1"/>
          </p:cNvSpPr>
          <p:nvPr>
            <p:ph sz="quarter" idx="13"/>
          </p:nvPr>
        </p:nvSpPr>
        <p:spPr>
          <a:xfrm>
            <a:off x="719667" y="1587297"/>
            <a:ext cx="10875433" cy="4500000"/>
          </a:xfrm>
        </p:spPr>
        <p:txBody>
          <a:bodyPr/>
          <a:lstStyle/>
          <a:p>
            <a:r>
              <a:rPr lang="en-AU" sz="1800">
                <a:solidFill>
                  <a:schemeClr val="tx1"/>
                </a:solidFill>
                <a:ea typeface="Calibri" panose="020F0502020204030204" pitchFamily="34" charset="0"/>
                <a:cs typeface="Times New Roman" panose="02020603050405020304" pitchFamily="18" charset="0"/>
              </a:rPr>
              <a:t>When responding to a person or family in crisis and needing emergency accommodation or refuge placement, services undertake a series of actions which focus on meeting immediate safety and needs. Such activities fit in the ‘Crisis response’ and are set out under ‘Functions’ and ‘Domains’ in the case management program requirements. The CMPRs seek to establish </a:t>
            </a:r>
            <a:r>
              <a:rPr lang="en-AU" sz="1800" b="1">
                <a:solidFill>
                  <a:schemeClr val="tx1"/>
                </a:solidFill>
                <a:ea typeface="Calibri" panose="020F0502020204030204" pitchFamily="34" charset="0"/>
                <a:cs typeface="Times New Roman" panose="02020603050405020304" pitchFamily="18" charset="0"/>
              </a:rPr>
              <a:t>consistent quality criteria </a:t>
            </a:r>
            <a:r>
              <a:rPr lang="en-AU" sz="1800">
                <a:solidFill>
                  <a:schemeClr val="tx1"/>
                </a:solidFill>
                <a:ea typeface="Calibri" panose="020F0502020204030204" pitchFamily="34" charset="0"/>
                <a:cs typeface="Times New Roman" panose="02020603050405020304" pitchFamily="18" charset="0"/>
              </a:rPr>
              <a:t>for these activities. Not all requirements will apply.</a:t>
            </a:r>
          </a:p>
          <a:p>
            <a:r>
              <a:rPr lang="en-AU" sz="1800">
                <a:solidFill>
                  <a:schemeClr val="tx1"/>
                </a:solidFill>
                <a:ea typeface="Calibri" panose="020F0502020204030204" pitchFamily="34" charset="0"/>
                <a:cs typeface="Times New Roman" panose="02020603050405020304" pitchFamily="18" charset="0"/>
              </a:rPr>
              <a:t>For example a service providing a crisis response may:</a:t>
            </a:r>
          </a:p>
          <a:p>
            <a:pPr marL="342900" indent="-342900">
              <a:buFont typeface="Arial" panose="020B0604020202020204" pitchFamily="34" charset="0"/>
              <a:buChar char="•"/>
            </a:pPr>
            <a:r>
              <a:rPr lang="en-AU" sz="1800">
                <a:solidFill>
                  <a:schemeClr val="tx1"/>
                </a:solidFill>
                <a:ea typeface="Calibri" panose="020F0502020204030204" pitchFamily="34" charset="0"/>
                <a:cs typeface="Times New Roman" panose="02020603050405020304" pitchFamily="18" charset="0"/>
              </a:rPr>
              <a:t>Complete a brief MARAM risk assessment </a:t>
            </a:r>
            <a:br>
              <a:rPr lang="en-AU" sz="1800">
                <a:solidFill>
                  <a:schemeClr val="tx1"/>
                </a:solidFill>
                <a:ea typeface="Calibri" panose="020F0502020204030204" pitchFamily="34" charset="0"/>
                <a:cs typeface="Times New Roman" panose="02020603050405020304" pitchFamily="18" charset="0"/>
              </a:rPr>
            </a:br>
            <a:r>
              <a:rPr lang="en-AU" sz="1800" i="1">
                <a:solidFill>
                  <a:schemeClr val="tx1"/>
                </a:solidFill>
                <a:ea typeface="Calibri" panose="020F0502020204030204" pitchFamily="34" charset="0"/>
                <a:cs typeface="Times New Roman" panose="02020603050405020304" pitchFamily="18" charset="0"/>
              </a:rPr>
              <a:t>Screening, identification and triage function (requirement 7, p.26) </a:t>
            </a:r>
          </a:p>
          <a:p>
            <a:pPr marL="342900" indent="-342900">
              <a:buFont typeface="Arial" panose="020B0604020202020204" pitchFamily="34" charset="0"/>
              <a:buChar char="•"/>
            </a:pPr>
            <a:r>
              <a:rPr lang="en-AU" sz="1800">
                <a:solidFill>
                  <a:schemeClr val="tx1"/>
                </a:solidFill>
                <a:ea typeface="Calibri" panose="020F0502020204030204" pitchFamily="34" charset="0"/>
                <a:cs typeface="Times New Roman" panose="02020603050405020304" pitchFamily="18" charset="0"/>
              </a:rPr>
              <a:t>Support a victim survivor to report a breach of an intervention order to police</a:t>
            </a:r>
            <a:br>
              <a:rPr lang="en-AU" sz="1800">
                <a:solidFill>
                  <a:schemeClr val="tx1"/>
                </a:solidFill>
                <a:ea typeface="Calibri" panose="020F0502020204030204" pitchFamily="34" charset="0"/>
                <a:cs typeface="Times New Roman" panose="02020603050405020304" pitchFamily="18" charset="0"/>
              </a:rPr>
            </a:br>
            <a:r>
              <a:rPr lang="en-AU" sz="1800" i="1">
                <a:solidFill>
                  <a:schemeClr val="tx1"/>
                </a:solidFill>
                <a:ea typeface="Calibri" panose="020F0502020204030204" pitchFamily="34" charset="0"/>
                <a:cs typeface="Times New Roman" panose="02020603050405020304" pitchFamily="18" charset="0"/>
              </a:rPr>
              <a:t>Justice and Legal domain (requirement 3, p.79).</a:t>
            </a:r>
          </a:p>
          <a:p>
            <a:pPr marL="342900" indent="-342900">
              <a:buFont typeface="Arial" panose="020B0604020202020204" pitchFamily="34" charset="0"/>
              <a:buChar char="•"/>
            </a:pPr>
            <a:r>
              <a:rPr lang="en-AU" sz="1800">
                <a:solidFill>
                  <a:schemeClr val="tx1"/>
                </a:solidFill>
                <a:ea typeface="Calibri" panose="020F0502020204030204" pitchFamily="34" charset="0"/>
                <a:cs typeface="Times New Roman" panose="02020603050405020304" pitchFamily="18" charset="0"/>
              </a:rPr>
              <a:t>Deliver food or petrol vouchers to a family staying in a motel</a:t>
            </a:r>
            <a:br>
              <a:rPr lang="en-AU" sz="1800">
                <a:solidFill>
                  <a:schemeClr val="tx1"/>
                </a:solidFill>
                <a:ea typeface="Calibri" panose="020F0502020204030204" pitchFamily="34" charset="0"/>
                <a:cs typeface="Times New Roman" panose="02020603050405020304" pitchFamily="18" charset="0"/>
              </a:rPr>
            </a:br>
            <a:r>
              <a:rPr lang="en-AU" sz="1800" i="1">
                <a:solidFill>
                  <a:schemeClr val="tx1"/>
                </a:solidFill>
                <a:cs typeface="Times New Roman" panose="02020603050405020304" pitchFamily="18" charset="0"/>
              </a:rPr>
              <a:t>Financial, Material and Transport Domain (requirements 7, 8 and 9, pp.75-76)</a:t>
            </a:r>
          </a:p>
        </p:txBody>
      </p:sp>
      <p:sp>
        <p:nvSpPr>
          <p:cNvPr id="5" name="Slide Number Placeholder 4">
            <a:extLst>
              <a:ext uri="{FF2B5EF4-FFF2-40B4-BE49-F238E27FC236}">
                <a16:creationId xmlns:a16="http://schemas.microsoft.com/office/drawing/2014/main" id="{918DB87C-AB6F-4ECA-AF40-AEB3CA6C7C4D}"/>
              </a:ext>
            </a:extLst>
          </p:cNvPr>
          <p:cNvSpPr>
            <a:spLocks noGrp="1"/>
          </p:cNvSpPr>
          <p:nvPr>
            <p:ph type="sldNum" sz="quarter" idx="12"/>
          </p:nvPr>
        </p:nvSpPr>
        <p:spPr/>
        <p:txBody>
          <a:bodyPr/>
          <a:lstStyle/>
          <a:p>
            <a:pPr>
              <a:defRPr/>
            </a:pPr>
            <a:fld id="{15AF9A56-2477-4E54-9B3A-54EF47468CB2}" type="slidenum">
              <a:rPr lang="en-AU" altLang="en-US" smtClean="0"/>
              <a:pPr>
                <a:defRPr/>
              </a:pPr>
              <a:t>9</a:t>
            </a:fld>
            <a:endParaRPr lang="en-AU" altLang="en-US"/>
          </a:p>
        </p:txBody>
      </p:sp>
    </p:spTree>
    <p:extLst>
      <p:ext uri="{BB962C8B-B14F-4D97-AF65-F5344CB8AC3E}">
        <p14:creationId xmlns:p14="http://schemas.microsoft.com/office/powerpoint/2010/main" val="667034393"/>
      </p:ext>
    </p:extLst>
  </p:cSld>
  <p:clrMapOvr>
    <a:masterClrMapping/>
  </p:clrMapOvr>
</p:sld>
</file>

<file path=ppt/theme/theme1.xml><?xml version="1.0" encoding="utf-8"?>
<a:theme xmlns:a="http://schemas.openxmlformats.org/drawingml/2006/main" name="Default Design">
  <a:themeElements>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V widescreen presentation template 260320.potx" id="{2E75F027-FB43-4C58-B421-4D9C5C75D75C}" vid="{21881BCD-5130-48D3-934A-A27DF5BE68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b2e4f9-c376-4e2f-bd2e-796d1bcd5746">
      <Terms xmlns="http://schemas.microsoft.com/office/infopath/2007/PartnerControls"/>
    </lcf76f155ced4ddcb4097134ff3c332f>
    <TaxCatchAll xmlns="5ce0f2b5-5be5-4508-bce9-d7011ece0659" xsi:nil="true"/>
    <SharedWithUsers xmlns="7ee2ad8a-2b33-419f-875c-ac0e4cfc6b7f">
      <UserInfo>
        <DisplayName>Ange O'Brien (DFFH)</DisplayName>
        <AccountId>74</AccountId>
        <AccountType/>
      </UserInfo>
      <UserInfo>
        <DisplayName>Andrew Macgregor (DFFH)</DisplayName>
        <AccountId>101</AccountId>
        <AccountType/>
      </UserInfo>
      <UserInfo>
        <DisplayName>Pip Ryan (DFFH)</DisplayName>
        <AccountId>142</AccountId>
        <AccountType/>
      </UserInfo>
      <UserInfo>
        <DisplayName>Toni Buck (DFFH)</DisplayName>
        <AccountId>17</AccountId>
        <AccountType/>
      </UserInfo>
      <UserInfo>
        <DisplayName>Sam Ware (DFFH)</DisplayName>
        <AccountId>14</AccountId>
        <AccountType/>
      </UserInfo>
      <UserInfo>
        <DisplayName>Anna Heldorf (DFFH)</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D179483B3A4E458E2DA955233B6DD4" ma:contentTypeVersion="15" ma:contentTypeDescription="Create a new document." ma:contentTypeScope="" ma:versionID="246c00366d60bdb059bef739cd1249f7">
  <xsd:schema xmlns:xsd="http://www.w3.org/2001/XMLSchema" xmlns:xs="http://www.w3.org/2001/XMLSchema" xmlns:p="http://schemas.microsoft.com/office/2006/metadata/properties" xmlns:ns2="31b2e4f9-c376-4e2f-bd2e-796d1bcd5746" xmlns:ns3="7ee2ad8a-2b33-419f-875c-ac0e4cfc6b7f" xmlns:ns4="5ce0f2b5-5be5-4508-bce9-d7011ece0659" targetNamespace="http://schemas.microsoft.com/office/2006/metadata/properties" ma:root="true" ma:fieldsID="0234805731bc3dd90b1bed39729140f0" ns2:_="" ns3:_="" ns4:_="">
    <xsd:import namespace="31b2e4f9-c376-4e2f-bd2e-796d1bcd5746"/>
    <xsd:import namespace="7ee2ad8a-2b33-419f-875c-ac0e4cfc6b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e4f9-c376-4e2f-bd2e-796d1bcd5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e2ad8a-2b33-419f-875c-ac0e4cfc6b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e03e4ad-8480-43c7-9175-7e74fcc2ad63}" ma:internalName="TaxCatchAll" ma:showField="CatchAllData" ma:web="7ee2ad8a-2b33-419f-875c-ac0e4cfc6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8D008-E710-4681-866C-3BFDBD0342C8}">
  <ds:schemaRefs>
    <ds:schemaRef ds:uri="http://schemas.microsoft.com/sharepoint/v3/contenttype/forms"/>
  </ds:schemaRefs>
</ds:datastoreItem>
</file>

<file path=customXml/itemProps2.xml><?xml version="1.0" encoding="utf-8"?>
<ds:datastoreItem xmlns:ds="http://schemas.openxmlformats.org/officeDocument/2006/customXml" ds:itemID="{8EAB3D22-C5F7-4D4C-A736-F4E9C23788E9}">
  <ds:schemaRefs>
    <ds:schemaRef ds:uri="http://purl.org/dc/elements/1.1/"/>
    <ds:schemaRef ds:uri="http://schemas.microsoft.com/office/infopath/2007/PartnerControls"/>
    <ds:schemaRef ds:uri="http://purl.org/dc/terms/"/>
    <ds:schemaRef ds:uri="http://schemas.openxmlformats.org/package/2006/metadata/core-properties"/>
    <ds:schemaRef ds:uri="5ce0f2b5-5be5-4508-bce9-d7011ece0659"/>
    <ds:schemaRef ds:uri="http://schemas.microsoft.com/office/2006/documentManagement/types"/>
    <ds:schemaRef ds:uri="7ee2ad8a-2b33-419f-875c-ac0e4cfc6b7f"/>
    <ds:schemaRef ds:uri="31b2e4f9-c376-4e2f-bd2e-796d1bcd5746"/>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080F180-EA14-4A0B-835E-DD856AB3970C}">
  <ds:schemaRefs>
    <ds:schemaRef ds:uri="31b2e4f9-c376-4e2f-bd2e-796d1bcd5746"/>
    <ds:schemaRef ds:uri="5ce0f2b5-5be5-4508-bce9-d7011ece0659"/>
    <ds:schemaRef ds:uri="7ee2ad8a-2b33-419f-875c-ac0e4cfc6b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FSV widescreen presentation template 310320</Template>
  <TotalTime>26</TotalTime>
  <Words>1784</Words>
  <Application>Microsoft Office PowerPoint</Application>
  <PresentationFormat>Widescreen</PresentationFormat>
  <Paragraphs>195</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Arial Bold</vt:lpstr>
      <vt:lpstr>Calibri</vt:lpstr>
      <vt:lpstr>Symbol</vt:lpstr>
      <vt:lpstr>Default Design</vt:lpstr>
      <vt:lpstr>Family violence crisis response model</vt:lpstr>
      <vt:lpstr>Today’s information session – key documents</vt:lpstr>
      <vt:lpstr>Family violence crisis response model – introduction</vt:lpstr>
      <vt:lpstr>Family violence crisis response model – reform context</vt:lpstr>
      <vt:lpstr>Family violence crisis response model – overview</vt:lpstr>
      <vt:lpstr>Case management program requirements</vt:lpstr>
      <vt:lpstr>Program requirements – structure and relationship with crisis responses</vt:lpstr>
      <vt:lpstr>Case management program requirements – crisis responses</vt:lpstr>
      <vt:lpstr>Case management program requirements - practical application in a crisis context</vt:lpstr>
      <vt:lpstr>Roles and responsibilities after hours</vt:lpstr>
      <vt:lpstr>Roles and responsibilities after hours</vt:lpstr>
      <vt:lpstr>Roles and responsibilities in providing emergency accommodation</vt:lpstr>
      <vt:lpstr>Roles and responsibilities in providing emergency accommodation</vt:lpstr>
      <vt:lpstr>Key considerations in providing emergency accommodation</vt:lpstr>
      <vt:lpstr>Victorian family violence refuge eligibility and prioritisation framework</vt:lpstr>
      <vt:lpstr>Implementation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violence crisis responses: roles and responsibilities in providing emergency accommodation</dc:title>
  <dc:creator>programservicedevelopment@familysafety.vic.gov.au</dc:creator>
  <cp:keywords>Family violence crisis response model; roles and responsibilities in providing emergency accommodation; roles and responsibilities in EA; FVCRM</cp:keywords>
  <cp:lastModifiedBy>Toni Buck (DFFH)</cp:lastModifiedBy>
  <cp:revision>2</cp:revision>
  <dcterms:created xsi:type="dcterms:W3CDTF">2022-11-14T03:33:25Z</dcterms:created>
  <dcterms:modified xsi:type="dcterms:W3CDTF">2023-02-21T03:04:56Z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0x01010026D179483B3A4E458E2DA955233B6DD4</vt:lpwstr>
  </property>
  <property fmtid="{D5CDD505-2E9C-101B-9397-08002B2CF9AE}" pid="4" name="MSIP_Label_ad6ac21b-c26e-4a58-afbb-d8a477ffc503_Enabled">
    <vt:lpwstr>true</vt:lpwstr>
  </property>
  <property fmtid="{D5CDD505-2E9C-101B-9397-08002B2CF9AE}" pid="5" name="MSIP_Label_ad6ac21b-c26e-4a58-afbb-d8a477ffc503_SetDate">
    <vt:lpwstr>2022-11-14T22:24:09Z</vt:lpwstr>
  </property>
  <property fmtid="{D5CDD505-2E9C-101B-9397-08002B2CF9AE}" pid="6" name="MSIP_Label_ad6ac21b-c26e-4a58-afbb-d8a477ffc503_Method">
    <vt:lpwstr>Privileged</vt:lpwstr>
  </property>
  <property fmtid="{D5CDD505-2E9C-101B-9397-08002B2CF9AE}" pid="7" name="MSIP_Label_ad6ac21b-c26e-4a58-afbb-d8a477ffc503_Name">
    <vt:lpwstr>ad6ac21b-c26e-4a58-afbb-d8a477ffc503</vt:lpwstr>
  </property>
  <property fmtid="{D5CDD505-2E9C-101B-9397-08002B2CF9AE}" pid="8" name="MSIP_Label_ad6ac21b-c26e-4a58-afbb-d8a477ffc503_SiteId">
    <vt:lpwstr>c0e0601f-0fac-449c-9c88-a104c4eb9f28</vt:lpwstr>
  </property>
  <property fmtid="{D5CDD505-2E9C-101B-9397-08002B2CF9AE}" pid="9" name="MSIP_Label_ad6ac21b-c26e-4a58-afbb-d8a477ffc503_ActionId">
    <vt:lpwstr>3a5c56cf-13e4-4edf-be90-18013f9adde7</vt:lpwstr>
  </property>
  <property fmtid="{D5CDD505-2E9C-101B-9397-08002B2CF9AE}" pid="10" name="MSIP_Label_ad6ac21b-c26e-4a58-afbb-d8a477ffc503_ContentBits">
    <vt:lpwstr>3</vt:lpwstr>
  </property>
  <property fmtid="{D5CDD505-2E9C-101B-9397-08002B2CF9AE}" pid="11" name="MediaServiceImageTags">
    <vt:lpwstr/>
  </property>
</Properties>
</file>