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4" r:id="rId4"/>
    <p:sldMasterId id="2147483916" r:id="rId5"/>
  </p:sldMasterIdLst>
  <p:notesMasterIdLst>
    <p:notesMasterId r:id="rId28"/>
  </p:notesMasterIdLst>
  <p:sldIdLst>
    <p:sldId id="312" r:id="rId6"/>
    <p:sldId id="267" r:id="rId7"/>
    <p:sldId id="276" r:id="rId8"/>
    <p:sldId id="282" r:id="rId9"/>
    <p:sldId id="269" r:id="rId10"/>
    <p:sldId id="270" r:id="rId11"/>
    <p:sldId id="310" r:id="rId12"/>
    <p:sldId id="313" r:id="rId13"/>
    <p:sldId id="315" r:id="rId14"/>
    <p:sldId id="274" r:id="rId15"/>
    <p:sldId id="281" r:id="rId16"/>
    <p:sldId id="316" r:id="rId17"/>
    <p:sldId id="317" r:id="rId18"/>
    <p:sldId id="280" r:id="rId19"/>
    <p:sldId id="298" r:id="rId20"/>
    <p:sldId id="284" r:id="rId21"/>
    <p:sldId id="303" r:id="rId22"/>
    <p:sldId id="285" r:id="rId23"/>
    <p:sldId id="300" r:id="rId24"/>
    <p:sldId id="291" r:id="rId25"/>
    <p:sldId id="318" r:id="rId26"/>
    <p:sldId id="268" r:id="rId27"/>
  </p:sldIdLst>
  <p:sldSz cx="12192000" cy="6858000"/>
  <p:notesSz cx="6807200" cy="9939338"/>
  <p:embeddedFontLs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VIC" panose="00000500000000000000" pitchFamily="2" charset="0"/>
      <p:regular r:id="rId36"/>
      <p:bold r:id="rId37"/>
      <p:italic r:id="rId38"/>
      <p:boldItalic r:id="rId39"/>
    </p:embeddedFont>
    <p:embeddedFont>
      <p:font typeface="VIC Medium" panose="00000600000000000000" pitchFamily="2" charset="0"/>
      <p:regular r:id="rId40"/>
    </p:embeddedFont>
    <p:embeddedFont>
      <p:font typeface="VIC SemiBold" panose="00000700000000000000" pitchFamily="2" charset="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Boucher (DHHS)" initials="C(" lastIdx="5" clrIdx="0">
    <p:extLst>
      <p:ext uri="{19B8F6BF-5375-455C-9EA6-DF929625EA0E}">
        <p15:presenceInfo xmlns:p15="http://schemas.microsoft.com/office/powerpoint/2012/main" userId="S::christy.boucher@dhhs.vic.gov.au::57fa0a98-a001-4b2f-9736-f4b187d08f7a" providerId="AD"/>
      </p:ext>
    </p:extLst>
  </p:cmAuthor>
  <p:cmAuthor id="2" name="Penelope Dane (DHHS)" initials="PD(" lastIdx="3" clrIdx="1">
    <p:extLst>
      <p:ext uri="{19B8F6BF-5375-455C-9EA6-DF929625EA0E}">
        <p15:presenceInfo xmlns:p15="http://schemas.microsoft.com/office/powerpoint/2012/main" userId="S::Penelope.Dane@dhhs.vic.gov.au::70388245-b726-4c2c-8d53-3764007645c7" providerId="AD"/>
      </p:ext>
    </p:extLst>
  </p:cmAuthor>
  <p:cmAuthor id="3" name="Christy Boucher (DHHS)" initials="CB(" lastIdx="12" clrIdx="2">
    <p:extLst>
      <p:ext uri="{19B8F6BF-5375-455C-9EA6-DF929625EA0E}">
        <p15:presenceInfo xmlns:p15="http://schemas.microsoft.com/office/powerpoint/2012/main" userId="Christy Boucher (DHHS)" providerId="None"/>
      </p:ext>
    </p:extLst>
  </p:cmAuthor>
  <p:cmAuthor id="4" name="Christy Boucher" initials="CB" lastIdx="4" clrIdx="3">
    <p:extLst>
      <p:ext uri="{19B8F6BF-5375-455C-9EA6-DF929625EA0E}">
        <p15:presenceInfo xmlns:p15="http://schemas.microsoft.com/office/powerpoint/2012/main" userId="Christy Boucher" providerId="None"/>
      </p:ext>
    </p:extLst>
  </p:cmAuthor>
  <p:cmAuthor id="5" name="Amanda Teo (DHHS)" initials="AT(" lastIdx="5" clrIdx="4">
    <p:extLst>
      <p:ext uri="{19B8F6BF-5375-455C-9EA6-DF929625EA0E}">
        <p15:presenceInfo xmlns:p15="http://schemas.microsoft.com/office/powerpoint/2012/main" userId="S::Amanda.Teo@dhhs.vic.gov.au::711a99a0-b912-45f0-b504-3f9d57f065a7" providerId="AD"/>
      </p:ext>
    </p:extLst>
  </p:cmAuthor>
  <p:cmAuthor id="6" name="Kelly" initials="K" lastIdx="1" clrIdx="5">
    <p:extLst>
      <p:ext uri="{19B8F6BF-5375-455C-9EA6-DF929625EA0E}">
        <p15:presenceInfo xmlns:p15="http://schemas.microsoft.com/office/powerpoint/2012/main" userId="S::Kelly.Sykes@dhhs.vic.gov.au::b82ce07a-2dbb-44bc-8be7-df8745770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35205"/>
    <a:srgbClr val="FF9E1B"/>
    <a:srgbClr val="F6BF00"/>
    <a:srgbClr val="008950"/>
    <a:srgbClr val="007B4B"/>
    <a:srgbClr val="DA372E"/>
    <a:srgbClr val="808080"/>
    <a:srgbClr val="000000"/>
    <a:srgbClr val="5A8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12" autoAdjust="0"/>
  </p:normalViewPr>
  <p:slideViewPr>
    <p:cSldViewPr snapToGrid="0">
      <p:cViewPr varScale="1">
        <p:scale>
          <a:sx n="66" d="100"/>
          <a:sy n="66" d="100"/>
        </p:scale>
        <p:origin x="2070" y="72"/>
      </p:cViewPr>
      <p:guideLst>
        <p:guide orient="horz" pos="2137"/>
        <p:guide pos="5178"/>
      </p:guideLst>
    </p:cSldViewPr>
  </p:slideViewPr>
  <p:notesTextViewPr>
    <p:cViewPr>
      <p:scale>
        <a:sx n="1" d="1"/>
        <a:sy n="1" d="1"/>
      </p:scale>
      <p:origin x="0" y="0"/>
    </p:cViewPr>
  </p:notesTextViewPr>
  <p:notesViewPr>
    <p:cSldViewPr snapToGrid="0">
      <p:cViewPr varScale="1">
        <p:scale>
          <a:sx n="77" d="100"/>
          <a:sy n="77" d="100"/>
        </p:scale>
        <p:origin x="40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8-02T01:10:53.381"/>
    </inkml:context>
    <inkml:brush xml:id="br0">
      <inkml:brushProperty name="width" value="0.08571" units="cm"/>
      <inkml:brushProperty name="height" value="0.08571" units="cm"/>
    </inkml:brush>
  </inkml:definitions>
  <inkml:trace contextRef="#ctx0" brushRef="#br0">0 111 12287,'0'-12'0,"0"-1"0,0 6 0,0 5 0,0-18 0,0 18 0,8-11 0,-1 6 0,0 5 0,-7-8 0,0 10 0,0-3 0,0-4 0,0 5 0,10-8 0,2 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EB5D5-059B-4714-84FF-23E9A670D56B}" type="datetimeFigureOut">
              <a:rPr lang="en-AU" smtClean="0"/>
              <a:t>19/10/2020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5A4FF-F643-4229-84CD-82F0ABD3BEE9}" type="slidenum">
              <a:rPr lang="en-AU" smtClean="0"/>
              <a:t>‹#›</a:t>
            </a:fld>
            <a:endParaRPr lang="en-AU"/>
          </a:p>
        </p:txBody>
      </p:sp>
    </p:spTree>
    <p:extLst>
      <p:ext uri="{BB962C8B-B14F-4D97-AF65-F5344CB8AC3E}">
        <p14:creationId xmlns:p14="http://schemas.microsoft.com/office/powerpoint/2010/main" val="323375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hhs.vic.gov.au/coronavir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hhs.vic.gov.au/coronaviru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a:xfrm>
            <a:off x="660400" y="4841081"/>
            <a:ext cx="5486400" cy="3600450"/>
          </a:xfrm>
        </p:spPr>
        <p:txBody>
          <a:bodyPr/>
          <a:lstStyle/>
          <a:p>
            <a:r>
              <a:rPr lang="en-AU" dirty="0"/>
              <a:t>Hello everyone.</a:t>
            </a:r>
          </a:p>
          <a:p>
            <a:endParaRPr lang="en-AU" dirty="0"/>
          </a:p>
          <a:p>
            <a:r>
              <a:rPr lang="en-AU" dirty="0"/>
              <a:t>Being ready for, and responding to emergencies, particularly in the coming months – but at any time – is critical</a:t>
            </a:r>
          </a:p>
          <a:p>
            <a:endParaRPr lang="en-AU" dirty="0"/>
          </a:p>
          <a:p>
            <a:r>
              <a:rPr lang="en-AU" dirty="0"/>
              <a:t>My presentation today will take you through and support you to consider what you need to do in your organisation to be prepared.</a:t>
            </a:r>
          </a:p>
          <a:p>
            <a:endParaRPr lang="en-AU" dirty="0"/>
          </a:p>
          <a:p>
            <a:r>
              <a:rPr lang="en-AU" dirty="0"/>
              <a:t>Much of the information in this presentation is based on the “preparing for emergencies reference guide” that was distributed as part of the Health and Human services emergency management policy kit that you hopefully received a couple of weeks ago</a:t>
            </a:r>
          </a:p>
        </p:txBody>
      </p:sp>
      <p:sp>
        <p:nvSpPr>
          <p:cNvPr id="4" name="Slide Number Placeholder 3"/>
          <p:cNvSpPr>
            <a:spLocks noGrp="1"/>
          </p:cNvSpPr>
          <p:nvPr>
            <p:ph type="sldNum" sz="quarter" idx="5"/>
          </p:nvPr>
        </p:nvSpPr>
        <p:spPr/>
        <p:txBody>
          <a:bodyPr/>
          <a:lstStyle/>
          <a:p>
            <a:fld id="{A7C5A4FF-F643-4229-84CD-82F0ABD3BEE9}" type="slidenum">
              <a:rPr lang="en-AU" smtClean="0"/>
              <a:t>1</a:t>
            </a:fld>
            <a:endParaRPr lang="en-AU"/>
          </a:p>
        </p:txBody>
      </p:sp>
    </p:spTree>
    <p:extLst>
      <p:ext uri="{BB962C8B-B14F-4D97-AF65-F5344CB8AC3E}">
        <p14:creationId xmlns:p14="http://schemas.microsoft.com/office/powerpoint/2010/main" val="220201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Assess the likelihood of events happening.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Has it happened before? Could it happen again?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Climate change increasing frequency, duration and severity of some types of emergencies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Help to determine likelihood – Local government planning/history, emergency services agencies, BoM forecasts, local knowledge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Consequences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could happen if no action is taken?</a:t>
            </a:r>
          </a:p>
          <a:p>
            <a:pPr marL="171450" indent="-171450">
              <a:buFont typeface="Arial" panose="020B0604020202020204" pitchFamily="34" charset="0"/>
              <a:buChar char="•"/>
            </a:pPr>
            <a:r>
              <a:rPr lang="en-AU" dirty="0"/>
              <a:t>Risk rating</a:t>
            </a:r>
          </a:p>
          <a:p>
            <a:pPr marL="171450" indent="-171450">
              <a:buFont typeface="Arial" panose="020B0604020202020204" pitchFamily="34" charset="0"/>
              <a:buChar char="•"/>
            </a:pPr>
            <a:r>
              <a:rPr lang="en-AU" dirty="0"/>
              <a:t>Cross reference likelihood and consequence on the table</a:t>
            </a:r>
          </a:p>
          <a:p>
            <a:pPr marL="171450" indent="-171450">
              <a:buFont typeface="Arial" panose="020B0604020202020204" pitchFamily="34" charset="0"/>
              <a:buChar char="•"/>
            </a:pPr>
            <a:r>
              <a:rPr lang="en-AU" dirty="0"/>
              <a:t>Think about your client profile and their particular circumstances – do these considerations increase  or change the risk</a:t>
            </a:r>
          </a:p>
          <a:p>
            <a:pPr marL="171450" indent="-171450">
              <a:buFont typeface="Arial" panose="020B0604020202020204" pitchFamily="34" charset="0"/>
              <a:buChar char="•"/>
            </a:pP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Appendix 3 of the Reference Guide has been designed as a template to help with risk assessment if your organisation doesn’t already have something in place</a:t>
            </a:r>
          </a:p>
          <a:p>
            <a:endParaRPr lang="en-AU" dirty="0"/>
          </a:p>
        </p:txBody>
      </p:sp>
      <p:sp>
        <p:nvSpPr>
          <p:cNvPr id="4" name="Slide Number Placeholder 3"/>
          <p:cNvSpPr>
            <a:spLocks noGrp="1"/>
          </p:cNvSpPr>
          <p:nvPr>
            <p:ph type="sldNum" sz="quarter" idx="5"/>
          </p:nvPr>
        </p:nvSpPr>
        <p:spPr/>
        <p:txBody>
          <a:bodyPr/>
          <a:lstStyle/>
          <a:p>
            <a:fld id="{A7C5A4FF-F643-4229-84CD-82F0ABD3BEE9}" type="slidenum">
              <a:rPr lang="en-AU" smtClean="0"/>
              <a:t>10</a:t>
            </a:fld>
            <a:endParaRPr lang="en-AU"/>
          </a:p>
        </p:txBody>
      </p:sp>
    </p:spTree>
    <p:extLst>
      <p:ext uri="{BB962C8B-B14F-4D97-AF65-F5344CB8AC3E}">
        <p14:creationId xmlns:p14="http://schemas.microsoft.com/office/powerpoint/2010/main" val="3502737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What does continuity of care look like for you?  </a:t>
            </a:r>
          </a:p>
          <a:p>
            <a:pPr marL="171450" indent="-171450">
              <a:buFont typeface="Arial" panose="020B0604020202020204" pitchFamily="34" charset="0"/>
              <a:buChar char="•"/>
            </a:pPr>
            <a:r>
              <a:rPr lang="en-AU" dirty="0"/>
              <a:t>Do you have enough staff to respond to an emergency?  </a:t>
            </a:r>
          </a:p>
          <a:p>
            <a:pPr marL="171450" indent="-171450">
              <a:buFont typeface="Arial" panose="020B0604020202020204" pitchFamily="34" charset="0"/>
              <a:buChar char="•"/>
            </a:pPr>
            <a:r>
              <a:rPr lang="en-AU" dirty="0"/>
              <a:t>Are you able to keep patients safe?  </a:t>
            </a:r>
          </a:p>
          <a:p>
            <a:pPr marL="171450" indent="-171450">
              <a:buFont typeface="Arial" panose="020B0604020202020204" pitchFamily="34" charset="0"/>
              <a:buChar char="•"/>
            </a:pPr>
            <a:r>
              <a:rPr lang="en-AU" dirty="0"/>
              <a:t>Do you have a working generator or access to one?  </a:t>
            </a:r>
          </a:p>
          <a:p>
            <a:pPr marL="171450" indent="-171450">
              <a:buFont typeface="Arial" panose="020B0604020202020204" pitchFamily="34" charset="0"/>
              <a:buChar char="•"/>
            </a:pPr>
            <a:r>
              <a:rPr lang="en-AU" dirty="0"/>
              <a:t>Can you give medication or support that is needed?</a:t>
            </a:r>
          </a:p>
          <a:p>
            <a:pPr marL="171450" indent="-171450">
              <a:buFont typeface="Arial" panose="020B0604020202020204" pitchFamily="34" charset="0"/>
              <a:buChar char="•"/>
            </a:pPr>
            <a:r>
              <a:rPr lang="en-AU" dirty="0">
                <a:cs typeface="Calibri"/>
              </a:rPr>
              <a:t>Are your relocation plans appropriate? Can you maintain appropriate social distancing in your transportation plans.</a:t>
            </a:r>
          </a:p>
          <a:p>
            <a:pPr marL="171450" indent="-171450">
              <a:buFont typeface="Arial" panose="020B0604020202020204" pitchFamily="34" charset="0"/>
              <a:buChar char="•"/>
            </a:pPr>
            <a:r>
              <a:rPr lang="en-AU" dirty="0"/>
              <a:t>Be aware of the latest coronavirus restrictions and directions that are in place for your local area and surround</a:t>
            </a:r>
            <a:endParaRPr lang="en-AU" dirty="0">
              <a:cs typeface="Calibri"/>
            </a:endParaRPr>
          </a:p>
          <a:p>
            <a:pPr marL="171450" indent="-171450">
              <a:buFont typeface="Arial" panose="020B0604020202020204" pitchFamily="34" charset="0"/>
              <a:buChar char="•"/>
            </a:pPr>
            <a:r>
              <a:rPr lang="en-AU" dirty="0"/>
              <a:t>Are any of your clients in quarantine or self isolation? What considerations are required if relocation is necessary</a:t>
            </a:r>
          </a:p>
          <a:p>
            <a:pPr marL="171450" indent="-171450">
              <a:buFont typeface="Arial" panose="020B0604020202020204" pitchFamily="34" charset="0"/>
              <a:buChar char="•"/>
            </a:pPr>
            <a:r>
              <a:rPr lang="en-AU" dirty="0"/>
              <a:t>What information have you provided to family of clients about your plans during an emergency</a:t>
            </a:r>
          </a:p>
          <a:p>
            <a:endParaRPr lang="en-AU" dirty="0"/>
          </a:p>
          <a:p>
            <a:r>
              <a:rPr lang="en-AU" dirty="0"/>
              <a:t>Reference guide gives a lot more information.</a:t>
            </a:r>
            <a:endParaRPr lang="en-AU" dirty="0">
              <a:cs typeface="Calibri"/>
            </a:endParaRPr>
          </a:p>
          <a:p>
            <a:endParaRPr lang="en-AU" dirty="0"/>
          </a:p>
          <a:p>
            <a:endParaRPr lang="en-AU" dirty="0"/>
          </a:p>
          <a:p>
            <a:r>
              <a:rPr lang="en-AU" dirty="0"/>
              <a:t>Please go to </a:t>
            </a:r>
            <a:r>
              <a:rPr lang="en-AU" dirty="0">
                <a:hlinkClick r:id="rId3"/>
              </a:rPr>
              <a:t>https://www.dhhs.vic.gov.au/coronavirus</a:t>
            </a:r>
            <a:r>
              <a:rPr lang="en-AU" dirty="0"/>
              <a:t> for more information.</a:t>
            </a:r>
          </a:p>
        </p:txBody>
      </p:sp>
      <p:sp>
        <p:nvSpPr>
          <p:cNvPr id="4" name="Slide Number Placeholder 3"/>
          <p:cNvSpPr>
            <a:spLocks noGrp="1"/>
          </p:cNvSpPr>
          <p:nvPr>
            <p:ph type="sldNum" sz="quarter" idx="5"/>
          </p:nvPr>
        </p:nvSpPr>
        <p:spPr/>
        <p:txBody>
          <a:bodyPr/>
          <a:lstStyle/>
          <a:p>
            <a:fld id="{A7C5A4FF-F643-4229-84CD-82F0ABD3BEE9}" type="slidenum">
              <a:rPr lang="en-AU" smtClean="0"/>
              <a:t>11</a:t>
            </a:fld>
            <a:endParaRPr lang="en-AU"/>
          </a:p>
        </p:txBody>
      </p:sp>
    </p:spTree>
    <p:extLst>
      <p:ext uri="{BB962C8B-B14F-4D97-AF65-F5344CB8AC3E}">
        <p14:creationId xmlns:p14="http://schemas.microsoft.com/office/powerpoint/2010/main" val="3528805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56045"/>
          </a:xfrm>
        </p:spPr>
        <p:txBody>
          <a:bodyPr/>
          <a:lstStyle/>
          <a:p>
            <a:r>
              <a:rPr lang="en-AU" sz="1200" dirty="0"/>
              <a:t>Service providers are a trusted source of advice and support to their clients who are supported in their homes. </a:t>
            </a:r>
          </a:p>
          <a:p>
            <a:endParaRPr lang="en-AU" sz="1200" dirty="0"/>
          </a:p>
          <a:p>
            <a:r>
              <a:rPr lang="en-AU" sz="1200" dirty="0"/>
              <a:t>Good planning is the best way to increase the safety of those you support. Being prepared can improve recovery. </a:t>
            </a:r>
          </a:p>
          <a:p>
            <a:endParaRPr lang="en-AU" sz="1200" dirty="0"/>
          </a:p>
          <a:p>
            <a:r>
              <a:rPr lang="en-AU" sz="1200" dirty="0"/>
              <a:t>Talk with your clients regularly about getting ready for emergencies as part of routine visits.</a:t>
            </a:r>
          </a:p>
          <a:p>
            <a:endParaRPr lang="en-AU" sz="1200" dirty="0"/>
          </a:p>
          <a:p>
            <a:r>
              <a:rPr lang="en-AU" sz="1200" b="1" dirty="0"/>
              <a:t>Know their risk</a:t>
            </a:r>
            <a:r>
              <a:rPr lang="en-AU" sz="1200" dirty="0"/>
              <a:t>: For example, do they live in a bush fire, flood or heatwave area? Do they have specific circumstances or medical conditions that put them at greater risk in different types of emergencies.</a:t>
            </a:r>
          </a:p>
          <a:p>
            <a:endParaRPr lang="en-AU" sz="1200" dirty="0"/>
          </a:p>
          <a:p>
            <a:r>
              <a:rPr lang="en-AU" sz="1200" b="1" dirty="0"/>
              <a:t>Identify their needs</a:t>
            </a:r>
            <a:r>
              <a:rPr lang="en-AU" sz="1200" dirty="0"/>
              <a:t>: Ask your clients what they will be able to do for themselves in an emergency and what extra help they may need. For example, can they access and understand emergency information and warnings? Can they keep themselves safe or evacuate if needed? Are they connected with family, friends or neighbours who can help? </a:t>
            </a:r>
          </a:p>
          <a:p>
            <a:endParaRPr lang="en-AU" sz="1200" dirty="0"/>
          </a:p>
          <a:p>
            <a:r>
              <a:rPr lang="en-AU" sz="1200" b="1" dirty="0"/>
              <a:t>Help them to prepare</a:t>
            </a:r>
            <a:r>
              <a:rPr lang="en-AU" sz="1200" dirty="0"/>
              <a:t>: This may involve assisting clients, particularly those at greater risk to:</a:t>
            </a:r>
          </a:p>
          <a:p>
            <a:pPr marL="171450" indent="-171450">
              <a:buFont typeface="Arial" panose="020B0604020202020204" pitchFamily="34" charset="0"/>
              <a:buChar char="•"/>
            </a:pPr>
            <a:r>
              <a:rPr lang="en-AU" sz="1200" dirty="0"/>
              <a:t>complete an emergency plan</a:t>
            </a:r>
          </a:p>
          <a:p>
            <a:pPr marL="171450" indent="-171450">
              <a:buFont typeface="Arial" panose="020B0604020202020204" pitchFamily="34" charset="0"/>
              <a:buChar char="•"/>
            </a:pPr>
            <a:r>
              <a:rPr lang="en-AU" sz="1200" dirty="0"/>
              <a:t>involve their family, friends or other support networks</a:t>
            </a:r>
          </a:p>
          <a:p>
            <a:pPr marL="171450" indent="-171450">
              <a:buFont typeface="Arial" panose="020B0604020202020204" pitchFamily="34" charset="0"/>
              <a:buChar char="•"/>
            </a:pPr>
            <a:r>
              <a:rPr lang="en-AU" sz="1200" dirty="0"/>
              <a:t>explore opportunities to link clients into local initiatives which will support their safety and wellbeing</a:t>
            </a:r>
          </a:p>
          <a:p>
            <a:pPr marL="171450" indent="-171450">
              <a:buFont typeface="Arial" panose="020B0604020202020204" pitchFamily="34" charset="0"/>
              <a:buChar char="•"/>
            </a:pPr>
            <a:r>
              <a:rPr lang="en-AU" sz="1200" dirty="0"/>
              <a:t>connecting them with emergency planning assistance from another organisation, such as the Australian Red Cross or an advocacy agency. </a:t>
            </a:r>
          </a:p>
          <a:p>
            <a:endParaRPr lang="en-AU" dirty="0"/>
          </a:p>
        </p:txBody>
      </p:sp>
      <p:sp>
        <p:nvSpPr>
          <p:cNvPr id="4" name="Slide Number Placeholder 3"/>
          <p:cNvSpPr>
            <a:spLocks noGrp="1"/>
          </p:cNvSpPr>
          <p:nvPr>
            <p:ph type="sldNum" sz="quarter" idx="5"/>
          </p:nvPr>
        </p:nvSpPr>
        <p:spPr/>
        <p:txBody>
          <a:bodyPr/>
          <a:lstStyle/>
          <a:p>
            <a:fld id="{A7C5A4FF-F643-4229-84CD-82F0ABD3BEE9}" type="slidenum">
              <a:rPr lang="en-AU" smtClean="0"/>
              <a:t>12</a:t>
            </a:fld>
            <a:endParaRPr lang="en-AU"/>
          </a:p>
        </p:txBody>
      </p:sp>
    </p:spTree>
    <p:extLst>
      <p:ext uri="{BB962C8B-B14F-4D97-AF65-F5344CB8AC3E}">
        <p14:creationId xmlns:p14="http://schemas.microsoft.com/office/powerpoint/2010/main" val="295745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84663"/>
          </a:xfrm>
        </p:spPr>
        <p:txBody>
          <a:bodyPr/>
          <a:lstStyle/>
          <a:p>
            <a:r>
              <a:rPr lang="en-AU" dirty="0"/>
              <a:t>Clients with conditions which limit their ability to comprehend or act on emergency warnings are at greater risk of injury or death during an emergency.</a:t>
            </a:r>
          </a:p>
          <a:p>
            <a:r>
              <a:rPr lang="en-AU" dirty="0"/>
              <a:t> </a:t>
            </a:r>
          </a:p>
          <a:p>
            <a:r>
              <a:rPr lang="en-AU" dirty="0"/>
              <a:t>Leaving early is always the safest option for clients at greater risk, especially on extreme and severe fire danger days and certainly before a Code Red day. </a:t>
            </a:r>
          </a:p>
          <a:p>
            <a:endParaRPr lang="en-AU" dirty="0"/>
          </a:p>
          <a:p>
            <a:r>
              <a:rPr lang="en-AU" dirty="0"/>
              <a:t>The Vulnerable Persons Register is used to support </a:t>
            </a:r>
            <a:r>
              <a:rPr lang="en-AU" b="1" dirty="0"/>
              <a:t>evacuation planning </a:t>
            </a:r>
            <a:r>
              <a:rPr lang="en-AU" dirty="0"/>
              <a:t>by emergency services for individuals who are unable to leave early when an emergency arises. </a:t>
            </a:r>
          </a:p>
          <a:p>
            <a:endParaRPr lang="en-AU" dirty="0"/>
          </a:p>
          <a:p>
            <a:r>
              <a:rPr lang="en-AU" dirty="0"/>
              <a:t>The close relationship between service providers and their clients means service providers are well-placed to understand their client’s needs and resources and whether they meet the criteria for inclusion on the Register. If clients do meet the criteria of not being able to comprehend or act on emergency warnings they must also consent to being included.</a:t>
            </a:r>
          </a:p>
          <a:p>
            <a:endParaRPr lang="en-AU" dirty="0"/>
          </a:p>
          <a:p>
            <a:r>
              <a:rPr lang="en-AU" dirty="0"/>
              <a:t>The Register is supported by The </a:t>
            </a:r>
            <a:r>
              <a:rPr lang="en-AU" i="1" dirty="0"/>
              <a:t>Vulnerable people in emergencies policy.</a:t>
            </a:r>
            <a:endParaRPr lang="en-AU" dirty="0"/>
          </a:p>
          <a:p>
            <a:endParaRPr lang="en-AU" dirty="0"/>
          </a:p>
          <a:p>
            <a:r>
              <a:rPr lang="en-AU" dirty="0"/>
              <a:t>Your local government can assist you information on the Register and whether your clients may meet eligibility criteria. In most cases only a small number of your clients may meet </a:t>
            </a:r>
            <a:r>
              <a:rPr lang="en-AU"/>
              <a:t>the criteria.</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A7C5A4FF-F643-4229-84CD-82F0ABD3BEE9}" type="slidenum">
              <a:rPr lang="en-AU" smtClean="0"/>
              <a:t>13</a:t>
            </a:fld>
            <a:endParaRPr lang="en-AU"/>
          </a:p>
        </p:txBody>
      </p:sp>
    </p:spTree>
    <p:extLst>
      <p:ext uri="{BB962C8B-B14F-4D97-AF65-F5344CB8AC3E}">
        <p14:creationId xmlns:p14="http://schemas.microsoft.com/office/powerpoint/2010/main" val="423251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Being ready before any emergency is the critical.  </a:t>
            </a:r>
          </a:p>
          <a:p>
            <a:endParaRPr lang="en-AU" dirty="0"/>
          </a:p>
          <a:p>
            <a:r>
              <a:rPr lang="en-AU" dirty="0"/>
              <a:t>At the commencement of, or during an emergency is not the time to pack to evacuate or to think about clearing properties etc.</a:t>
            </a:r>
          </a:p>
          <a:p>
            <a:r>
              <a:rPr lang="en-AU" dirty="0"/>
              <a:t> </a:t>
            </a:r>
          </a:p>
          <a:p>
            <a:r>
              <a:rPr lang="en-AU" dirty="0"/>
              <a:t>Things to consider:</a:t>
            </a:r>
          </a:p>
          <a:p>
            <a:pPr marL="171450" indent="-171450">
              <a:buFont typeface="Arial" panose="020B0604020202020204" pitchFamily="34" charset="0"/>
              <a:buChar char="•"/>
            </a:pPr>
            <a:r>
              <a:rPr lang="en-AU" dirty="0"/>
              <a:t>Undertake property maintenance now and continue during the season</a:t>
            </a:r>
          </a:p>
          <a:p>
            <a:pPr marL="171450" indent="-171450">
              <a:buFont typeface="Arial" panose="020B0604020202020204" pitchFamily="34" charset="0"/>
              <a:buChar char="•"/>
            </a:pPr>
            <a:r>
              <a:rPr lang="en-AU" dirty="0"/>
              <a:t>Ensure adequate supplies on hand</a:t>
            </a:r>
          </a:p>
          <a:p>
            <a:pPr marL="171450" indent="-171450">
              <a:buFont typeface="Arial" panose="020B0604020202020204" pitchFamily="34" charset="0"/>
              <a:buChar char="•"/>
            </a:pPr>
            <a:r>
              <a:rPr lang="en-AU" dirty="0"/>
              <a:t>Evacuation kits packed and located in known, easily accessible place</a:t>
            </a:r>
          </a:p>
          <a:p>
            <a:pPr marL="171450" indent="-171450">
              <a:buFont typeface="Arial" panose="020B0604020202020204" pitchFamily="34" charset="0"/>
              <a:buChar char="•"/>
            </a:pPr>
            <a:r>
              <a:rPr lang="en-AU" dirty="0"/>
              <a:t>Checking/ testing generator and having adequate fuel supplies to keep it running</a:t>
            </a:r>
          </a:p>
          <a:p>
            <a:pPr marL="171450" indent="-171450">
              <a:buFont typeface="Arial" panose="020B0604020202020204" pitchFamily="34" charset="0"/>
              <a:buChar char="•"/>
            </a:pPr>
            <a:r>
              <a:rPr lang="en-AU" dirty="0"/>
              <a:t>Training and exercising so everyone knows what to do</a:t>
            </a:r>
          </a:p>
          <a:p>
            <a:pPr marL="171450" indent="-171450">
              <a:buFont typeface="Arial" panose="020B0604020202020204" pitchFamily="34" charset="0"/>
              <a:buChar char="•"/>
            </a:pPr>
            <a:r>
              <a:rPr lang="en-AU" dirty="0"/>
              <a:t>Good communications</a:t>
            </a:r>
          </a:p>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A7C5A4FF-F643-4229-84CD-82F0ABD3BEE9}" type="slidenum">
              <a:rPr lang="en-AU" smtClean="0"/>
              <a:t>14</a:t>
            </a:fld>
            <a:endParaRPr lang="en-AU"/>
          </a:p>
        </p:txBody>
      </p:sp>
    </p:spTree>
    <p:extLst>
      <p:ext uri="{BB962C8B-B14F-4D97-AF65-F5344CB8AC3E}">
        <p14:creationId xmlns:p14="http://schemas.microsoft.com/office/powerpoint/2010/main" val="338787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5A4FF-F643-4229-84CD-82F0ABD3BEE9}" type="slidenum">
              <a:rPr lang="en-AU" smtClean="0"/>
              <a:t>15</a:t>
            </a:fld>
            <a:endParaRPr lang="en-AU"/>
          </a:p>
        </p:txBody>
      </p:sp>
    </p:spTree>
    <p:extLst>
      <p:ext uri="{BB962C8B-B14F-4D97-AF65-F5344CB8AC3E}">
        <p14:creationId xmlns:p14="http://schemas.microsoft.com/office/powerpoint/2010/main" val="41864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Review plan and confirm it is located where it should be</a:t>
            </a:r>
          </a:p>
          <a:p>
            <a:endParaRPr lang="en-AU" dirty="0">
              <a:cs typeface="Calibri"/>
            </a:endParaRPr>
          </a:p>
          <a:p>
            <a:r>
              <a:rPr lang="en-AU" dirty="0">
                <a:cs typeface="Calibri"/>
              </a:rPr>
              <a:t>Ensure everyone knows their roles and responsibilities</a:t>
            </a:r>
          </a:p>
          <a:p>
            <a:endParaRPr lang="en-AU" dirty="0">
              <a:cs typeface="Calibri"/>
            </a:endParaRPr>
          </a:p>
          <a:p>
            <a:r>
              <a:rPr lang="en-AU" dirty="0">
                <a:cs typeface="Calibri"/>
              </a:rPr>
              <a:t>Having access to multiple sources of information can help you remain informed and confident about your local conditions.  </a:t>
            </a:r>
          </a:p>
          <a:p>
            <a:endParaRPr lang="en-AU" dirty="0">
              <a:cs typeface="Calibri"/>
            </a:endParaRPr>
          </a:p>
          <a:p>
            <a:r>
              <a:rPr lang="en-AU" dirty="0">
                <a:cs typeface="Calibri"/>
              </a:rPr>
              <a:t>The Chief Health Officer has Health alerts which you can subscribe to.  VIC Emergency offers local information about emergencies.</a:t>
            </a:r>
          </a:p>
        </p:txBody>
      </p:sp>
      <p:sp>
        <p:nvSpPr>
          <p:cNvPr id="4" name="Slide Number Placeholder 3"/>
          <p:cNvSpPr>
            <a:spLocks noGrp="1"/>
          </p:cNvSpPr>
          <p:nvPr>
            <p:ph type="sldNum" sz="quarter" idx="5"/>
          </p:nvPr>
        </p:nvSpPr>
        <p:spPr/>
        <p:txBody>
          <a:bodyPr/>
          <a:lstStyle/>
          <a:p>
            <a:fld id="{A7C5A4FF-F643-4229-84CD-82F0ABD3BEE9}" type="slidenum">
              <a:rPr lang="en-AU" smtClean="0"/>
              <a:t>16</a:t>
            </a:fld>
            <a:endParaRPr lang="en-AU"/>
          </a:p>
        </p:txBody>
      </p:sp>
    </p:spTree>
    <p:extLst>
      <p:ext uri="{BB962C8B-B14F-4D97-AF65-F5344CB8AC3E}">
        <p14:creationId xmlns:p14="http://schemas.microsoft.com/office/powerpoint/2010/main" val="165691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5A4FF-F643-4229-84CD-82F0ABD3BEE9}" type="slidenum">
              <a:rPr lang="en-AU" smtClean="0"/>
              <a:t>17</a:t>
            </a:fld>
            <a:endParaRPr lang="en-AU"/>
          </a:p>
        </p:txBody>
      </p:sp>
    </p:spTree>
    <p:extLst>
      <p:ext uri="{BB962C8B-B14F-4D97-AF65-F5344CB8AC3E}">
        <p14:creationId xmlns:p14="http://schemas.microsoft.com/office/powerpoint/2010/main" val="92024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monitor conditions</a:t>
            </a:r>
          </a:p>
          <a:p>
            <a:r>
              <a:rPr lang="en-US" dirty="0"/>
              <a:t>Activate your plan</a:t>
            </a:r>
          </a:p>
          <a:p>
            <a:endParaRPr lang="en-US" dirty="0"/>
          </a:p>
          <a:p>
            <a:r>
              <a:rPr lang="en-US" dirty="0"/>
              <a:t>As much as possible keep stakeholders informed of what is happening, whether you are activating your plans, will you relocate – have you been advised to relocate</a:t>
            </a:r>
          </a:p>
          <a:p>
            <a:endParaRPr lang="en-US" dirty="0"/>
          </a:p>
          <a:p>
            <a:r>
              <a:rPr lang="en-US" dirty="0"/>
              <a:t>Don’t wait to be told to leave or take appropriate action</a:t>
            </a:r>
          </a:p>
        </p:txBody>
      </p:sp>
      <p:sp>
        <p:nvSpPr>
          <p:cNvPr id="4" name="Slide Number Placeholder 3"/>
          <p:cNvSpPr>
            <a:spLocks noGrp="1"/>
          </p:cNvSpPr>
          <p:nvPr>
            <p:ph type="sldNum" sz="quarter" idx="5"/>
          </p:nvPr>
        </p:nvSpPr>
        <p:spPr/>
        <p:txBody>
          <a:bodyPr/>
          <a:lstStyle/>
          <a:p>
            <a:fld id="{A7C5A4FF-F643-4229-84CD-82F0ABD3BEE9}" type="slidenum">
              <a:rPr lang="en-AU" smtClean="0"/>
              <a:t>18</a:t>
            </a:fld>
            <a:endParaRPr lang="en-AU"/>
          </a:p>
        </p:txBody>
      </p:sp>
    </p:spTree>
    <p:extLst>
      <p:ext uri="{BB962C8B-B14F-4D97-AF65-F5344CB8AC3E}">
        <p14:creationId xmlns:p14="http://schemas.microsoft.com/office/powerpoint/2010/main" val="155602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5A4FF-F643-4229-84CD-82F0ABD3BEE9}" type="slidenum">
              <a:rPr lang="en-AU" smtClean="0"/>
              <a:t>19</a:t>
            </a:fld>
            <a:endParaRPr lang="en-AU"/>
          </a:p>
        </p:txBody>
      </p:sp>
    </p:spTree>
    <p:extLst>
      <p:ext uri="{BB962C8B-B14F-4D97-AF65-F5344CB8AC3E}">
        <p14:creationId xmlns:p14="http://schemas.microsoft.com/office/powerpoint/2010/main" val="402527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emergency management plans help reduce the impact of emergencies on your clients, your staff, your overall service provision and business operations and our community more generally</a:t>
            </a:r>
          </a:p>
          <a:p>
            <a:endParaRPr lang="en-AU" dirty="0"/>
          </a:p>
          <a:p>
            <a:r>
              <a:rPr lang="en-AU" dirty="0"/>
              <a:t>Plans provide us with a shared understanding of who needs to do what and when</a:t>
            </a:r>
          </a:p>
        </p:txBody>
      </p:sp>
      <p:sp>
        <p:nvSpPr>
          <p:cNvPr id="4" name="Slide Number Placeholder 3"/>
          <p:cNvSpPr>
            <a:spLocks noGrp="1"/>
          </p:cNvSpPr>
          <p:nvPr>
            <p:ph type="sldNum" sz="quarter" idx="5"/>
          </p:nvPr>
        </p:nvSpPr>
        <p:spPr/>
        <p:txBody>
          <a:bodyPr/>
          <a:lstStyle/>
          <a:p>
            <a:fld id="{A7C5A4FF-F643-4229-84CD-82F0ABD3BEE9}" type="slidenum">
              <a:rPr lang="en-AU" smtClean="0"/>
              <a:t>2</a:t>
            </a:fld>
            <a:endParaRPr lang="en-AU"/>
          </a:p>
        </p:txBody>
      </p:sp>
    </p:spTree>
    <p:extLst>
      <p:ext uri="{BB962C8B-B14F-4D97-AF65-F5344CB8AC3E}">
        <p14:creationId xmlns:p14="http://schemas.microsoft.com/office/powerpoint/2010/main" val="3025842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Clients and staff – fatigue management from extended period of high emotion</a:t>
            </a:r>
          </a:p>
          <a:p>
            <a:endParaRPr lang="en-AU" dirty="0"/>
          </a:p>
          <a:p>
            <a:r>
              <a:rPr lang="en-AU" dirty="0"/>
              <a:t>If you have relocated during an emergency remember to advise relevant stakeholders that you have returned and everyone is safe </a:t>
            </a:r>
          </a:p>
          <a:p>
            <a:br>
              <a:rPr lang="en-AU" dirty="0"/>
            </a:br>
            <a:r>
              <a:rPr lang="en-AU" dirty="0"/>
              <a:t>Debriefing – asking what worked well/what could we do better next time? Think about who should be involved in the debrief.</a:t>
            </a:r>
          </a:p>
          <a:p>
            <a:endParaRPr lang="en-AU" dirty="0"/>
          </a:p>
          <a:p>
            <a:r>
              <a:rPr lang="en-AU" dirty="0"/>
              <a:t>From these learnings update your plans – do this as soon as possible after the debrief rather than leaving it until a later date. </a:t>
            </a:r>
          </a:p>
          <a:p>
            <a:endParaRPr lang="en-AU" dirty="0"/>
          </a:p>
          <a:p>
            <a:r>
              <a:rPr lang="en-AU" dirty="0"/>
              <a:t>Remember to exercise these updates.</a:t>
            </a:r>
          </a:p>
        </p:txBody>
      </p:sp>
      <p:sp>
        <p:nvSpPr>
          <p:cNvPr id="4" name="Slide Number Placeholder 3"/>
          <p:cNvSpPr>
            <a:spLocks noGrp="1"/>
          </p:cNvSpPr>
          <p:nvPr>
            <p:ph type="sldNum" sz="quarter" idx="5"/>
          </p:nvPr>
        </p:nvSpPr>
        <p:spPr/>
        <p:txBody>
          <a:bodyPr/>
          <a:lstStyle/>
          <a:p>
            <a:fld id="{A7C5A4FF-F643-4229-84CD-82F0ABD3BEE9}" type="slidenum">
              <a:rPr lang="en-AU" smtClean="0"/>
              <a:t>20</a:t>
            </a:fld>
            <a:endParaRPr lang="en-AU"/>
          </a:p>
        </p:txBody>
      </p:sp>
    </p:spTree>
    <p:extLst>
      <p:ext uri="{BB962C8B-B14F-4D97-AF65-F5344CB8AC3E}">
        <p14:creationId xmlns:p14="http://schemas.microsoft.com/office/powerpoint/2010/main" val="74637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a:xfrm>
            <a:off x="660400" y="4969669"/>
            <a:ext cx="5486400" cy="3600450"/>
          </a:xfr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C5A4FF-F643-4229-84CD-82F0ABD3BE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1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7C5A4FF-F643-4229-84CD-82F0ABD3BEE9}" type="slidenum">
              <a:rPr lang="en-AU" smtClean="0"/>
              <a:t>22</a:t>
            </a:fld>
            <a:endParaRPr lang="en-AU"/>
          </a:p>
        </p:txBody>
      </p:sp>
    </p:spTree>
    <p:extLst>
      <p:ext uri="{BB962C8B-B14F-4D97-AF65-F5344CB8AC3E}">
        <p14:creationId xmlns:p14="http://schemas.microsoft.com/office/powerpoint/2010/main" val="100672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my presentation will cover:</a:t>
            </a:r>
          </a:p>
          <a:p>
            <a:endParaRPr lang="en-AU" dirty="0"/>
          </a:p>
          <a:p>
            <a:pPr marL="171450" indent="-171450">
              <a:buFont typeface="Arial" panose="020B0604020202020204" pitchFamily="34" charset="0"/>
              <a:buChar char="•"/>
            </a:pPr>
            <a:r>
              <a:rPr lang="en-AU" dirty="0"/>
              <a:t>Planning for emergencies and being prepared</a:t>
            </a:r>
          </a:p>
          <a:p>
            <a:pPr marL="171450" indent="-171450">
              <a:buFont typeface="Arial" panose="020B0604020202020204" pitchFamily="34" charset="0"/>
              <a:buChar char="•"/>
            </a:pPr>
            <a:r>
              <a:rPr lang="en-AU" dirty="0"/>
              <a:t>Considerations during emergencies</a:t>
            </a:r>
          </a:p>
          <a:p>
            <a:pPr marL="171450" indent="-171450">
              <a:buFont typeface="Arial" panose="020B0604020202020204" pitchFamily="34" charset="0"/>
              <a:buChar char="•"/>
            </a:pPr>
            <a:r>
              <a:rPr lang="en-AU" dirty="0"/>
              <a:t>Returning to normal business after an emergency and identifying any lessons to be learned</a:t>
            </a:r>
          </a:p>
        </p:txBody>
      </p:sp>
      <p:sp>
        <p:nvSpPr>
          <p:cNvPr id="4" name="Slide Number Placeholder 3"/>
          <p:cNvSpPr>
            <a:spLocks noGrp="1"/>
          </p:cNvSpPr>
          <p:nvPr>
            <p:ph type="sldNum" sz="quarter" idx="5"/>
          </p:nvPr>
        </p:nvSpPr>
        <p:spPr/>
        <p:txBody>
          <a:bodyPr/>
          <a:lstStyle/>
          <a:p>
            <a:fld id="{A7C5A4FF-F643-4229-84CD-82F0ABD3BEE9}" type="slidenum">
              <a:rPr lang="en-AU" smtClean="0"/>
              <a:t>3</a:t>
            </a:fld>
            <a:endParaRPr lang="en-AU"/>
          </a:p>
        </p:txBody>
      </p:sp>
    </p:spTree>
    <p:extLst>
      <p:ext uri="{BB962C8B-B14F-4D97-AF65-F5344CB8AC3E}">
        <p14:creationId xmlns:p14="http://schemas.microsoft.com/office/powerpoint/2010/main" val="131613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source: DHHS</a:t>
            </a:r>
          </a:p>
        </p:txBody>
      </p:sp>
      <p:sp>
        <p:nvSpPr>
          <p:cNvPr id="4" name="Slide Number Placeholder 3"/>
          <p:cNvSpPr>
            <a:spLocks noGrp="1"/>
          </p:cNvSpPr>
          <p:nvPr>
            <p:ph type="sldNum" sz="quarter" idx="5"/>
          </p:nvPr>
        </p:nvSpPr>
        <p:spPr/>
        <p:txBody>
          <a:bodyPr/>
          <a:lstStyle/>
          <a:p>
            <a:fld id="{A7C5A4FF-F643-4229-84CD-82F0ABD3BEE9}" type="slidenum">
              <a:rPr lang="en-AU" smtClean="0"/>
              <a:t>4</a:t>
            </a:fld>
            <a:endParaRPr lang="en-AU"/>
          </a:p>
        </p:txBody>
      </p:sp>
    </p:spTree>
    <p:extLst>
      <p:ext uri="{BB962C8B-B14F-4D97-AF65-F5344CB8AC3E}">
        <p14:creationId xmlns:p14="http://schemas.microsoft.com/office/powerpoint/2010/main" val="212128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2650" cy="3354387"/>
          </a:xfrm>
        </p:spPr>
      </p:sp>
      <p:sp>
        <p:nvSpPr>
          <p:cNvPr id="3" name="Notes Placeholder 2"/>
          <p:cNvSpPr>
            <a:spLocks noGrp="1"/>
          </p:cNvSpPr>
          <p:nvPr>
            <p:ph type="body" idx="1"/>
          </p:nvPr>
        </p:nvSpPr>
        <p:spPr>
          <a:xfrm>
            <a:off x="660400" y="4969669"/>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rPr>
              <a:t>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solidFill>
            </a:endParaRPr>
          </a:p>
          <a:p>
            <a:pPr>
              <a:defRPr/>
            </a:pPr>
            <a:r>
              <a:rPr lang="en-AU" dirty="0"/>
              <a:t>As you can imagine the emergency management sector is governed  by a set of legislated arrangements. </a:t>
            </a:r>
          </a:p>
          <a:p>
            <a:pPr>
              <a:defRPr/>
            </a:pPr>
            <a:endParaRPr lang="en-AU" dirty="0"/>
          </a:p>
          <a:p>
            <a:pPr>
              <a:defRPr/>
            </a:pPr>
            <a:r>
              <a:rPr lang="en-AU" dirty="0"/>
              <a:t>Similarly for your organisation you are governed by a range of factors – be they legislative/ regulatory, contractual or policy based,</a:t>
            </a:r>
          </a:p>
          <a:p>
            <a:endParaRPr lang="en-AU" dirty="0"/>
          </a:p>
          <a:p>
            <a:r>
              <a:rPr lang="en-AU" dirty="0"/>
              <a:t>The Health and Human services sector emergency management policy covers organisations that have a formalised relationship with the department – such as your funding agreement.</a:t>
            </a:r>
            <a:endParaRPr lang="en-AU" dirty="0">
              <a:solidFill>
                <a:schemeClr val="bg1"/>
              </a:solidFill>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A7C5A4FF-F643-4229-84CD-82F0ABD3BEE9}" type="slidenum">
              <a:rPr lang="en-AU" smtClean="0"/>
              <a:t>5</a:t>
            </a:fld>
            <a:endParaRPr lang="en-AU"/>
          </a:p>
        </p:txBody>
      </p:sp>
    </p:spTree>
    <p:extLst>
      <p:ext uri="{BB962C8B-B14F-4D97-AF65-F5344CB8AC3E}">
        <p14:creationId xmlns:p14="http://schemas.microsoft.com/office/powerpoint/2010/main" val="400069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0400" y="4378248"/>
            <a:ext cx="5486400" cy="4418090"/>
          </a:xfrm>
        </p:spPr>
        <p:txBody>
          <a:bodyPr/>
          <a:lstStyle/>
          <a:p>
            <a:r>
              <a:rPr lang="en-AU" dirty="0">
                <a:cs typeface="Calibri"/>
              </a:rPr>
              <a:t>If you don't know this information, who would you ask to find out?</a:t>
            </a:r>
          </a:p>
          <a:p>
            <a:endParaRPr lang="en-AU" dirty="0">
              <a:cs typeface="Calibri"/>
            </a:endParaRPr>
          </a:p>
          <a:p>
            <a:r>
              <a:rPr lang="en-AU" dirty="0">
                <a:cs typeface="Calibri"/>
              </a:rPr>
              <a:t>In thinking about who the decisions makers are -  it is important to consider who they are in your organisation?  - </a:t>
            </a:r>
            <a:r>
              <a:rPr lang="en-AU" dirty="0" err="1">
                <a:cs typeface="Calibri"/>
              </a:rPr>
              <a:t>eg</a:t>
            </a:r>
            <a:r>
              <a:rPr lang="en-AU" dirty="0">
                <a:cs typeface="Calibri"/>
              </a:rPr>
              <a:t> CEO, Directors, managers.</a:t>
            </a:r>
          </a:p>
          <a:p>
            <a:endParaRPr lang="en-AU" dirty="0">
              <a:cs typeface="Calibri"/>
            </a:endParaRPr>
          </a:p>
          <a:p>
            <a:r>
              <a:rPr lang="en-AU" dirty="0">
                <a:cs typeface="Calibri"/>
              </a:rPr>
              <a:t>Are these the same people who will make the decisions during an emergency? If not who then are these people</a:t>
            </a:r>
          </a:p>
          <a:p>
            <a:endParaRPr lang="en-AU" dirty="0">
              <a:cs typeface="Calibri"/>
            </a:endParaRPr>
          </a:p>
          <a:p>
            <a:r>
              <a:rPr lang="en-AU" dirty="0">
                <a:cs typeface="Calibri"/>
              </a:rPr>
              <a:t>How do you know who is making decisions during an emergency?  Is there an org chart that is shared each day to reflect who is in those roles?  Is there a roster? </a:t>
            </a:r>
          </a:p>
          <a:p>
            <a:endParaRPr lang="en-AU" dirty="0">
              <a:cs typeface="Calibri"/>
            </a:endParaRPr>
          </a:p>
          <a:p>
            <a:r>
              <a:rPr lang="en-AU" dirty="0">
                <a:cs typeface="Calibri"/>
              </a:rPr>
              <a:t>Where is this information – your plan, rosters, org charts, procedures – kept, Is it easily accessible?</a:t>
            </a:r>
          </a:p>
          <a:p>
            <a:endParaRPr lang="en-AU" dirty="0">
              <a:cs typeface="Calibri"/>
            </a:endParaRPr>
          </a:p>
          <a:p>
            <a:r>
              <a:rPr lang="en-AU" dirty="0">
                <a:cs typeface="Calibri"/>
              </a:rPr>
              <a:t>Has this information – contents and location – been clearly articulated throughout your organisation  - is there a shared knowledge of what to do when and who makes those decisions</a:t>
            </a:r>
          </a:p>
          <a:p>
            <a:endParaRPr lang="en-AU" dirty="0">
              <a:cs typeface="Calibri"/>
            </a:endParaRPr>
          </a:p>
          <a:p>
            <a:r>
              <a:rPr lang="en-AU" dirty="0">
                <a:cs typeface="Calibri"/>
              </a:rPr>
              <a:t>Has this, or relevant parts of the information been shared with client families?</a:t>
            </a:r>
          </a:p>
          <a:p>
            <a:endParaRPr lang="en-AU" dirty="0">
              <a:cs typeface="Calibri"/>
            </a:endParaRPr>
          </a:p>
          <a:p>
            <a:r>
              <a:rPr lang="en-AU" dirty="0">
                <a:cs typeface="Calibri"/>
              </a:rPr>
              <a:t>Having clear structures and processes that are widely known and practiced  is vital at times of heightened activity  and stress. We are not always thinking as clearly as we normally would </a:t>
            </a:r>
          </a:p>
        </p:txBody>
      </p:sp>
      <p:sp>
        <p:nvSpPr>
          <p:cNvPr id="4" name="Slide Number Placeholder 3"/>
          <p:cNvSpPr>
            <a:spLocks noGrp="1"/>
          </p:cNvSpPr>
          <p:nvPr>
            <p:ph type="sldNum" sz="quarter" idx="5"/>
          </p:nvPr>
        </p:nvSpPr>
        <p:spPr/>
        <p:txBody>
          <a:bodyPr/>
          <a:lstStyle/>
          <a:p>
            <a:fld id="{A7C5A4FF-F643-4229-84CD-82F0ABD3BEE9}" type="slidenum">
              <a:rPr lang="en-AU" smtClean="0"/>
              <a:t>6</a:t>
            </a:fld>
            <a:endParaRPr lang="en-AU"/>
          </a:p>
        </p:txBody>
      </p:sp>
    </p:spTree>
    <p:extLst>
      <p:ext uri="{BB962C8B-B14F-4D97-AF65-F5344CB8AC3E}">
        <p14:creationId xmlns:p14="http://schemas.microsoft.com/office/powerpoint/2010/main" val="181121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All of these hazards have been experienced at some time across the East Division. Some of them are quite regular occurrences – fire, storm, extreme heat, flood</a:t>
            </a:r>
          </a:p>
          <a:p>
            <a:endParaRPr lang="en-AU" dirty="0">
              <a:cs typeface="Calibri"/>
            </a:endParaRPr>
          </a:p>
          <a:p>
            <a:r>
              <a:rPr lang="en-AU" dirty="0">
                <a:cs typeface="Calibri"/>
              </a:rPr>
              <a:t>Spring and summer present a number of these hazards.  Sometimes these hazards might occur at the same time or while you are recovering from a previous event.  We have seen it this year – as many were starting the recovery journey from the fires at the beginning of the year COVID 19 descended upon us – requiring us all to think and act differently. The recent storms in Eastern Metro also presented some new scenarios for how we manage in a COVID environment whilst responding to and supporting our teams to respond to emergencies </a:t>
            </a:r>
          </a:p>
          <a:p>
            <a:endParaRPr lang="en-AU" dirty="0">
              <a:cs typeface="Calibri"/>
            </a:endParaRPr>
          </a:p>
          <a:p>
            <a:r>
              <a:rPr lang="en-AU" dirty="0">
                <a:cs typeface="Calibri"/>
              </a:rPr>
              <a:t>It is important for you to consider how your organisation will manage if more than one event happens at the same time and in a COVID environment.</a:t>
            </a:r>
          </a:p>
        </p:txBody>
      </p:sp>
      <p:sp>
        <p:nvSpPr>
          <p:cNvPr id="4" name="Slide Number Placeholder 3"/>
          <p:cNvSpPr>
            <a:spLocks noGrp="1"/>
          </p:cNvSpPr>
          <p:nvPr>
            <p:ph type="sldNum" sz="quarter" idx="5"/>
          </p:nvPr>
        </p:nvSpPr>
        <p:spPr/>
        <p:txBody>
          <a:bodyPr/>
          <a:lstStyle/>
          <a:p>
            <a:fld id="{A7C5A4FF-F643-4229-84CD-82F0ABD3BEE9}" type="slidenum">
              <a:rPr lang="en-AU" smtClean="0"/>
              <a:t>7</a:t>
            </a:fld>
            <a:endParaRPr lang="en-AU"/>
          </a:p>
        </p:txBody>
      </p:sp>
    </p:spTree>
    <p:extLst>
      <p:ext uri="{BB962C8B-B14F-4D97-AF65-F5344CB8AC3E}">
        <p14:creationId xmlns:p14="http://schemas.microsoft.com/office/powerpoint/2010/main" val="400944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AU" sz="1100" dirty="0"/>
              <a:t>One hazard we have all become familiar with this year is coronavirus.  It is important to be aware that in the presence of COVID-19 restrictions, the safety of people and communities is always paramount in emergencies</a:t>
            </a:r>
            <a:r>
              <a:rPr lang="en-AU" sz="1050" dirty="0">
                <a:cs typeface="Calibri"/>
              </a:rPr>
              <a:t>.</a:t>
            </a:r>
          </a:p>
          <a:p>
            <a:endParaRPr lang="en-AU" sz="1050" dirty="0">
              <a:cs typeface="Calibri"/>
            </a:endParaRPr>
          </a:p>
          <a:p>
            <a:r>
              <a:rPr lang="en-AU" sz="1100" dirty="0"/>
              <a:t>During an emergency where it is unsafe to stay at home, people are exempt from the Direction to stay at home, and other directions under the emergency provisions. This includes allowing people to stay with family and friends. We recognise that there may have been some confusion over this in the past.</a:t>
            </a:r>
          </a:p>
          <a:p>
            <a:endParaRPr lang="en-AU" sz="1100" dirty="0"/>
          </a:p>
          <a:p>
            <a:r>
              <a:rPr lang="en-AU" sz="1100" dirty="0"/>
              <a:t>Key points to confirm:</a:t>
            </a:r>
          </a:p>
          <a:p>
            <a:pPr marL="171450" indent="-171450">
              <a:buFont typeface="Arial" panose="020B0604020202020204" pitchFamily="34" charset="0"/>
              <a:buChar char="•"/>
            </a:pPr>
            <a:r>
              <a:rPr lang="en-AU" sz="1100" dirty="0"/>
              <a:t>You can leave your home during an emergency or if your home is unsafe.  </a:t>
            </a:r>
          </a:p>
          <a:p>
            <a:pPr marL="171450" indent="-171450">
              <a:buFont typeface="Arial" panose="020B0604020202020204" pitchFamily="34" charset="0"/>
              <a:buChar char="•"/>
            </a:pPr>
            <a:r>
              <a:rPr lang="en-AU" sz="1100" dirty="0"/>
              <a:t>If a  fire, flood, storm, power outage or other emergency impacts your health or safety, or the health or safety of someone you live with, you can travel to a friend or family member’s house.  </a:t>
            </a:r>
          </a:p>
          <a:p>
            <a:pPr marL="171450" indent="-171450">
              <a:buFont typeface="Arial" panose="020B0604020202020204" pitchFamily="34" charset="0"/>
              <a:buChar char="•"/>
            </a:pPr>
            <a:r>
              <a:rPr lang="en-AU" sz="1100" dirty="0"/>
              <a:t>If you require power for life support or a ventilator you can travel to a friend or family member’s house who has power.  </a:t>
            </a:r>
          </a:p>
          <a:p>
            <a:pPr marL="171450" indent="-171450">
              <a:buFont typeface="Arial" panose="020B0604020202020204" pitchFamily="34" charset="0"/>
              <a:buChar char="•"/>
            </a:pPr>
            <a:r>
              <a:rPr lang="en-AU" sz="1100" dirty="0"/>
              <a:t>If you have been impacted by power outages and need relief support, contact your power distribution company or your local council.  </a:t>
            </a:r>
          </a:p>
          <a:p>
            <a:endParaRPr lang="en-AU" sz="1100" dirty="0"/>
          </a:p>
          <a:p>
            <a:r>
              <a:rPr lang="en-AU" sz="1100" dirty="0"/>
              <a:t>More information can be found on the DHHS Emergencies and coronavirus page (www.dhhs.vic.gov.au/emergencies-and-coronavirus-covid-19). Those evacuees under a specific Direction to isolate need to contact the department as soon as possible to advise relocation arrangements.</a:t>
            </a:r>
          </a:p>
          <a:p>
            <a:endParaRPr lang="en-AU" sz="1050" dirty="0">
              <a:cs typeface="Calibri"/>
            </a:endParaRPr>
          </a:p>
          <a:p>
            <a:r>
              <a:rPr lang="en-AU" sz="1100" dirty="0"/>
              <a:t>COVID will likely impact your current emergency plan.  Take time to review your plan and ensure if reflects any changes to services/working arrangements due to COVID-19.</a:t>
            </a:r>
          </a:p>
        </p:txBody>
      </p:sp>
      <p:sp>
        <p:nvSpPr>
          <p:cNvPr id="4" name="Slide Number Placeholder 3"/>
          <p:cNvSpPr>
            <a:spLocks noGrp="1"/>
          </p:cNvSpPr>
          <p:nvPr>
            <p:ph type="sldNum" sz="quarter" idx="10"/>
          </p:nvPr>
        </p:nvSpPr>
        <p:spPr/>
        <p:txBody>
          <a:bodyPr/>
          <a:lstStyle/>
          <a:p>
            <a:fld id="{A7C5A4FF-F643-4229-84CD-82F0ABD3BEE9}" type="slidenum">
              <a:rPr lang="en-AU" smtClean="0"/>
              <a:t>8</a:t>
            </a:fld>
            <a:endParaRPr lang="en-AU"/>
          </a:p>
        </p:txBody>
      </p:sp>
    </p:spTree>
    <p:extLst>
      <p:ext uri="{BB962C8B-B14F-4D97-AF65-F5344CB8AC3E}">
        <p14:creationId xmlns:p14="http://schemas.microsoft.com/office/powerpoint/2010/main" val="298173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Talking points: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When reviewing emergency plans, including plans to relocate clients, consider the general public health principles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bg1"/>
                </a:solidFill>
              </a:rPr>
              <a:t>For more information visit </a:t>
            </a:r>
            <a:r>
              <a:rPr lang="en-AU" b="1" dirty="0">
                <a:solidFill>
                  <a:schemeClr val="bg1"/>
                </a:solidFill>
                <a:ea typeface="+mn-lt"/>
                <a:cs typeface="+mn-lt"/>
                <a:hlinkClick r:id="rId3">
                  <a:extLst>
                    <a:ext uri="{A12FA001-AC4F-418D-AE19-62706E023703}">
                      <ahyp:hlinkClr xmlns:ahyp="http://schemas.microsoft.com/office/drawing/2018/hyperlinkcolor" val="tx"/>
                    </a:ext>
                  </a:extLst>
                </a:hlinkClick>
              </a:rPr>
              <a:t>https://www.dhhs.vic.gov.au/coronavirus</a:t>
            </a:r>
            <a:r>
              <a:rPr lang="en-AU" b="1" dirty="0">
                <a:solidFill>
                  <a:schemeClr val="bg1"/>
                </a:solidFill>
                <a:ea typeface="+mn-lt"/>
                <a:cs typeface="+mn-lt"/>
              </a:rPr>
              <a:t>,</a:t>
            </a:r>
            <a:endParaRPr lang="en-AU" b="1" dirty="0">
              <a:solidFill>
                <a:schemeClr val="bg1"/>
              </a:solidFill>
            </a:endParaRP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dirty="0"/>
              <a:t>Understand what level of restrictions you are in</a:t>
            </a:r>
          </a:p>
          <a:p>
            <a:pPr marL="171450" indent="-171450">
              <a:buFont typeface="Arial" panose="020B0604020202020204" pitchFamily="34" charset="0"/>
              <a:buChar char="•"/>
            </a:pPr>
            <a:r>
              <a:rPr lang="en-AU" dirty="0"/>
              <a:t>Are your relocation plans appropriate</a:t>
            </a:r>
          </a:p>
          <a:p>
            <a:pPr marL="171450" indent="-171450">
              <a:buFont typeface="Arial" panose="020B0604020202020204" pitchFamily="34" charset="0"/>
              <a:buChar char="•"/>
            </a:pPr>
            <a:r>
              <a:rPr lang="en-AU" dirty="0"/>
              <a:t>Transport arrangements – considering social distancing requirements</a:t>
            </a:r>
          </a:p>
          <a:p>
            <a:pPr marL="171450" indent="-171450">
              <a:buFont typeface="Arial" panose="020B0604020202020204" pitchFamily="34" charset="0"/>
              <a:buChar char="•"/>
            </a:pPr>
            <a:r>
              <a:rPr lang="en-AU" dirty="0"/>
              <a:t>What extra considerations</a:t>
            </a:r>
          </a:p>
          <a:p>
            <a:pPr marL="542925" indent="-180975">
              <a:buFont typeface="Arial" panose="020B0604020202020204" pitchFamily="34" charset="0"/>
              <a:buChar char="•"/>
            </a:pPr>
            <a:r>
              <a:rPr lang="en-AU" dirty="0"/>
              <a:t>PPE</a:t>
            </a:r>
          </a:p>
          <a:p>
            <a:pPr marL="542925" indent="-180975">
              <a:buFont typeface="Arial" panose="020B0604020202020204" pitchFamily="34" charset="0"/>
              <a:buChar char="•"/>
            </a:pPr>
            <a:r>
              <a:rPr lang="en-AU" dirty="0"/>
              <a:t>Social distancing</a:t>
            </a:r>
          </a:p>
          <a:p>
            <a:pPr marL="542925" indent="-180975">
              <a:buFont typeface="Arial" panose="020B0604020202020204" pitchFamily="34" charset="0"/>
              <a:buChar char="•"/>
            </a:pPr>
            <a:r>
              <a:rPr lang="en-AU" dirty="0"/>
              <a:t>Additional cleaning</a:t>
            </a:r>
          </a:p>
          <a:p>
            <a:pPr marL="542925" indent="-180975">
              <a:buFont typeface="Arial" panose="020B0604020202020204" pitchFamily="34" charset="0"/>
              <a:buChar char="•"/>
            </a:pPr>
            <a:r>
              <a:rPr lang="en-AU" dirty="0"/>
              <a:t>Concerns from family and friends of clients/ communication with family of clients</a:t>
            </a:r>
          </a:p>
          <a:p>
            <a:pPr marL="180975" indent="-180975">
              <a:buFont typeface="Arial" panose="020B0604020202020204" pitchFamily="34" charset="0"/>
              <a:buChar char="•"/>
            </a:pPr>
            <a:r>
              <a:rPr lang="en-AU" dirty="0"/>
              <a:t>Are any of your clients in quarantine or self isolation? What considerations are required if relocation is necessary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7C5A4FF-F643-4229-84CD-82F0ABD3BEE9}" type="slidenum">
              <a:rPr lang="en-AU" smtClean="0"/>
              <a:t>9</a:t>
            </a:fld>
            <a:endParaRPr lang="en-AU"/>
          </a:p>
        </p:txBody>
      </p:sp>
    </p:spTree>
    <p:extLst>
      <p:ext uri="{BB962C8B-B14F-4D97-AF65-F5344CB8AC3E}">
        <p14:creationId xmlns:p14="http://schemas.microsoft.com/office/powerpoint/2010/main" val="57367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88D628-F34A-4FC7-9CDE-C11ECD5D3512}" type="datetimeFigureOut">
              <a:rPr lang="en-AU" smtClean="0"/>
              <a:t>19/10/2020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4828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8D628-F34A-4FC7-9CDE-C11ECD5D3512}" type="datetimeFigureOut">
              <a:rPr lang="en-AU" smtClean="0"/>
              <a:t>19/10/2020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9523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8D628-F34A-4FC7-9CDE-C11ECD5D3512}" type="datetimeFigureOut">
              <a:rPr lang="en-AU" smtClean="0"/>
              <a:t>19/10/2020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17240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9A8-1B79-455A-B65F-7A3BA0270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D64B88F-7BB5-4A58-BADA-5FAEE09FF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B547480-D078-4895-A0AF-9516A5361BEA}"/>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DED4CF8E-826E-4B6A-BCF0-91C837045B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2258C8-E867-48BC-8673-011412307253}"/>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864474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ABEA-C33A-4C32-90B3-4770A9B31F4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6383E0-2C7F-490B-B106-BA3F0B111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5A83F9-D2DE-4BFE-9A65-2B97B120A058}"/>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4D7B916E-1834-495C-A6D4-C3B846D75A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707EE1-184E-4FFD-B5CE-C67E5ECDB78F}"/>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47508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2D1D-9296-44E6-89B3-AF90B23FC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6AC8A6B-F0B2-4569-839E-104B1570F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1DDC9-C63E-4A10-A9C1-1D4C09F68248}"/>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62E6C5D0-C82C-43B7-A4F7-6CFDAA95D2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651D5D-CAD9-4318-9AD7-674705877080}"/>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121347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41E0-6172-4D0C-947E-8B98919ED1B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F3931F7-629C-45A9-BFC1-C90CE7CD5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1765B1C-BB4A-478D-BC8A-A79973B49B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27EC7D5-7BA9-4D71-8B46-6A1C190108D7}"/>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6" name="Footer Placeholder 5">
            <a:extLst>
              <a:ext uri="{FF2B5EF4-FFF2-40B4-BE49-F238E27FC236}">
                <a16:creationId xmlns:a16="http://schemas.microsoft.com/office/drawing/2014/main" id="{D06F3943-5B89-4F9D-AA86-968D5D2BE9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9168F8-4052-40AB-9C39-64F766CC75F1}"/>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361845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B57C-DC26-44D8-9913-87E9E8AA3F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E10512-CD17-4A0D-B92A-D79185090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5E4EC-1690-4050-B9CF-B11410278E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B57E46A-CE11-47DC-8B18-3BD3785C2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01E828-5256-4D4C-BAE1-28FDC88D61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6DE3C40-924B-4F2E-A9E7-2503DF288C11}"/>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8" name="Footer Placeholder 7">
            <a:extLst>
              <a:ext uri="{FF2B5EF4-FFF2-40B4-BE49-F238E27FC236}">
                <a16:creationId xmlns:a16="http://schemas.microsoft.com/office/drawing/2014/main" id="{6AE54AD0-0A70-4B5D-97C1-F5D5B27D983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0ED8FAA-4EE5-4270-A866-C312E254FAA7}"/>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23213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A5D3-7C41-4AD7-BB33-9114741832C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E7D1305-09C1-4A59-8AAE-1A8014C47772}"/>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4" name="Footer Placeholder 3">
            <a:extLst>
              <a:ext uri="{FF2B5EF4-FFF2-40B4-BE49-F238E27FC236}">
                <a16:creationId xmlns:a16="http://schemas.microsoft.com/office/drawing/2014/main" id="{BB50373F-15E0-42E0-A3B3-23BED77C15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D40FEF8-1A39-46F7-AA3B-BE80459E503F}"/>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781991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9FE1A-42CB-4746-970A-4BA7EE6ADBC7}"/>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3" name="Footer Placeholder 2">
            <a:extLst>
              <a:ext uri="{FF2B5EF4-FFF2-40B4-BE49-F238E27FC236}">
                <a16:creationId xmlns:a16="http://schemas.microsoft.com/office/drawing/2014/main" id="{10D0ECB5-70C1-47F2-AD49-81556D2300A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FD381F2-9DCF-4643-804B-9E67316BB77C}"/>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18384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AA22-C725-4C87-9E61-0AD0E0E07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FB98F73-1FBB-48E7-8A20-82323CBE6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3642F55-EDDB-41EB-A984-5F4A239AB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70A03-30D2-4333-8F76-32B3BB2A8C51}"/>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6" name="Footer Placeholder 5">
            <a:extLst>
              <a:ext uri="{FF2B5EF4-FFF2-40B4-BE49-F238E27FC236}">
                <a16:creationId xmlns:a16="http://schemas.microsoft.com/office/drawing/2014/main" id="{E9F81411-8B8E-431A-B2B0-179733C48C2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7FDFF2D-CC7B-4FB7-857D-92EED4AB1126}"/>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3030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8D628-F34A-4FC7-9CDE-C11ECD5D3512}" type="datetimeFigureOut">
              <a:rPr lang="en-AU" smtClean="0"/>
              <a:t>19/10/2020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3917735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74E5-0895-4C96-89C6-DFFD5C0630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3C9B2A7-16DB-4F51-BE37-46464153E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7EA9116-197C-4A5E-9C2F-9E7A6F1DD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A88CD-2733-4591-AAF4-2AC806389128}"/>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6" name="Footer Placeholder 5">
            <a:extLst>
              <a:ext uri="{FF2B5EF4-FFF2-40B4-BE49-F238E27FC236}">
                <a16:creationId xmlns:a16="http://schemas.microsoft.com/office/drawing/2014/main" id="{BB7B99E4-5BB9-4007-B3ED-69F9FF38CD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21F80FF-2969-49E6-AF27-9E5058AA8C98}"/>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3187738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F100-803E-4509-A667-FBF800248EF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A6C6ED8-8E02-4276-90A1-B463BB9F5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F14E45-AAAF-4791-B9C4-961428E973CE}"/>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F10DBAA9-B5E5-4673-B4D8-DB2EE16723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D00A82-59FB-47A7-B58A-38DCA13A8A29}"/>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00273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086D0-C661-4B8A-9C6C-FA15226D58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2399301-67DC-4B71-A09C-D23EA489FD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AA2C79-F6AE-4178-8594-65C17864F302}"/>
              </a:ext>
            </a:extLst>
          </p:cNvPr>
          <p:cNvSpPr>
            <a:spLocks noGrp="1"/>
          </p:cNvSpPr>
          <p:nvPr>
            <p:ph type="dt" sz="half" idx="10"/>
          </p:nvPr>
        </p:nvSpPr>
        <p:spPr/>
        <p:txBody>
          <a:body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B8AD3104-AA74-4C81-9506-07D7A0B3FB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16F821-519F-4AF1-9A0E-AC921A2BD9E4}"/>
              </a:ext>
            </a:extLst>
          </p:cNvPr>
          <p:cNvSpPr>
            <a:spLocks noGrp="1"/>
          </p:cNvSpPr>
          <p:nvPr>
            <p:ph type="sldNum" sz="quarter" idx="12"/>
          </p:nvPr>
        </p:nvSpPr>
        <p:spPr/>
        <p:txBody>
          <a:bodyPr/>
          <a:lstStyle/>
          <a:p>
            <a:fld id="{254A4C72-515C-4249-A9B9-91EBF5229E78}" type="slidenum">
              <a:rPr lang="en-AU" smtClean="0"/>
              <a:t>‹#›</a:t>
            </a:fld>
            <a:endParaRPr lang="en-AU"/>
          </a:p>
        </p:txBody>
      </p:sp>
    </p:spTree>
    <p:extLst>
      <p:ext uri="{BB962C8B-B14F-4D97-AF65-F5344CB8AC3E}">
        <p14:creationId xmlns:p14="http://schemas.microsoft.com/office/powerpoint/2010/main" val="275346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8D628-F34A-4FC7-9CDE-C11ECD5D3512}" type="datetimeFigureOut">
              <a:rPr lang="en-AU" smtClean="0"/>
              <a:t>19/10/2020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342641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88D628-F34A-4FC7-9CDE-C11ECD5D3512}" type="datetimeFigureOut">
              <a:rPr lang="en-AU" smtClean="0"/>
              <a:t>19/10/2020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196259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88D628-F34A-4FC7-9CDE-C11ECD5D3512}" type="datetimeFigureOut">
              <a:rPr lang="en-AU" smtClean="0"/>
              <a:t>19/10/2020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300405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88D628-F34A-4FC7-9CDE-C11ECD5D3512}" type="datetimeFigureOut">
              <a:rPr lang="en-AU" smtClean="0"/>
              <a:t>19/10/2020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112854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8D628-F34A-4FC7-9CDE-C11ECD5D3512}" type="datetimeFigureOut">
              <a:rPr lang="en-AU" smtClean="0"/>
              <a:t>19/10/2020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112413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8D628-F34A-4FC7-9CDE-C11ECD5D3512}" type="datetimeFigureOut">
              <a:rPr lang="en-AU" smtClean="0"/>
              <a:t>19/10/2020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49007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8D628-F34A-4FC7-9CDE-C11ECD5D3512}" type="datetimeFigureOut">
              <a:rPr lang="en-AU" smtClean="0"/>
              <a:t>19/10/2020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9015C6-17F2-44A3-B922-6DC2044F5687}" type="slidenum">
              <a:rPr lang="en-AU" smtClean="0"/>
              <a:t>‹#›</a:t>
            </a:fld>
            <a:endParaRPr lang="en-AU"/>
          </a:p>
        </p:txBody>
      </p:sp>
    </p:spTree>
    <p:extLst>
      <p:ext uri="{BB962C8B-B14F-4D97-AF65-F5344CB8AC3E}">
        <p14:creationId xmlns:p14="http://schemas.microsoft.com/office/powerpoint/2010/main" val="27146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8D628-F34A-4FC7-9CDE-C11ECD5D3512}" type="datetimeFigureOut">
              <a:rPr lang="en-AU" smtClean="0"/>
              <a:t>19/10/2020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015C6-17F2-44A3-B922-6DC2044F5687}" type="slidenum">
              <a:rPr lang="en-AU" smtClean="0"/>
              <a:t>‹#›</a:t>
            </a:fld>
            <a:endParaRPr lang="en-AU"/>
          </a:p>
        </p:txBody>
      </p:sp>
      <p:sp>
        <p:nvSpPr>
          <p:cNvPr id="8"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30841B36-1671-4620-A7DB-1C9397CCBB1B}"/>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9837114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ECDD7-D5BA-4290-AC94-36FE5BBAD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E87DDD-78E7-4A92-93E2-9C8A3AAC3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311682-883D-4536-B680-6A4BD9DCE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9DE1B-C8DA-4AD3-8315-85B6AD43F2CD}" type="datetimeFigureOut">
              <a:rPr lang="en-AU" smtClean="0"/>
              <a:t>19/10/2020</a:t>
            </a:fld>
            <a:endParaRPr lang="en-AU"/>
          </a:p>
        </p:txBody>
      </p:sp>
      <p:sp>
        <p:nvSpPr>
          <p:cNvPr id="5" name="Footer Placeholder 4">
            <a:extLst>
              <a:ext uri="{FF2B5EF4-FFF2-40B4-BE49-F238E27FC236}">
                <a16:creationId xmlns:a16="http://schemas.microsoft.com/office/drawing/2014/main" id="{9F18CCAC-C442-42B8-B1FF-F69D2AD7D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5E39E55-6907-415F-8C4D-C73AB0168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A4C72-515C-4249-A9B9-91EBF5229E78}" type="slidenum">
              <a:rPr lang="en-AU" smtClean="0"/>
              <a:t>‹#›</a:t>
            </a:fld>
            <a:endParaRPr lang="en-AU"/>
          </a:p>
        </p:txBody>
      </p:sp>
      <p:sp>
        <p:nvSpPr>
          <p:cNvPr id="8"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8A44CA8B-4C5E-409A-9766-601B2945D4D9}"/>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205779588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2.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0E65A47-33BD-429A-8D6A-1032559BAF33}"/>
              </a:ext>
            </a:extLst>
          </p:cNvPr>
          <p:cNvSpPr>
            <a:spLocks noGrp="1"/>
          </p:cNvSpPr>
          <p:nvPr>
            <p:ph type="ctrTitle"/>
          </p:nvPr>
        </p:nvSpPr>
        <p:spPr>
          <a:xfrm>
            <a:off x="457200" y="1924997"/>
            <a:ext cx="6053355" cy="2387600"/>
          </a:xfrm>
        </p:spPr>
        <p:txBody>
          <a:bodyPr>
            <a:normAutofit/>
          </a:bodyPr>
          <a:lstStyle/>
          <a:p>
            <a:pPr algn="l"/>
            <a:r>
              <a:rPr lang="en-US" altLang="en-US" sz="4400">
                <a:solidFill>
                  <a:schemeClr val="bg1"/>
                </a:solidFill>
              </a:rPr>
              <a:t>Preparing for emergencies</a:t>
            </a:r>
          </a:p>
        </p:txBody>
      </p:sp>
      <p:pic>
        <p:nvPicPr>
          <p:cNvPr id="4" name="Graphic 3">
            <a:extLst>
              <a:ext uri="{FF2B5EF4-FFF2-40B4-BE49-F238E27FC236}">
                <a16:creationId xmlns:a16="http://schemas.microsoft.com/office/drawing/2014/main" id="{28411321-B1A5-4D13-93D9-1CDFCA9B4E9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348261"/>
            <a:ext cx="2863272" cy="871020"/>
          </a:xfrm>
          <a:prstGeom prst="rect">
            <a:avLst/>
          </a:prstGeom>
        </p:spPr>
      </p:pic>
    </p:spTree>
    <p:extLst>
      <p:ext uri="{BB962C8B-B14F-4D97-AF65-F5344CB8AC3E}">
        <p14:creationId xmlns:p14="http://schemas.microsoft.com/office/powerpoint/2010/main" val="95079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6D0A-C157-4847-8F41-7C6DC63EEB2C}"/>
              </a:ext>
            </a:extLst>
          </p:cNvPr>
          <p:cNvSpPr>
            <a:spLocks noGrp="1"/>
          </p:cNvSpPr>
          <p:nvPr>
            <p:ph type="title"/>
          </p:nvPr>
        </p:nvSpPr>
        <p:spPr>
          <a:xfrm>
            <a:off x="130627" y="185594"/>
            <a:ext cx="5344887" cy="1325563"/>
          </a:xfrm>
        </p:spPr>
        <p:txBody>
          <a:bodyPr/>
          <a:lstStyle/>
          <a:p>
            <a:r>
              <a:rPr lang="en-AU">
                <a:solidFill>
                  <a:schemeClr val="accent1"/>
                </a:solidFill>
              </a:rPr>
              <a:t>Assessing Risks</a:t>
            </a:r>
          </a:p>
        </p:txBody>
      </p:sp>
      <p:pic>
        <p:nvPicPr>
          <p:cNvPr id="6" name="Picture 5">
            <a:extLst>
              <a:ext uri="{FF2B5EF4-FFF2-40B4-BE49-F238E27FC236}">
                <a16:creationId xmlns:a16="http://schemas.microsoft.com/office/drawing/2014/main" id="{FC56DAA8-DD0A-4FC7-BF85-DBA0B9753A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749" r="11208"/>
          <a:stretch/>
        </p:blipFill>
        <p:spPr>
          <a:xfrm>
            <a:off x="1476377" y="2412852"/>
            <a:ext cx="6587722" cy="3705561"/>
          </a:xfrm>
          <a:prstGeom prst="rect">
            <a:avLst/>
          </a:prstGeom>
        </p:spPr>
      </p:pic>
      <p:pic>
        <p:nvPicPr>
          <p:cNvPr id="7" name="Picture 6">
            <a:extLst>
              <a:ext uri="{FF2B5EF4-FFF2-40B4-BE49-F238E27FC236}">
                <a16:creationId xmlns:a16="http://schemas.microsoft.com/office/drawing/2014/main" id="{10970CD8-B168-4E5D-9185-6157729690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0356" r="40443"/>
          <a:stretch/>
        </p:blipFill>
        <p:spPr>
          <a:xfrm>
            <a:off x="111440" y="1511157"/>
            <a:ext cx="1578874" cy="4618142"/>
          </a:xfrm>
          <a:prstGeom prst="rect">
            <a:avLst/>
          </a:prstGeom>
        </p:spPr>
      </p:pic>
      <p:pic>
        <p:nvPicPr>
          <p:cNvPr id="23" name="Picture 22">
            <a:extLst>
              <a:ext uri="{FF2B5EF4-FFF2-40B4-BE49-F238E27FC236}">
                <a16:creationId xmlns:a16="http://schemas.microsoft.com/office/drawing/2014/main" id="{31F62C7D-9AB8-46A7-9D61-6C56D9C287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479" r="11479"/>
          <a:stretch/>
        </p:blipFill>
        <p:spPr>
          <a:xfrm>
            <a:off x="1454604" y="1511157"/>
            <a:ext cx="6587723" cy="1121420"/>
          </a:xfrm>
          <a:prstGeom prst="rect">
            <a:avLst/>
          </a:prstGeom>
        </p:spPr>
      </p:pic>
      <p:sp>
        <p:nvSpPr>
          <p:cNvPr id="3" name="TextBox 2">
            <a:extLst>
              <a:ext uri="{FF2B5EF4-FFF2-40B4-BE49-F238E27FC236}">
                <a16:creationId xmlns:a16="http://schemas.microsoft.com/office/drawing/2014/main" id="{CA4BAD47-5167-42FE-A51F-05689D4F6AB3}"/>
              </a:ext>
            </a:extLst>
          </p:cNvPr>
          <p:cNvSpPr txBox="1"/>
          <p:nvPr/>
        </p:nvSpPr>
        <p:spPr>
          <a:xfrm>
            <a:off x="8225929" y="1072061"/>
            <a:ext cx="3534317" cy="892552"/>
          </a:xfrm>
          <a:prstGeom prst="rect">
            <a:avLst/>
          </a:prstGeom>
          <a:noFill/>
        </p:spPr>
        <p:txBody>
          <a:bodyPr wrap="square" rtlCol="0">
            <a:spAutoFit/>
          </a:bodyPr>
          <a:lstStyle/>
          <a:p>
            <a:r>
              <a:rPr lang="en-AU" sz="2600">
                <a:solidFill>
                  <a:schemeClr val="bg1"/>
                </a:solidFill>
              </a:rPr>
              <a:t>For each hazard:</a:t>
            </a:r>
          </a:p>
          <a:p>
            <a:endParaRPr lang="en-AU" sz="2600">
              <a:solidFill>
                <a:schemeClr val="bg1"/>
              </a:solidFill>
            </a:endParaRPr>
          </a:p>
        </p:txBody>
      </p:sp>
      <p:sp>
        <p:nvSpPr>
          <p:cNvPr id="5" name="Rectangle 4">
            <a:extLst>
              <a:ext uri="{FF2B5EF4-FFF2-40B4-BE49-F238E27FC236}">
                <a16:creationId xmlns:a16="http://schemas.microsoft.com/office/drawing/2014/main" id="{B0C7823B-E2F5-4E99-8734-CFCB6864D643}"/>
              </a:ext>
            </a:extLst>
          </p:cNvPr>
          <p:cNvSpPr/>
          <p:nvPr/>
        </p:nvSpPr>
        <p:spPr>
          <a:xfrm>
            <a:off x="8225929" y="1851835"/>
            <a:ext cx="3848400" cy="1692771"/>
          </a:xfrm>
          <a:prstGeom prst="rect">
            <a:avLst/>
          </a:prstGeom>
        </p:spPr>
        <p:txBody>
          <a:bodyPr wrap="square">
            <a:spAutoFit/>
          </a:bodyPr>
          <a:lstStyle/>
          <a:p>
            <a:pPr marL="457200" lvl="0" indent="-457200">
              <a:buFont typeface="Arial" panose="020B0604020202020204" pitchFamily="34" charset="0"/>
              <a:buChar char="•"/>
            </a:pPr>
            <a:r>
              <a:rPr lang="en-AU" sz="2600">
                <a:solidFill>
                  <a:srgbClr val="FFFFFF"/>
                </a:solidFill>
              </a:rPr>
              <a:t>Assess the </a:t>
            </a:r>
            <a:r>
              <a:rPr lang="en-AU" sz="2600">
                <a:solidFill>
                  <a:srgbClr val="FFFFFF"/>
                </a:solidFill>
                <a:latin typeface="+mj-lt"/>
              </a:rPr>
              <a:t>likelihood </a:t>
            </a:r>
            <a:r>
              <a:rPr lang="en-AU" sz="2600">
                <a:solidFill>
                  <a:srgbClr val="FFFFFF"/>
                </a:solidFill>
              </a:rPr>
              <a:t>of an event happening</a:t>
            </a:r>
          </a:p>
          <a:p>
            <a:pPr marL="457200" lvl="0" indent="-457200">
              <a:buFont typeface="Arial" panose="020B0604020202020204" pitchFamily="34" charset="0"/>
              <a:buChar char="•"/>
            </a:pPr>
            <a:endParaRPr lang="en-AU" sz="2600">
              <a:solidFill>
                <a:srgbClr val="FFFFFF"/>
              </a:solidFill>
            </a:endParaRPr>
          </a:p>
        </p:txBody>
      </p:sp>
      <p:sp>
        <p:nvSpPr>
          <p:cNvPr id="9" name="Rectangle 8">
            <a:extLst>
              <a:ext uri="{FF2B5EF4-FFF2-40B4-BE49-F238E27FC236}">
                <a16:creationId xmlns:a16="http://schemas.microsoft.com/office/drawing/2014/main" id="{2C0F4A59-99AD-4E38-A850-2D2F36540FA8}"/>
              </a:ext>
            </a:extLst>
          </p:cNvPr>
          <p:cNvSpPr/>
          <p:nvPr/>
        </p:nvSpPr>
        <p:spPr>
          <a:xfrm>
            <a:off x="8247701" y="3429000"/>
            <a:ext cx="3848400" cy="892552"/>
          </a:xfrm>
          <a:prstGeom prst="rect">
            <a:avLst/>
          </a:prstGeom>
        </p:spPr>
        <p:txBody>
          <a:bodyPr wrap="square">
            <a:spAutoFit/>
          </a:bodyPr>
          <a:lstStyle/>
          <a:p>
            <a:pPr marL="457200" lvl="0" indent="-457200">
              <a:buFont typeface="Arial" panose="020B0604020202020204" pitchFamily="34" charset="0"/>
              <a:buChar char="•"/>
            </a:pPr>
            <a:r>
              <a:rPr lang="en-AU" sz="2600">
                <a:solidFill>
                  <a:srgbClr val="FFFFFF"/>
                </a:solidFill>
              </a:rPr>
              <a:t>Determine the </a:t>
            </a:r>
            <a:r>
              <a:rPr lang="en-AU" sz="2600">
                <a:solidFill>
                  <a:srgbClr val="FFFFFF"/>
                </a:solidFill>
                <a:latin typeface="+mj-lt"/>
              </a:rPr>
              <a:t>consequences</a:t>
            </a:r>
          </a:p>
        </p:txBody>
      </p:sp>
      <p:sp>
        <p:nvSpPr>
          <p:cNvPr id="11" name="Rectangle 10">
            <a:extLst>
              <a:ext uri="{FF2B5EF4-FFF2-40B4-BE49-F238E27FC236}">
                <a16:creationId xmlns:a16="http://schemas.microsoft.com/office/drawing/2014/main" id="{0056A93D-0F7D-47DF-9845-499EC87B5172}"/>
              </a:ext>
            </a:extLst>
          </p:cNvPr>
          <p:cNvSpPr/>
          <p:nvPr/>
        </p:nvSpPr>
        <p:spPr>
          <a:xfrm>
            <a:off x="8247701" y="4511618"/>
            <a:ext cx="3846462" cy="1292662"/>
          </a:xfrm>
          <a:prstGeom prst="rect">
            <a:avLst/>
          </a:prstGeom>
        </p:spPr>
        <p:txBody>
          <a:bodyPr wrap="square">
            <a:spAutoFit/>
          </a:bodyPr>
          <a:lstStyle/>
          <a:p>
            <a:pPr marL="457200" lvl="0" indent="-457200">
              <a:buFont typeface="Arial" panose="020B0604020202020204" pitchFamily="34" charset="0"/>
              <a:buChar char="•"/>
            </a:pPr>
            <a:r>
              <a:rPr lang="en-AU" sz="2600">
                <a:solidFill>
                  <a:srgbClr val="FFFFFF"/>
                </a:solidFill>
              </a:rPr>
              <a:t>Use the matrix to identify a </a:t>
            </a:r>
            <a:r>
              <a:rPr lang="en-AU" sz="2600">
                <a:solidFill>
                  <a:srgbClr val="FFFFFF"/>
                </a:solidFill>
                <a:latin typeface="+mj-lt"/>
              </a:rPr>
              <a:t>risk rating</a:t>
            </a:r>
            <a:endParaRPr lang="en-AU">
              <a:solidFill>
                <a:prstClr val="black"/>
              </a:solidFill>
              <a:latin typeface="+mj-lt"/>
            </a:endParaRPr>
          </a:p>
        </p:txBody>
      </p:sp>
    </p:spTree>
    <p:extLst>
      <p:ext uri="{BB962C8B-B14F-4D97-AF65-F5344CB8AC3E}">
        <p14:creationId xmlns:p14="http://schemas.microsoft.com/office/powerpoint/2010/main" val="40893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47"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7CEE-3E1D-4332-BD01-C5ED2564CDC3}"/>
              </a:ext>
            </a:extLst>
          </p:cNvPr>
          <p:cNvSpPr>
            <a:spLocks noGrp="1"/>
          </p:cNvSpPr>
          <p:nvPr>
            <p:ph type="title"/>
          </p:nvPr>
        </p:nvSpPr>
        <p:spPr>
          <a:xfrm>
            <a:off x="8490331" y="155804"/>
            <a:ext cx="3536416" cy="2080619"/>
          </a:xfrm>
        </p:spPr>
        <p:txBody>
          <a:bodyPr>
            <a:normAutofit/>
          </a:bodyPr>
          <a:lstStyle/>
          <a:p>
            <a:r>
              <a:rPr lang="en-AU" sz="4800">
                <a:solidFill>
                  <a:schemeClr val="accent1"/>
                </a:solidFill>
              </a:rPr>
              <a:t>planning a response</a:t>
            </a:r>
          </a:p>
        </p:txBody>
      </p:sp>
      <p:sp>
        <p:nvSpPr>
          <p:cNvPr id="3" name="Content Placeholder 2">
            <a:extLst>
              <a:ext uri="{FF2B5EF4-FFF2-40B4-BE49-F238E27FC236}">
                <a16:creationId xmlns:a16="http://schemas.microsoft.com/office/drawing/2014/main" id="{70D44F21-AAAA-40F4-9174-D38EA11C040E}"/>
              </a:ext>
            </a:extLst>
          </p:cNvPr>
          <p:cNvSpPr>
            <a:spLocks noGrp="1"/>
          </p:cNvSpPr>
          <p:nvPr>
            <p:ph idx="1"/>
          </p:nvPr>
        </p:nvSpPr>
        <p:spPr>
          <a:xfrm>
            <a:off x="838200" y="1825625"/>
            <a:ext cx="7028543" cy="3094718"/>
          </a:xfrm>
        </p:spPr>
        <p:txBody>
          <a:bodyPr>
            <a:normAutofit fontScale="85000" lnSpcReduction="10000"/>
          </a:bodyPr>
          <a:lstStyle/>
          <a:p>
            <a:r>
              <a:rPr lang="en-AU">
                <a:solidFill>
                  <a:schemeClr val="bg1"/>
                </a:solidFill>
              </a:rPr>
              <a:t>Ensure continuity of care </a:t>
            </a:r>
          </a:p>
          <a:p>
            <a:r>
              <a:rPr lang="en-AU">
                <a:solidFill>
                  <a:schemeClr val="bg1"/>
                </a:solidFill>
              </a:rPr>
              <a:t>Alter or cease service delivery</a:t>
            </a:r>
          </a:p>
          <a:p>
            <a:r>
              <a:rPr lang="en-AU">
                <a:solidFill>
                  <a:schemeClr val="bg1"/>
                </a:solidFill>
              </a:rPr>
              <a:t>Relocation, sheltering, evacuation</a:t>
            </a:r>
          </a:p>
          <a:p>
            <a:r>
              <a:rPr lang="en-AU">
                <a:solidFill>
                  <a:schemeClr val="bg1"/>
                </a:solidFill>
              </a:rPr>
              <a:t>Client safety planning</a:t>
            </a:r>
          </a:p>
          <a:p>
            <a:r>
              <a:rPr lang="en-AU">
                <a:solidFill>
                  <a:schemeClr val="bg1"/>
                </a:solidFill>
              </a:rPr>
              <a:t>Coronavirus restrictions and directions</a:t>
            </a:r>
          </a:p>
          <a:p>
            <a:r>
              <a:rPr lang="en-AU">
                <a:solidFill>
                  <a:schemeClr val="bg1"/>
                </a:solidFill>
              </a:rPr>
              <a:t>Check the latest guidelines and plans</a:t>
            </a:r>
          </a:p>
          <a:p>
            <a:r>
              <a:rPr lang="en-AU">
                <a:solidFill>
                  <a:schemeClr val="bg1"/>
                </a:solidFill>
              </a:rPr>
              <a:t>Consult and engage with key stakeholders</a:t>
            </a:r>
          </a:p>
        </p:txBody>
      </p:sp>
      <p:pic>
        <p:nvPicPr>
          <p:cNvPr id="4" name="Picture 3">
            <a:extLst>
              <a:ext uri="{FF2B5EF4-FFF2-40B4-BE49-F238E27FC236}">
                <a16:creationId xmlns:a16="http://schemas.microsoft.com/office/drawing/2014/main" id="{41D72CE2-7AB9-412C-A950-A3C5D4BA13D7}"/>
              </a:ext>
            </a:extLst>
          </p:cNvPr>
          <p:cNvPicPr>
            <a:picLocks noChangeAspect="1"/>
          </p:cNvPicPr>
          <p:nvPr/>
        </p:nvPicPr>
        <p:blipFill>
          <a:blip r:embed="rId3"/>
          <a:stretch>
            <a:fillRect/>
          </a:stretch>
        </p:blipFill>
        <p:spPr>
          <a:xfrm>
            <a:off x="8251672" y="3542527"/>
            <a:ext cx="3676207" cy="2755631"/>
          </a:xfrm>
          <a:prstGeom prst="rect">
            <a:avLst/>
          </a:prstGeom>
        </p:spPr>
      </p:pic>
    </p:spTree>
    <p:extLst>
      <p:ext uri="{BB962C8B-B14F-4D97-AF65-F5344CB8AC3E}">
        <p14:creationId xmlns:p14="http://schemas.microsoft.com/office/powerpoint/2010/main" val="342704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6BA70-C824-4B3F-BE29-0787B2ECFA70}"/>
              </a:ext>
            </a:extLst>
          </p:cNvPr>
          <p:cNvSpPr>
            <a:spLocks noGrp="1"/>
          </p:cNvSpPr>
          <p:nvPr>
            <p:ph idx="1"/>
          </p:nvPr>
        </p:nvSpPr>
        <p:spPr>
          <a:xfrm>
            <a:off x="385894" y="926757"/>
            <a:ext cx="7560677" cy="5250206"/>
          </a:xfrm>
        </p:spPr>
        <p:txBody>
          <a:bodyPr>
            <a:normAutofit fontScale="92500"/>
          </a:bodyPr>
          <a:lstStyle/>
          <a:p>
            <a:r>
              <a:rPr lang="en-AU" sz="2600" dirty="0">
                <a:solidFill>
                  <a:schemeClr val="bg1"/>
                </a:solidFill>
              </a:rPr>
              <a:t>Some clients face greater risk because of personal and/or locational factors</a:t>
            </a:r>
          </a:p>
          <a:p>
            <a:r>
              <a:rPr lang="en-AU" sz="2600" dirty="0">
                <a:solidFill>
                  <a:schemeClr val="bg1"/>
                </a:solidFill>
              </a:rPr>
              <a:t>Conversations to raise awareness about  emergency preparedness can be had during everyday client interactions</a:t>
            </a:r>
          </a:p>
          <a:p>
            <a:r>
              <a:rPr lang="en-AU" sz="2600" dirty="0">
                <a:solidFill>
                  <a:schemeClr val="bg1"/>
                </a:solidFill>
              </a:rPr>
              <a:t>Involve informal support networks and community-led programs to make plans</a:t>
            </a:r>
          </a:p>
          <a:p>
            <a:r>
              <a:rPr lang="en-AU" sz="2600" dirty="0">
                <a:solidFill>
                  <a:schemeClr val="bg1"/>
                </a:solidFill>
              </a:rPr>
              <a:t>Gaps in support networks can provide direction for preparedness through formal support and advocacy</a:t>
            </a:r>
          </a:p>
          <a:p>
            <a:r>
              <a:rPr lang="en-AU" sz="2600" dirty="0">
                <a:solidFill>
                  <a:schemeClr val="bg1"/>
                </a:solidFill>
              </a:rPr>
              <a:t>Planning resources include:</a:t>
            </a:r>
          </a:p>
          <a:p>
            <a:pPr lvl="1"/>
            <a:r>
              <a:rPr lang="en-AU" sz="2200" dirty="0">
                <a:solidFill>
                  <a:schemeClr val="bg1"/>
                </a:solidFill>
              </a:rPr>
              <a:t>Person-Centred Emergency Preparedness Toolkit</a:t>
            </a:r>
          </a:p>
          <a:p>
            <a:pPr lvl="1"/>
            <a:r>
              <a:rPr lang="en-AU" sz="2200" dirty="0">
                <a:solidFill>
                  <a:schemeClr val="bg1"/>
                </a:solidFill>
              </a:rPr>
              <a:t>Bushfire planning – How to support your clients (CFA)</a:t>
            </a:r>
          </a:p>
          <a:p>
            <a:pPr lvl="1"/>
            <a:r>
              <a:rPr lang="en-AU" sz="2200" dirty="0" err="1">
                <a:solidFill>
                  <a:schemeClr val="bg1"/>
                </a:solidFill>
              </a:rPr>
              <a:t>Rediplan</a:t>
            </a:r>
            <a:r>
              <a:rPr lang="en-AU" sz="2200" dirty="0">
                <a:solidFill>
                  <a:schemeClr val="bg1"/>
                </a:solidFill>
              </a:rPr>
              <a:t> - Australian Red Cross</a:t>
            </a:r>
          </a:p>
          <a:p>
            <a:endParaRPr lang="en-AU" sz="2600" dirty="0">
              <a:solidFill>
                <a:schemeClr val="bg1"/>
              </a:solidFill>
            </a:endParaRPr>
          </a:p>
          <a:p>
            <a:endParaRPr lang="en-AU" sz="2600" dirty="0">
              <a:solidFill>
                <a:schemeClr val="bg1"/>
              </a:solidFill>
            </a:endParaRPr>
          </a:p>
          <a:p>
            <a:endParaRPr lang="en-AU" sz="2600" dirty="0">
              <a:solidFill>
                <a:schemeClr val="bg1"/>
              </a:solidFill>
            </a:endParaRPr>
          </a:p>
        </p:txBody>
      </p:sp>
      <p:sp>
        <p:nvSpPr>
          <p:cNvPr id="6" name="Title 1">
            <a:extLst>
              <a:ext uri="{FF2B5EF4-FFF2-40B4-BE49-F238E27FC236}">
                <a16:creationId xmlns:a16="http://schemas.microsoft.com/office/drawing/2014/main" id="{6DCD7CEE-3E1D-4332-BD01-C5ED2564CDC3}"/>
              </a:ext>
            </a:extLst>
          </p:cNvPr>
          <p:cNvSpPr txBox="1">
            <a:spLocks/>
          </p:cNvSpPr>
          <p:nvPr/>
        </p:nvSpPr>
        <p:spPr>
          <a:xfrm>
            <a:off x="8490331" y="155804"/>
            <a:ext cx="3536416" cy="2179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a:solidFill>
                  <a:schemeClr val="accent1"/>
                </a:solidFill>
              </a:rPr>
              <a:t>Clients who live in their own homes</a:t>
            </a:r>
          </a:p>
        </p:txBody>
      </p:sp>
      <p:pic>
        <p:nvPicPr>
          <p:cNvPr id="2" name="Picture 1">
            <a:extLst>
              <a:ext uri="{FF2B5EF4-FFF2-40B4-BE49-F238E27FC236}">
                <a16:creationId xmlns:a16="http://schemas.microsoft.com/office/drawing/2014/main" id="{CB484DE5-BDB3-4A4F-B2BF-DF23475A4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333" y="3980328"/>
            <a:ext cx="3451413" cy="2588559"/>
          </a:xfrm>
          <a:prstGeom prst="rect">
            <a:avLst/>
          </a:prstGeom>
        </p:spPr>
      </p:pic>
    </p:spTree>
    <p:extLst>
      <p:ext uri="{BB962C8B-B14F-4D97-AF65-F5344CB8AC3E}">
        <p14:creationId xmlns:p14="http://schemas.microsoft.com/office/powerpoint/2010/main" val="241288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61B7-21DD-480C-A302-7E70E6D79CBA}"/>
              </a:ext>
            </a:extLst>
          </p:cNvPr>
          <p:cNvSpPr>
            <a:spLocks noGrp="1"/>
          </p:cNvSpPr>
          <p:nvPr>
            <p:ph type="title"/>
          </p:nvPr>
        </p:nvSpPr>
        <p:spPr>
          <a:xfrm>
            <a:off x="8495930" y="391758"/>
            <a:ext cx="3382392" cy="1325563"/>
          </a:xfrm>
        </p:spPr>
        <p:txBody>
          <a:bodyPr>
            <a:normAutofit fontScale="90000"/>
          </a:bodyPr>
          <a:lstStyle/>
          <a:p>
            <a:r>
              <a:rPr lang="en-AU" sz="3600">
                <a:solidFill>
                  <a:schemeClr val="accent1"/>
                </a:solidFill>
              </a:rPr>
              <a:t>Vulnerable Persons Registers</a:t>
            </a:r>
          </a:p>
        </p:txBody>
      </p:sp>
      <p:sp>
        <p:nvSpPr>
          <p:cNvPr id="3" name="Content Placeholder 2">
            <a:extLst>
              <a:ext uri="{FF2B5EF4-FFF2-40B4-BE49-F238E27FC236}">
                <a16:creationId xmlns:a16="http://schemas.microsoft.com/office/drawing/2014/main" id="{BBD80341-A452-440D-9731-A9A019854595}"/>
              </a:ext>
            </a:extLst>
          </p:cNvPr>
          <p:cNvSpPr>
            <a:spLocks noGrp="1"/>
          </p:cNvSpPr>
          <p:nvPr>
            <p:ph idx="1"/>
          </p:nvPr>
        </p:nvSpPr>
        <p:spPr>
          <a:xfrm>
            <a:off x="838200" y="932155"/>
            <a:ext cx="6698942" cy="5244808"/>
          </a:xfrm>
        </p:spPr>
        <p:txBody>
          <a:bodyPr>
            <a:normAutofit fontScale="92500"/>
          </a:bodyPr>
          <a:lstStyle/>
          <a:p>
            <a:r>
              <a:rPr lang="en-AU">
                <a:solidFill>
                  <a:schemeClr val="bg1"/>
                </a:solidFill>
              </a:rPr>
              <a:t>Tools used by Victoria Police for local evacuation planning</a:t>
            </a:r>
          </a:p>
          <a:p>
            <a:r>
              <a:rPr lang="en-AU">
                <a:solidFill>
                  <a:schemeClr val="bg1"/>
                </a:solidFill>
              </a:rPr>
              <a:t>Administered in 64 LGAs (rural and semi-rural)</a:t>
            </a:r>
          </a:p>
          <a:p>
            <a:r>
              <a:rPr lang="en-AU">
                <a:solidFill>
                  <a:schemeClr val="bg1"/>
                </a:solidFill>
              </a:rPr>
              <a:t>Designed for clients most at risk who are unable to put plans in place with necessary supports to leave early or respond in an emergency</a:t>
            </a:r>
          </a:p>
          <a:p>
            <a:r>
              <a:rPr lang="en-AU">
                <a:solidFill>
                  <a:schemeClr val="bg1"/>
                </a:solidFill>
              </a:rPr>
              <a:t>Service providers add and maintain accurate information for their clients  (April and October revalidation processes)</a:t>
            </a:r>
          </a:p>
          <a:p>
            <a:r>
              <a:rPr lang="en-AU">
                <a:solidFill>
                  <a:schemeClr val="bg1"/>
                </a:solidFill>
              </a:rPr>
              <a:t>Client consent is required</a:t>
            </a:r>
          </a:p>
          <a:p>
            <a:pPr marL="0" indent="0">
              <a:buNone/>
            </a:pPr>
            <a:endParaRPr lang="en-AU" sz="2400">
              <a:solidFill>
                <a:schemeClr val="bg1"/>
              </a:solidFill>
            </a:endParaRPr>
          </a:p>
          <a:p>
            <a:endParaRPr lang="en-AU">
              <a:solidFill>
                <a:schemeClr val="bg1"/>
              </a:solidFill>
            </a:endParaRPr>
          </a:p>
        </p:txBody>
      </p:sp>
      <p:pic>
        <p:nvPicPr>
          <p:cNvPr id="5" name="Picture 4">
            <a:extLst>
              <a:ext uri="{FF2B5EF4-FFF2-40B4-BE49-F238E27FC236}">
                <a16:creationId xmlns:a16="http://schemas.microsoft.com/office/drawing/2014/main" id="{EB1CB354-9E9F-437F-889F-31E356FD19FF}"/>
              </a:ext>
            </a:extLst>
          </p:cNvPr>
          <p:cNvPicPr>
            <a:picLocks noChangeAspect="1"/>
          </p:cNvPicPr>
          <p:nvPr/>
        </p:nvPicPr>
        <p:blipFill>
          <a:blip r:embed="rId3"/>
          <a:stretch>
            <a:fillRect/>
          </a:stretch>
        </p:blipFill>
        <p:spPr>
          <a:xfrm>
            <a:off x="8495929" y="3671321"/>
            <a:ext cx="2974411" cy="2794921"/>
          </a:xfrm>
          <a:prstGeom prst="rect">
            <a:avLst/>
          </a:prstGeom>
        </p:spPr>
      </p:pic>
    </p:spTree>
    <p:extLst>
      <p:ext uri="{BB962C8B-B14F-4D97-AF65-F5344CB8AC3E}">
        <p14:creationId xmlns:p14="http://schemas.microsoft.com/office/powerpoint/2010/main" val="199161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6BA70-C824-4B3F-BE29-0787B2ECFA70}"/>
              </a:ext>
            </a:extLst>
          </p:cNvPr>
          <p:cNvSpPr>
            <a:spLocks noGrp="1"/>
          </p:cNvSpPr>
          <p:nvPr>
            <p:ph idx="1"/>
          </p:nvPr>
        </p:nvSpPr>
        <p:spPr>
          <a:xfrm>
            <a:off x="838200" y="926757"/>
            <a:ext cx="7108371" cy="5250206"/>
          </a:xfrm>
        </p:spPr>
        <p:txBody>
          <a:bodyPr>
            <a:normAutofit/>
          </a:bodyPr>
          <a:lstStyle/>
          <a:p>
            <a:pPr marL="0" indent="0">
              <a:buNone/>
            </a:pPr>
            <a:r>
              <a:rPr lang="en-AU" sz="2600" dirty="0">
                <a:solidFill>
                  <a:schemeClr val="bg1"/>
                </a:solidFill>
              </a:rPr>
              <a:t>The actions you need to take to mitigate your risks or be ready to implement your plan include:</a:t>
            </a:r>
          </a:p>
          <a:p>
            <a:r>
              <a:rPr lang="en-AU" sz="2600" dirty="0">
                <a:solidFill>
                  <a:schemeClr val="bg1"/>
                </a:solidFill>
              </a:rPr>
              <a:t>Undertake property maintenance</a:t>
            </a:r>
          </a:p>
          <a:p>
            <a:r>
              <a:rPr lang="en-AU" sz="2600" dirty="0">
                <a:solidFill>
                  <a:schemeClr val="bg1"/>
                </a:solidFill>
              </a:rPr>
              <a:t>Order supplies, including PPE</a:t>
            </a:r>
          </a:p>
          <a:p>
            <a:r>
              <a:rPr lang="en-AU" sz="2600" dirty="0">
                <a:solidFill>
                  <a:schemeClr val="bg1"/>
                </a:solidFill>
              </a:rPr>
              <a:t>Prepare evacuation kits</a:t>
            </a:r>
          </a:p>
          <a:p>
            <a:r>
              <a:rPr lang="en-AU" sz="2600" dirty="0">
                <a:solidFill>
                  <a:schemeClr val="bg1"/>
                </a:solidFill>
              </a:rPr>
              <a:t>Check back up generator supply</a:t>
            </a:r>
          </a:p>
          <a:p>
            <a:r>
              <a:rPr lang="en-AU" sz="2600" dirty="0">
                <a:solidFill>
                  <a:schemeClr val="bg1"/>
                </a:solidFill>
              </a:rPr>
              <a:t>Training and exercises</a:t>
            </a:r>
          </a:p>
          <a:p>
            <a:r>
              <a:rPr lang="en-AU" sz="2600" dirty="0">
                <a:solidFill>
                  <a:schemeClr val="bg1"/>
                </a:solidFill>
              </a:rPr>
              <a:t>Communicate. </a:t>
            </a:r>
          </a:p>
          <a:p>
            <a:endParaRPr lang="en-AU" sz="2600" dirty="0">
              <a:solidFill>
                <a:schemeClr val="bg1"/>
              </a:solidFill>
            </a:endParaRPr>
          </a:p>
        </p:txBody>
      </p:sp>
      <p:sp>
        <p:nvSpPr>
          <p:cNvPr id="6" name="Title 1">
            <a:extLst>
              <a:ext uri="{FF2B5EF4-FFF2-40B4-BE49-F238E27FC236}">
                <a16:creationId xmlns:a16="http://schemas.microsoft.com/office/drawing/2014/main" id="{6DCD7CEE-3E1D-4332-BD01-C5ED2564CDC3}"/>
              </a:ext>
            </a:extLst>
          </p:cNvPr>
          <p:cNvSpPr txBox="1">
            <a:spLocks/>
          </p:cNvSpPr>
          <p:nvPr/>
        </p:nvSpPr>
        <p:spPr>
          <a:xfrm>
            <a:off x="8490331" y="155804"/>
            <a:ext cx="3536416" cy="77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a:solidFill>
                  <a:schemeClr val="accent1"/>
                </a:solidFill>
              </a:rPr>
              <a:t>preparedness</a:t>
            </a:r>
          </a:p>
        </p:txBody>
      </p:sp>
      <p:pic>
        <p:nvPicPr>
          <p:cNvPr id="2" name="Picture 1">
            <a:extLst>
              <a:ext uri="{FF2B5EF4-FFF2-40B4-BE49-F238E27FC236}">
                <a16:creationId xmlns:a16="http://schemas.microsoft.com/office/drawing/2014/main" id="{0DE06018-7423-4138-830A-4AAAB30C8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161" y="3882958"/>
            <a:ext cx="3536416" cy="2652312"/>
          </a:xfrm>
          <a:prstGeom prst="rect">
            <a:avLst/>
          </a:prstGeom>
        </p:spPr>
      </p:pic>
    </p:spTree>
    <p:extLst>
      <p:ext uri="{BB962C8B-B14F-4D97-AF65-F5344CB8AC3E}">
        <p14:creationId xmlns:p14="http://schemas.microsoft.com/office/powerpoint/2010/main" val="401645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5887A-0718-458E-ABAA-2CE686B696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906246" cy="6858000"/>
          </a:xfrm>
          <a:prstGeom prst="rect">
            <a:avLst/>
          </a:prstGeom>
        </p:spPr>
      </p:pic>
      <p:sp>
        <p:nvSpPr>
          <p:cNvPr id="68" name="Parallelogram 67">
            <a:extLst>
              <a:ext uri="{FF2B5EF4-FFF2-40B4-BE49-F238E27FC236}">
                <a16:creationId xmlns:a16="http://schemas.microsoft.com/office/drawing/2014/main" id="{577D9B39-68ED-48D2-9050-AC978638F24B}"/>
              </a:ext>
            </a:extLst>
          </p:cNvPr>
          <p:cNvSpPr/>
          <p:nvPr/>
        </p:nvSpPr>
        <p:spPr>
          <a:xfrm flipV="1">
            <a:off x="3745761" y="0"/>
            <a:ext cx="6557723" cy="6858000"/>
          </a:xfrm>
          <a:prstGeom prst="parallelogram">
            <a:avLst>
              <a:gd name="adj" fmla="val 4848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Parallelogram 56">
            <a:extLst>
              <a:ext uri="{FF2B5EF4-FFF2-40B4-BE49-F238E27FC236}">
                <a16:creationId xmlns:a16="http://schemas.microsoft.com/office/drawing/2014/main" id="{AC40CBC9-1C69-481E-94CD-0D07F4124791}"/>
              </a:ext>
            </a:extLst>
          </p:cNvPr>
          <p:cNvSpPr/>
          <p:nvPr/>
        </p:nvSpPr>
        <p:spPr>
          <a:xfrm flipV="1">
            <a:off x="4284436" y="0"/>
            <a:ext cx="6557723" cy="6858000"/>
          </a:xfrm>
          <a:prstGeom prst="parallelogram">
            <a:avLst>
              <a:gd name="adj" fmla="val 4848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0EC32A-36F3-405C-B678-8FEFFA5505CA}"/>
              </a:ext>
            </a:extLst>
          </p:cNvPr>
          <p:cNvSpPr/>
          <p:nvPr/>
        </p:nvSpPr>
        <p:spPr>
          <a:xfrm>
            <a:off x="7532914" y="0"/>
            <a:ext cx="4659085"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2363A1A6-DC13-4A6E-B9BD-933D00A57C76}"/>
              </a:ext>
            </a:extLst>
          </p:cNvPr>
          <p:cNvSpPr txBox="1"/>
          <p:nvPr/>
        </p:nvSpPr>
        <p:spPr>
          <a:xfrm>
            <a:off x="6140533" y="2537817"/>
            <a:ext cx="5934541" cy="1015663"/>
          </a:xfrm>
          <a:prstGeom prst="rect">
            <a:avLst/>
          </a:prstGeom>
          <a:noFill/>
        </p:spPr>
        <p:txBody>
          <a:bodyPr wrap="square" rtlCol="0">
            <a:spAutoFit/>
          </a:bodyPr>
          <a:lstStyle/>
          <a:p>
            <a:pPr algn="r"/>
            <a:r>
              <a:rPr lang="en-AU" sz="6000">
                <a:solidFill>
                  <a:schemeClr val="bg1"/>
                </a:solidFill>
                <a:latin typeface="VIC SemiBold" panose="00000700000000000000" pitchFamily="2" charset="0"/>
              </a:rPr>
              <a:t>readiness</a:t>
            </a:r>
          </a:p>
        </p:txBody>
      </p:sp>
    </p:spTree>
    <p:extLst>
      <p:ext uri="{BB962C8B-B14F-4D97-AF65-F5344CB8AC3E}">
        <p14:creationId xmlns:p14="http://schemas.microsoft.com/office/powerpoint/2010/main" val="12353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mv.vic.gov.au/sites/default/files/embridge_cache/emshare/system:original/public/2018/06/84/d4d5f9ca5/app.png">
            <a:extLst>
              <a:ext uri="{FF2B5EF4-FFF2-40B4-BE49-F238E27FC236}">
                <a16:creationId xmlns:a16="http://schemas.microsoft.com/office/drawing/2014/main" id="{48CFA9C2-C843-4793-AD6B-264FBCBA813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71669" y="0"/>
            <a:ext cx="3133662" cy="6810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EC827F-28A4-4338-81B3-60E04F228619}"/>
              </a:ext>
            </a:extLst>
          </p:cNvPr>
          <p:cNvSpPr>
            <a:spLocks noGrp="1"/>
          </p:cNvSpPr>
          <p:nvPr>
            <p:ph type="title"/>
          </p:nvPr>
        </p:nvSpPr>
        <p:spPr>
          <a:xfrm>
            <a:off x="701723" y="597137"/>
            <a:ext cx="7273700" cy="1325563"/>
          </a:xfrm>
        </p:spPr>
        <p:txBody>
          <a:bodyPr/>
          <a:lstStyle/>
          <a:p>
            <a:r>
              <a:rPr lang="en-AU">
                <a:solidFill>
                  <a:schemeClr val="bg1"/>
                </a:solidFill>
              </a:rPr>
              <a:t>Emergency</a:t>
            </a:r>
            <a:r>
              <a:rPr lang="en-AU"/>
              <a:t> </a:t>
            </a:r>
            <a:r>
              <a:rPr lang="en-AU">
                <a:solidFill>
                  <a:schemeClr val="bg1"/>
                </a:solidFill>
              </a:rPr>
              <a:t>Readiness</a:t>
            </a:r>
          </a:p>
        </p:txBody>
      </p:sp>
      <p:sp>
        <p:nvSpPr>
          <p:cNvPr id="3" name="Content Placeholder 2">
            <a:extLst>
              <a:ext uri="{FF2B5EF4-FFF2-40B4-BE49-F238E27FC236}">
                <a16:creationId xmlns:a16="http://schemas.microsoft.com/office/drawing/2014/main" id="{568C4EDE-E5F4-4934-A6AB-C55DEADE041C}"/>
              </a:ext>
            </a:extLst>
          </p:cNvPr>
          <p:cNvSpPr>
            <a:spLocks noGrp="1"/>
          </p:cNvSpPr>
          <p:nvPr>
            <p:ph idx="1"/>
          </p:nvPr>
        </p:nvSpPr>
        <p:spPr>
          <a:xfrm>
            <a:off x="824553" y="1735340"/>
            <a:ext cx="7036557" cy="2158388"/>
          </a:xfrm>
        </p:spPr>
        <p:txBody>
          <a:bodyPr>
            <a:normAutofit/>
          </a:bodyPr>
          <a:lstStyle/>
          <a:p>
            <a:r>
              <a:rPr lang="en-AU" dirty="0">
                <a:solidFill>
                  <a:schemeClr val="bg1"/>
                </a:solidFill>
              </a:rPr>
              <a:t>Review your plan</a:t>
            </a:r>
          </a:p>
          <a:p>
            <a:r>
              <a:rPr lang="en-AU" dirty="0">
                <a:solidFill>
                  <a:schemeClr val="bg1"/>
                </a:solidFill>
              </a:rPr>
              <a:t>Maintain awareness of local situation</a:t>
            </a:r>
          </a:p>
          <a:p>
            <a:r>
              <a:rPr lang="en-AU" dirty="0">
                <a:solidFill>
                  <a:schemeClr val="bg1"/>
                </a:solidFill>
              </a:rPr>
              <a:t>Subscribe to alerts</a:t>
            </a:r>
          </a:p>
          <a:p>
            <a:r>
              <a:rPr lang="en-AU" dirty="0">
                <a:solidFill>
                  <a:schemeClr val="bg1"/>
                </a:solidFill>
              </a:rPr>
              <a:t>Communicate</a:t>
            </a:r>
          </a:p>
          <a:p>
            <a:pPr marL="0" indent="0">
              <a:buNone/>
            </a:pPr>
            <a:endParaRPr lang="en-AU" dirty="0">
              <a:solidFill>
                <a:schemeClr val="bg1"/>
              </a:solidFill>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D91ADDEB-90AE-AF40-A2AA-4D4B07C52109}"/>
                  </a:ext>
                </a:extLst>
              </p14:cNvPr>
              <p14:cNvContentPartPr/>
              <p14:nvPr/>
            </p14:nvContentPartPr>
            <p14:xfrm>
              <a:off x="7715180" y="2071435"/>
              <a:ext cx="16200" cy="39960"/>
            </p14:xfrm>
          </p:contentPart>
        </mc:Choice>
        <mc:Fallback xmlns="">
          <p:pic>
            <p:nvPicPr>
              <p:cNvPr id="9" name="Ink 8">
                <a:extLst>
                  <a:ext uri="{FF2B5EF4-FFF2-40B4-BE49-F238E27FC236}">
                    <a16:creationId xmlns:a16="http://schemas.microsoft.com/office/drawing/2014/main" id="{D91ADDEB-90AE-AF40-A2AA-4D4B07C52109}"/>
                  </a:ext>
                </a:extLst>
              </p:cNvPr>
              <p:cNvPicPr/>
              <p:nvPr/>
            </p:nvPicPr>
            <p:blipFill>
              <a:blip r:embed="rId5"/>
              <a:stretch>
                <a:fillRect/>
              </a:stretch>
            </p:blipFill>
            <p:spPr>
              <a:xfrm>
                <a:off x="7699700" y="2055955"/>
                <a:ext cx="46800" cy="70560"/>
              </a:xfrm>
              <a:prstGeom prst="rect">
                <a:avLst/>
              </a:prstGeom>
            </p:spPr>
          </p:pic>
        </mc:Fallback>
      </mc:AlternateContent>
      <p:pic>
        <p:nvPicPr>
          <p:cNvPr id="1028" name="Picture 4" descr="Image result for abc local radio logo">
            <a:extLst>
              <a:ext uri="{FF2B5EF4-FFF2-40B4-BE49-F238E27FC236}">
                <a16:creationId xmlns:a16="http://schemas.microsoft.com/office/drawing/2014/main" id="{C24729B7-87CA-448C-A3E1-F1A598D5B38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9309" y="5485559"/>
            <a:ext cx="4480288" cy="1120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om logo">
            <a:extLst>
              <a:ext uri="{FF2B5EF4-FFF2-40B4-BE49-F238E27FC236}">
                <a16:creationId xmlns:a16="http://schemas.microsoft.com/office/drawing/2014/main" id="{D30A4E81-9C79-44D4-8EE2-442BE557D4B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03520" y="4683937"/>
            <a:ext cx="1965278" cy="1921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ealth.vic, Victoria's hub for health services and busines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9309" y="4784280"/>
            <a:ext cx="2495550" cy="49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8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C673DA-C907-4110-B82A-C5A996CC39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512" y="0"/>
            <a:ext cx="7837421" cy="6858000"/>
          </a:xfrm>
          <a:prstGeom prst="rect">
            <a:avLst/>
          </a:prstGeom>
        </p:spPr>
      </p:pic>
      <p:sp>
        <p:nvSpPr>
          <p:cNvPr id="68" name="Parallelogram 67">
            <a:extLst>
              <a:ext uri="{FF2B5EF4-FFF2-40B4-BE49-F238E27FC236}">
                <a16:creationId xmlns:a16="http://schemas.microsoft.com/office/drawing/2014/main" id="{577D9B39-68ED-48D2-9050-AC978638F24B}"/>
              </a:ext>
            </a:extLst>
          </p:cNvPr>
          <p:cNvSpPr/>
          <p:nvPr/>
        </p:nvSpPr>
        <p:spPr>
          <a:xfrm flipV="1">
            <a:off x="4544045" y="0"/>
            <a:ext cx="6557723" cy="6858000"/>
          </a:xfrm>
          <a:prstGeom prst="parallelogram">
            <a:avLst>
              <a:gd name="adj" fmla="val 4848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Parallelogram 56">
            <a:extLst>
              <a:ext uri="{FF2B5EF4-FFF2-40B4-BE49-F238E27FC236}">
                <a16:creationId xmlns:a16="http://schemas.microsoft.com/office/drawing/2014/main" id="{AC40CBC9-1C69-481E-94CD-0D07F4124791}"/>
              </a:ext>
            </a:extLst>
          </p:cNvPr>
          <p:cNvSpPr/>
          <p:nvPr/>
        </p:nvSpPr>
        <p:spPr>
          <a:xfrm flipV="1">
            <a:off x="5082720" y="0"/>
            <a:ext cx="6557723" cy="6858000"/>
          </a:xfrm>
          <a:prstGeom prst="parallelogram">
            <a:avLst>
              <a:gd name="adj" fmla="val 4848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0EC32A-36F3-405C-B678-8FEFFA5505CA}"/>
              </a:ext>
            </a:extLst>
          </p:cNvPr>
          <p:cNvSpPr/>
          <p:nvPr/>
        </p:nvSpPr>
        <p:spPr>
          <a:xfrm>
            <a:off x="8361583" y="0"/>
            <a:ext cx="3830417"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2363A1A6-DC13-4A6E-B9BD-933D00A57C76}"/>
              </a:ext>
            </a:extLst>
          </p:cNvPr>
          <p:cNvSpPr txBox="1"/>
          <p:nvPr/>
        </p:nvSpPr>
        <p:spPr>
          <a:xfrm>
            <a:off x="6952343" y="2537817"/>
            <a:ext cx="5108217" cy="1938992"/>
          </a:xfrm>
          <a:prstGeom prst="rect">
            <a:avLst/>
          </a:prstGeom>
          <a:noFill/>
        </p:spPr>
        <p:txBody>
          <a:bodyPr wrap="square" rtlCol="0">
            <a:spAutoFit/>
          </a:bodyPr>
          <a:lstStyle/>
          <a:p>
            <a:pPr algn="r"/>
            <a:r>
              <a:rPr lang="en-AU" sz="6000">
                <a:solidFill>
                  <a:schemeClr val="bg1"/>
                </a:solidFill>
                <a:latin typeface="VIC SemiBold" panose="00000700000000000000" pitchFamily="2" charset="0"/>
              </a:rPr>
              <a:t>during an emergency</a:t>
            </a:r>
          </a:p>
        </p:txBody>
      </p:sp>
    </p:spTree>
    <p:extLst>
      <p:ext uri="{BB962C8B-B14F-4D97-AF65-F5344CB8AC3E}">
        <p14:creationId xmlns:p14="http://schemas.microsoft.com/office/powerpoint/2010/main" val="304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23BF-BCA3-4009-819A-E935E1790913}"/>
              </a:ext>
            </a:extLst>
          </p:cNvPr>
          <p:cNvSpPr>
            <a:spLocks noGrp="1"/>
          </p:cNvSpPr>
          <p:nvPr>
            <p:ph type="title"/>
          </p:nvPr>
        </p:nvSpPr>
        <p:spPr/>
        <p:txBody>
          <a:bodyPr/>
          <a:lstStyle/>
          <a:p>
            <a:r>
              <a:rPr lang="en-AU">
                <a:solidFill>
                  <a:schemeClr val="bg1"/>
                </a:solidFill>
              </a:rPr>
              <a:t>during an emergency</a:t>
            </a:r>
          </a:p>
        </p:txBody>
      </p:sp>
      <p:sp>
        <p:nvSpPr>
          <p:cNvPr id="3" name="Content Placeholder 2">
            <a:extLst>
              <a:ext uri="{FF2B5EF4-FFF2-40B4-BE49-F238E27FC236}">
                <a16:creationId xmlns:a16="http://schemas.microsoft.com/office/drawing/2014/main" id="{06EAFFDC-F59B-4264-901E-D3E64902CC10}"/>
              </a:ext>
            </a:extLst>
          </p:cNvPr>
          <p:cNvSpPr>
            <a:spLocks noGrp="1"/>
          </p:cNvSpPr>
          <p:nvPr>
            <p:ph idx="1"/>
          </p:nvPr>
        </p:nvSpPr>
        <p:spPr>
          <a:xfrm>
            <a:off x="838200" y="1825625"/>
            <a:ext cx="6969211" cy="4351338"/>
          </a:xfrm>
        </p:spPr>
        <p:txBody>
          <a:bodyPr/>
          <a:lstStyle/>
          <a:p>
            <a:r>
              <a:rPr lang="en-AU" dirty="0">
                <a:solidFill>
                  <a:schemeClr val="bg1"/>
                </a:solidFill>
              </a:rPr>
              <a:t>Continue to monitor conditions</a:t>
            </a:r>
          </a:p>
          <a:p>
            <a:r>
              <a:rPr lang="en-AU" dirty="0">
                <a:solidFill>
                  <a:schemeClr val="bg1"/>
                </a:solidFill>
              </a:rPr>
              <a:t>Activate your plan – respond to the situation</a:t>
            </a:r>
          </a:p>
          <a:p>
            <a:r>
              <a:rPr lang="en-AU" dirty="0">
                <a:solidFill>
                  <a:schemeClr val="bg1"/>
                </a:solidFill>
              </a:rPr>
              <a:t>Confirm decision making arrangements</a:t>
            </a:r>
          </a:p>
          <a:p>
            <a:r>
              <a:rPr lang="en-AU" dirty="0">
                <a:solidFill>
                  <a:schemeClr val="bg1"/>
                </a:solidFill>
              </a:rPr>
              <a:t>Communicate</a:t>
            </a:r>
          </a:p>
          <a:p>
            <a:pPr marL="0" indent="0">
              <a:buNone/>
            </a:pPr>
            <a:endParaRPr lang="en-AU" dirty="0">
              <a:solidFill>
                <a:schemeClr val="bg1"/>
              </a:solidFill>
            </a:endParaRPr>
          </a:p>
        </p:txBody>
      </p:sp>
      <p:pic>
        <p:nvPicPr>
          <p:cNvPr id="4" name="Picture 3">
            <a:extLst>
              <a:ext uri="{FF2B5EF4-FFF2-40B4-BE49-F238E27FC236}">
                <a16:creationId xmlns:a16="http://schemas.microsoft.com/office/drawing/2014/main" id="{DF22C407-F5FA-4600-A42F-5DFE268CE3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3389" y="3652185"/>
            <a:ext cx="3787588" cy="2840690"/>
          </a:xfrm>
          <a:prstGeom prst="rect">
            <a:avLst/>
          </a:prstGeom>
        </p:spPr>
      </p:pic>
    </p:spTree>
    <p:extLst>
      <p:ext uri="{BB962C8B-B14F-4D97-AF65-F5344CB8AC3E}">
        <p14:creationId xmlns:p14="http://schemas.microsoft.com/office/powerpoint/2010/main" val="342680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BC4C44-892C-4D7F-85BE-2FAE732822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1130" y="-1"/>
            <a:ext cx="8010870" cy="6858000"/>
          </a:xfrm>
          <a:prstGeom prst="rect">
            <a:avLst/>
          </a:prstGeom>
        </p:spPr>
      </p:pic>
      <p:sp>
        <p:nvSpPr>
          <p:cNvPr id="68" name="Parallelogram 67">
            <a:extLst>
              <a:ext uri="{FF2B5EF4-FFF2-40B4-BE49-F238E27FC236}">
                <a16:creationId xmlns:a16="http://schemas.microsoft.com/office/drawing/2014/main" id="{577D9B39-68ED-48D2-9050-AC978638F24B}"/>
              </a:ext>
            </a:extLst>
          </p:cNvPr>
          <p:cNvSpPr/>
          <p:nvPr/>
        </p:nvSpPr>
        <p:spPr>
          <a:xfrm flipV="1">
            <a:off x="1834931" y="-10887"/>
            <a:ext cx="6557723" cy="6876000"/>
          </a:xfrm>
          <a:prstGeom prst="parallelogram">
            <a:avLst>
              <a:gd name="adj" fmla="val 4848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Parallelogram 56">
            <a:extLst>
              <a:ext uri="{FF2B5EF4-FFF2-40B4-BE49-F238E27FC236}">
                <a16:creationId xmlns:a16="http://schemas.microsoft.com/office/drawing/2014/main" id="{AC40CBC9-1C69-481E-94CD-0D07F4124791}"/>
              </a:ext>
            </a:extLst>
          </p:cNvPr>
          <p:cNvSpPr/>
          <p:nvPr/>
        </p:nvSpPr>
        <p:spPr>
          <a:xfrm flipV="1">
            <a:off x="1365711" y="-10887"/>
            <a:ext cx="6557723" cy="6876000"/>
          </a:xfrm>
          <a:prstGeom prst="parallelogram">
            <a:avLst>
              <a:gd name="adj" fmla="val 4848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0EC32A-36F3-405C-B678-8FEFFA5505CA}"/>
              </a:ext>
            </a:extLst>
          </p:cNvPr>
          <p:cNvSpPr/>
          <p:nvPr/>
        </p:nvSpPr>
        <p:spPr>
          <a:xfrm>
            <a:off x="0" y="-10887"/>
            <a:ext cx="4615543" cy="687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2363A1A6-DC13-4A6E-B9BD-933D00A57C76}"/>
              </a:ext>
            </a:extLst>
          </p:cNvPr>
          <p:cNvSpPr txBox="1"/>
          <p:nvPr/>
        </p:nvSpPr>
        <p:spPr>
          <a:xfrm>
            <a:off x="334947" y="2668446"/>
            <a:ext cx="5934541" cy="1938992"/>
          </a:xfrm>
          <a:prstGeom prst="rect">
            <a:avLst/>
          </a:prstGeom>
          <a:noFill/>
        </p:spPr>
        <p:txBody>
          <a:bodyPr wrap="square" rtlCol="0">
            <a:spAutoFit/>
          </a:bodyPr>
          <a:lstStyle/>
          <a:p>
            <a:r>
              <a:rPr lang="en-AU" sz="6000">
                <a:solidFill>
                  <a:schemeClr val="bg1"/>
                </a:solidFill>
                <a:latin typeface="VIC SemiBold" panose="00000700000000000000" pitchFamily="2" charset="0"/>
              </a:rPr>
              <a:t>after an emergency</a:t>
            </a:r>
          </a:p>
        </p:txBody>
      </p:sp>
    </p:spTree>
    <p:extLst>
      <p:ext uri="{BB962C8B-B14F-4D97-AF65-F5344CB8AC3E}">
        <p14:creationId xmlns:p14="http://schemas.microsoft.com/office/powerpoint/2010/main" val="368140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7129-426F-4539-B9F5-D86C96721A8F}"/>
              </a:ext>
            </a:extLst>
          </p:cNvPr>
          <p:cNvSpPr>
            <a:spLocks noGrp="1"/>
          </p:cNvSpPr>
          <p:nvPr>
            <p:ph type="title"/>
          </p:nvPr>
        </p:nvSpPr>
        <p:spPr>
          <a:xfrm>
            <a:off x="379028" y="315521"/>
            <a:ext cx="7708678" cy="1340963"/>
          </a:xfrm>
        </p:spPr>
        <p:txBody>
          <a:bodyPr>
            <a:normAutofit/>
          </a:bodyPr>
          <a:lstStyle/>
          <a:p>
            <a:r>
              <a:rPr lang="en-AU" sz="3600">
                <a:solidFill>
                  <a:schemeClr val="bg1"/>
                </a:solidFill>
              </a:rPr>
              <a:t>Do you know what your service does in an emergency?</a:t>
            </a:r>
          </a:p>
        </p:txBody>
      </p:sp>
      <p:sp>
        <p:nvSpPr>
          <p:cNvPr id="5141" name="Content Placeholder 2">
            <a:extLst>
              <a:ext uri="{FF2B5EF4-FFF2-40B4-BE49-F238E27FC236}">
                <a16:creationId xmlns:a16="http://schemas.microsoft.com/office/drawing/2014/main" id="{0935319B-1263-46CB-B53A-EA7FFBEA092E}"/>
              </a:ext>
            </a:extLst>
          </p:cNvPr>
          <p:cNvSpPr>
            <a:spLocks noGrp="1"/>
          </p:cNvSpPr>
          <p:nvPr>
            <p:ph idx="1"/>
          </p:nvPr>
        </p:nvSpPr>
        <p:spPr>
          <a:xfrm>
            <a:off x="391885" y="1852076"/>
            <a:ext cx="7540260" cy="844393"/>
          </a:xfrm>
        </p:spPr>
        <p:txBody>
          <a:bodyPr>
            <a:normAutofit lnSpcReduction="10000"/>
          </a:bodyPr>
          <a:lstStyle/>
          <a:p>
            <a:pPr marL="0" indent="0">
              <a:buNone/>
            </a:pPr>
            <a:r>
              <a:rPr lang="en-US" altLang="en-US" dirty="0">
                <a:solidFill>
                  <a:schemeClr val="bg1"/>
                </a:solidFill>
              </a:rPr>
              <a:t>Emergency management plans help to </a:t>
            </a:r>
            <a:r>
              <a:rPr lang="en-US" altLang="en-US" dirty="0" err="1">
                <a:solidFill>
                  <a:schemeClr val="bg1"/>
                </a:solidFill>
              </a:rPr>
              <a:t>minimise</a:t>
            </a:r>
            <a:r>
              <a:rPr lang="en-US" altLang="en-US" dirty="0">
                <a:solidFill>
                  <a:schemeClr val="bg1"/>
                </a:solidFill>
              </a:rPr>
              <a:t> the impact of emergencies for</a:t>
            </a:r>
          </a:p>
        </p:txBody>
      </p:sp>
      <p:sp>
        <p:nvSpPr>
          <p:cNvPr id="19" name="TextBox 18">
            <a:extLst>
              <a:ext uri="{FF2B5EF4-FFF2-40B4-BE49-F238E27FC236}">
                <a16:creationId xmlns:a16="http://schemas.microsoft.com/office/drawing/2014/main" id="{A05CD1B6-D040-7447-9814-95E899550A2D}"/>
              </a:ext>
            </a:extLst>
          </p:cNvPr>
          <p:cNvSpPr txBox="1"/>
          <p:nvPr/>
        </p:nvSpPr>
        <p:spPr>
          <a:xfrm>
            <a:off x="391885" y="4709205"/>
            <a:ext cx="7540260" cy="1384995"/>
          </a:xfrm>
          <a:prstGeom prst="rect">
            <a:avLst/>
          </a:prstGeom>
          <a:noFill/>
        </p:spPr>
        <p:txBody>
          <a:bodyPr wrap="square" rtlCol="0">
            <a:spAutoFit/>
          </a:bodyPr>
          <a:lstStyle/>
          <a:p>
            <a:r>
              <a:rPr lang="en-US" altLang="en-US" sz="2800">
                <a:solidFill>
                  <a:schemeClr val="bg1"/>
                </a:solidFill>
              </a:rPr>
              <a:t>by creating a shared understanding of </a:t>
            </a:r>
            <a:r>
              <a:rPr lang="en-US" altLang="en-US" sz="2800" u="sng">
                <a:solidFill>
                  <a:schemeClr val="bg1"/>
                </a:solidFill>
              </a:rPr>
              <a:t>who </a:t>
            </a:r>
            <a:r>
              <a:rPr lang="en-US" altLang="en-US" sz="2800">
                <a:solidFill>
                  <a:schemeClr val="bg1"/>
                </a:solidFill>
              </a:rPr>
              <a:t>needs to do </a:t>
            </a:r>
            <a:r>
              <a:rPr lang="en-US" altLang="en-US" sz="2800" u="sng">
                <a:solidFill>
                  <a:schemeClr val="bg1"/>
                </a:solidFill>
              </a:rPr>
              <a:t>what </a:t>
            </a:r>
            <a:r>
              <a:rPr lang="en-US" altLang="en-US" sz="2800">
                <a:solidFill>
                  <a:schemeClr val="bg1"/>
                </a:solidFill>
              </a:rPr>
              <a:t>and </a:t>
            </a:r>
            <a:r>
              <a:rPr lang="en-US" altLang="en-US" sz="2800" u="sng">
                <a:solidFill>
                  <a:schemeClr val="bg1"/>
                </a:solidFill>
              </a:rPr>
              <a:t>when </a:t>
            </a:r>
            <a:r>
              <a:rPr lang="en-US" altLang="en-US" sz="2800">
                <a:solidFill>
                  <a:schemeClr val="bg1"/>
                </a:solidFill>
              </a:rPr>
              <a:t>in response to an emergency.</a:t>
            </a:r>
            <a:endParaRPr lang="en-US" sz="2800"/>
          </a:p>
        </p:txBody>
      </p:sp>
      <p:sp>
        <p:nvSpPr>
          <p:cNvPr id="3" name="Rectangle 2">
            <a:extLst>
              <a:ext uri="{FF2B5EF4-FFF2-40B4-BE49-F238E27FC236}">
                <a16:creationId xmlns:a16="http://schemas.microsoft.com/office/drawing/2014/main" id="{24DA3187-F14F-4C86-B151-DCFB8B45FF8B}"/>
              </a:ext>
            </a:extLst>
          </p:cNvPr>
          <p:cNvSpPr/>
          <p:nvPr/>
        </p:nvSpPr>
        <p:spPr>
          <a:xfrm>
            <a:off x="1604394" y="2917859"/>
            <a:ext cx="2327191" cy="523220"/>
          </a:xfrm>
          <a:prstGeom prst="rect">
            <a:avLst/>
          </a:prstGeom>
        </p:spPr>
        <p:txBody>
          <a:bodyPr wrap="square">
            <a:spAutoFit/>
          </a:bodyPr>
          <a:lstStyle/>
          <a:p>
            <a:r>
              <a:rPr lang="en-US" altLang="en-US" sz="2800">
                <a:solidFill>
                  <a:schemeClr val="bg1"/>
                </a:solidFill>
              </a:rPr>
              <a:t>clients</a:t>
            </a:r>
          </a:p>
        </p:txBody>
      </p:sp>
      <p:sp>
        <p:nvSpPr>
          <p:cNvPr id="4" name="Rectangle 3">
            <a:extLst>
              <a:ext uri="{FF2B5EF4-FFF2-40B4-BE49-F238E27FC236}">
                <a16:creationId xmlns:a16="http://schemas.microsoft.com/office/drawing/2014/main" id="{E58DFE27-4242-406A-B003-E4FA9F18CBAD}"/>
              </a:ext>
            </a:extLst>
          </p:cNvPr>
          <p:cNvSpPr/>
          <p:nvPr/>
        </p:nvSpPr>
        <p:spPr>
          <a:xfrm>
            <a:off x="1604394" y="3813532"/>
            <a:ext cx="994183" cy="523220"/>
          </a:xfrm>
          <a:prstGeom prst="rect">
            <a:avLst/>
          </a:prstGeom>
        </p:spPr>
        <p:txBody>
          <a:bodyPr wrap="none">
            <a:spAutoFit/>
          </a:bodyPr>
          <a:lstStyle/>
          <a:p>
            <a:r>
              <a:rPr lang="en-US" altLang="en-US" sz="2800">
                <a:solidFill>
                  <a:schemeClr val="bg1"/>
                </a:solidFill>
              </a:rPr>
              <a:t>staff</a:t>
            </a:r>
          </a:p>
        </p:txBody>
      </p:sp>
      <p:sp>
        <p:nvSpPr>
          <p:cNvPr id="5" name="Rectangle 4">
            <a:extLst>
              <a:ext uri="{FF2B5EF4-FFF2-40B4-BE49-F238E27FC236}">
                <a16:creationId xmlns:a16="http://schemas.microsoft.com/office/drawing/2014/main" id="{1366BD6C-9DD2-4B9E-8B77-D0F26C24A1EB}"/>
              </a:ext>
            </a:extLst>
          </p:cNvPr>
          <p:cNvSpPr/>
          <p:nvPr/>
        </p:nvSpPr>
        <p:spPr>
          <a:xfrm>
            <a:off x="3176357" y="2917859"/>
            <a:ext cx="3134192" cy="523220"/>
          </a:xfrm>
          <a:prstGeom prst="rect">
            <a:avLst/>
          </a:prstGeom>
        </p:spPr>
        <p:txBody>
          <a:bodyPr wrap="none">
            <a:spAutoFit/>
          </a:bodyPr>
          <a:lstStyle/>
          <a:p>
            <a:pPr algn="ctr"/>
            <a:r>
              <a:rPr lang="en-US" altLang="en-US" sz="2800">
                <a:solidFill>
                  <a:schemeClr val="bg1"/>
                </a:solidFill>
              </a:rPr>
              <a:t>service provision</a:t>
            </a:r>
          </a:p>
        </p:txBody>
      </p:sp>
      <p:sp>
        <p:nvSpPr>
          <p:cNvPr id="6" name="Rectangle 5">
            <a:extLst>
              <a:ext uri="{FF2B5EF4-FFF2-40B4-BE49-F238E27FC236}">
                <a16:creationId xmlns:a16="http://schemas.microsoft.com/office/drawing/2014/main" id="{F36454AA-3D0B-42FA-9845-617EBD29B134}"/>
              </a:ext>
            </a:extLst>
          </p:cNvPr>
          <p:cNvSpPr/>
          <p:nvPr/>
        </p:nvSpPr>
        <p:spPr>
          <a:xfrm>
            <a:off x="3176357" y="3813532"/>
            <a:ext cx="2459328" cy="523220"/>
          </a:xfrm>
          <a:prstGeom prst="rect">
            <a:avLst/>
          </a:prstGeom>
        </p:spPr>
        <p:txBody>
          <a:bodyPr wrap="none">
            <a:spAutoFit/>
          </a:bodyPr>
          <a:lstStyle/>
          <a:p>
            <a:pPr algn="ctr"/>
            <a:r>
              <a:rPr lang="en-US" altLang="en-US" sz="2800">
                <a:solidFill>
                  <a:schemeClr val="bg1"/>
                </a:solidFill>
              </a:rPr>
              <a:t>communities</a:t>
            </a:r>
          </a:p>
        </p:txBody>
      </p:sp>
      <p:pic>
        <p:nvPicPr>
          <p:cNvPr id="1026" name="Picture 2" descr="https://www.abc.net.au/cm/lb/8257352/data/teaserbox-pic%3A-blazing-hot-sun-data.jpg">
            <a:extLst>
              <a:ext uri="{FF2B5EF4-FFF2-40B4-BE49-F238E27FC236}">
                <a16:creationId xmlns:a16="http://schemas.microsoft.com/office/drawing/2014/main" id="{5113FE1A-58B4-4501-8C51-388959CDD1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09"/>
          <a:stretch/>
        </p:blipFill>
        <p:spPr bwMode="auto">
          <a:xfrm>
            <a:off x="8087706" y="9293"/>
            <a:ext cx="4180496" cy="68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5E53-98BF-465C-8C5C-FF987B4B193E}"/>
              </a:ext>
            </a:extLst>
          </p:cNvPr>
          <p:cNvSpPr>
            <a:spLocks noGrp="1"/>
          </p:cNvSpPr>
          <p:nvPr>
            <p:ph type="title"/>
          </p:nvPr>
        </p:nvSpPr>
        <p:spPr/>
        <p:txBody>
          <a:bodyPr/>
          <a:lstStyle/>
          <a:p>
            <a:r>
              <a:rPr lang="en-AU">
                <a:solidFill>
                  <a:schemeClr val="bg1"/>
                </a:solidFill>
              </a:rPr>
              <a:t>After emergencies</a:t>
            </a:r>
          </a:p>
        </p:txBody>
      </p:sp>
      <p:sp>
        <p:nvSpPr>
          <p:cNvPr id="3" name="Content Placeholder 2">
            <a:extLst>
              <a:ext uri="{FF2B5EF4-FFF2-40B4-BE49-F238E27FC236}">
                <a16:creationId xmlns:a16="http://schemas.microsoft.com/office/drawing/2014/main" id="{AD8483F0-0780-416E-879B-D5732CF3AFEE}"/>
              </a:ext>
            </a:extLst>
          </p:cNvPr>
          <p:cNvSpPr>
            <a:spLocks noGrp="1"/>
          </p:cNvSpPr>
          <p:nvPr>
            <p:ph idx="1"/>
          </p:nvPr>
        </p:nvSpPr>
        <p:spPr>
          <a:xfrm>
            <a:off x="838200" y="1825625"/>
            <a:ext cx="7012340" cy="4351338"/>
          </a:xfrm>
        </p:spPr>
        <p:txBody>
          <a:bodyPr/>
          <a:lstStyle/>
          <a:p>
            <a:r>
              <a:rPr lang="en-AU" dirty="0">
                <a:solidFill>
                  <a:schemeClr val="bg1"/>
                </a:solidFill>
              </a:rPr>
              <a:t>Checking on client and staff welfare</a:t>
            </a:r>
          </a:p>
          <a:p>
            <a:r>
              <a:rPr lang="en-AU" dirty="0">
                <a:solidFill>
                  <a:schemeClr val="bg1"/>
                </a:solidFill>
              </a:rPr>
              <a:t>Returning to business as usual</a:t>
            </a:r>
          </a:p>
          <a:p>
            <a:r>
              <a:rPr lang="en-AU" dirty="0">
                <a:solidFill>
                  <a:schemeClr val="bg1"/>
                </a:solidFill>
              </a:rPr>
              <a:t>Debriefing about lessons learned</a:t>
            </a:r>
          </a:p>
          <a:p>
            <a:r>
              <a:rPr lang="en-AU" dirty="0">
                <a:solidFill>
                  <a:schemeClr val="bg1"/>
                </a:solidFill>
              </a:rPr>
              <a:t>Reviewing and updating plans</a:t>
            </a:r>
          </a:p>
        </p:txBody>
      </p:sp>
      <p:pic>
        <p:nvPicPr>
          <p:cNvPr id="4" name="Picture 3">
            <a:extLst>
              <a:ext uri="{FF2B5EF4-FFF2-40B4-BE49-F238E27FC236}">
                <a16:creationId xmlns:a16="http://schemas.microsoft.com/office/drawing/2014/main" id="{9B4CC395-17F0-4C0D-8E45-A28BF2FE4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7176" y="3736228"/>
            <a:ext cx="3675529" cy="2756647"/>
          </a:xfrm>
          <a:prstGeom prst="rect">
            <a:avLst/>
          </a:prstGeom>
        </p:spPr>
      </p:pic>
    </p:spTree>
    <p:extLst>
      <p:ext uri="{BB962C8B-B14F-4D97-AF65-F5344CB8AC3E}">
        <p14:creationId xmlns:p14="http://schemas.microsoft.com/office/powerpoint/2010/main" val="141133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8411321-B1A5-4D13-93D9-1CDFCA9B4E9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348261"/>
            <a:ext cx="2863272" cy="871020"/>
          </a:xfrm>
          <a:prstGeom prst="rect">
            <a:avLst/>
          </a:prstGeom>
        </p:spPr>
      </p:pic>
    </p:spTree>
    <p:extLst>
      <p:ext uri="{BB962C8B-B14F-4D97-AF65-F5344CB8AC3E}">
        <p14:creationId xmlns:p14="http://schemas.microsoft.com/office/powerpoint/2010/main" val="192916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BB456-460F-4B78-8301-B67072377C0A}"/>
              </a:ext>
            </a:extLst>
          </p:cNvPr>
          <p:cNvSpPr>
            <a:spLocks noGrp="1"/>
          </p:cNvSpPr>
          <p:nvPr>
            <p:ph idx="1"/>
          </p:nvPr>
        </p:nvSpPr>
        <p:spPr>
          <a:xfrm>
            <a:off x="838200" y="4299857"/>
            <a:ext cx="10515600" cy="1877106"/>
          </a:xfrm>
        </p:spPr>
        <p:txBody>
          <a:bodyPr>
            <a:normAutofit/>
          </a:bodyPr>
          <a:lstStyle/>
          <a:p>
            <a:pPr>
              <a:spcBef>
                <a:spcPts val="0"/>
              </a:spcBef>
              <a:defRPr/>
            </a:pPr>
            <a:r>
              <a:rPr lang="en-AU" sz="1200">
                <a:solidFill>
                  <a:srgbClr val="000000"/>
                </a:solidFill>
                <a:ea typeface="ＭＳ Ｐゴシック"/>
              </a:rPr>
              <a:t>To receive this publication in an accessible format phone 9096 , using the National Relay Service 13 36 77 if required, or email empolicy@dhhs.vic.gov.au</a:t>
            </a:r>
            <a:endParaRPr lang="en-AU" b="0"/>
          </a:p>
          <a:p>
            <a:pPr>
              <a:spcBef>
                <a:spcPts val="0"/>
              </a:spcBef>
              <a:defRPr/>
            </a:pPr>
            <a:r>
              <a:rPr lang="en-AU" sz="1000">
                <a:solidFill>
                  <a:srgbClr val="000000"/>
                </a:solidFill>
                <a:ea typeface="ＭＳ Ｐゴシック"/>
              </a:rPr>
              <a:t>Authorised and published by the Victorian Government, 1 Treasury Place, Melbourne.</a:t>
            </a:r>
            <a:endParaRPr lang="en-AU" b="0"/>
          </a:p>
          <a:p>
            <a:pPr>
              <a:spcBef>
                <a:spcPts val="0"/>
              </a:spcBef>
              <a:defRPr/>
            </a:pPr>
            <a:r>
              <a:rPr lang="en-AU" sz="1000">
                <a:solidFill>
                  <a:srgbClr val="000000"/>
                </a:solidFill>
                <a:ea typeface="ＭＳ Ｐゴシック"/>
              </a:rPr>
              <a:t>© State of Victoria, Department of Health and Human Services August 2019</a:t>
            </a:r>
            <a:endParaRPr lang="en-AU" b="0"/>
          </a:p>
          <a:p>
            <a:pPr>
              <a:spcBef>
                <a:spcPts val="0"/>
              </a:spcBef>
              <a:defRPr/>
            </a:pPr>
            <a:r>
              <a:rPr lang="en-AU" sz="1000">
                <a:solidFill>
                  <a:srgbClr val="000000"/>
                </a:solidFill>
                <a:ea typeface="ＭＳ Ｐゴシック"/>
              </a:rPr>
              <a:t>Except where otherwise indicated, the images in this publication show models and illustrative settings only, and do not necessarily depict actual services, facilities or recipients of services. This publication may contain images of deceased Aboriginal and Torres Strait Islander peoples.</a:t>
            </a:r>
            <a:endParaRPr lang="en-AU" b="0"/>
          </a:p>
          <a:p>
            <a:pPr>
              <a:spcBef>
                <a:spcPts val="0"/>
              </a:spcBef>
              <a:defRPr/>
            </a:pPr>
            <a:r>
              <a:rPr lang="en-AU" sz="1000">
                <a:solidFill>
                  <a:srgbClr val="000000"/>
                </a:solidFill>
                <a:ea typeface="ＭＳ Ｐゴシック"/>
              </a:rPr>
              <a:t>Where the term ‘Aboriginal’ is used it refers to both Aboriginal and Torres Strait Islander people. Indigenous is retained when it is part of the title of a report, program or quotation.</a:t>
            </a:r>
            <a:endParaRPr lang="en-AU"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9258-C9C5-44ED-9266-37129A825925}"/>
              </a:ext>
            </a:extLst>
          </p:cNvPr>
          <p:cNvSpPr>
            <a:spLocks noGrp="1"/>
          </p:cNvSpPr>
          <p:nvPr>
            <p:ph type="title"/>
          </p:nvPr>
        </p:nvSpPr>
        <p:spPr>
          <a:xfrm>
            <a:off x="413481" y="321809"/>
            <a:ext cx="3283308" cy="1903599"/>
          </a:xfrm>
        </p:spPr>
        <p:txBody>
          <a:bodyPr/>
          <a:lstStyle/>
          <a:p>
            <a:r>
              <a:rPr lang="en-AU">
                <a:solidFill>
                  <a:schemeClr val="accent1"/>
                </a:solidFill>
              </a:rPr>
              <a:t>what we’ll cover</a:t>
            </a:r>
          </a:p>
        </p:txBody>
      </p:sp>
      <p:sp>
        <p:nvSpPr>
          <p:cNvPr id="3" name="Content Placeholder 2">
            <a:extLst>
              <a:ext uri="{FF2B5EF4-FFF2-40B4-BE49-F238E27FC236}">
                <a16:creationId xmlns:a16="http://schemas.microsoft.com/office/drawing/2014/main" id="{3F7E8A72-B7CD-4EC1-9CCD-3A80412E9D96}"/>
              </a:ext>
            </a:extLst>
          </p:cNvPr>
          <p:cNvSpPr>
            <a:spLocks noGrp="1"/>
          </p:cNvSpPr>
          <p:nvPr>
            <p:ph sz="half" idx="1"/>
          </p:nvPr>
        </p:nvSpPr>
        <p:spPr>
          <a:xfrm>
            <a:off x="5053800" y="427456"/>
            <a:ext cx="6300000" cy="1404000"/>
          </a:xfrm>
        </p:spPr>
        <p:txBody>
          <a:bodyPr>
            <a:noAutofit/>
          </a:bodyPr>
          <a:lstStyle/>
          <a:p>
            <a:pPr marL="0" indent="0">
              <a:buNone/>
            </a:pPr>
            <a:r>
              <a:rPr lang="en-AU" sz="3600">
                <a:solidFill>
                  <a:schemeClr val="bg1"/>
                </a:solidFill>
                <a:latin typeface="+mj-lt"/>
              </a:rPr>
              <a:t>Before emergencies</a:t>
            </a:r>
          </a:p>
          <a:p>
            <a:pPr lvl="1"/>
            <a:r>
              <a:rPr lang="en-AU">
                <a:solidFill>
                  <a:schemeClr val="bg1"/>
                </a:solidFill>
              </a:rPr>
              <a:t>planning and preparedness</a:t>
            </a:r>
          </a:p>
          <a:p>
            <a:pPr lvl="1"/>
            <a:r>
              <a:rPr lang="en-AU">
                <a:solidFill>
                  <a:schemeClr val="bg1"/>
                </a:solidFill>
              </a:rPr>
              <a:t>readiness </a:t>
            </a:r>
          </a:p>
          <a:p>
            <a:pPr marL="0" indent="0">
              <a:buNone/>
            </a:pPr>
            <a:endParaRPr lang="en-AU" sz="2400">
              <a:solidFill>
                <a:schemeClr val="bg1"/>
              </a:solidFill>
            </a:endParaRPr>
          </a:p>
        </p:txBody>
      </p:sp>
      <p:sp>
        <p:nvSpPr>
          <p:cNvPr id="9" name="Rectangle 8">
            <a:extLst>
              <a:ext uri="{FF2B5EF4-FFF2-40B4-BE49-F238E27FC236}">
                <a16:creationId xmlns:a16="http://schemas.microsoft.com/office/drawing/2014/main" id="{A2D436BA-5A81-49B0-89F7-4A9C89C1A9A0}"/>
              </a:ext>
            </a:extLst>
          </p:cNvPr>
          <p:cNvSpPr/>
          <p:nvPr/>
        </p:nvSpPr>
        <p:spPr>
          <a:xfrm>
            <a:off x="5053800" y="2827377"/>
            <a:ext cx="6300000" cy="1046440"/>
          </a:xfrm>
          <a:prstGeom prst="rect">
            <a:avLst/>
          </a:prstGeom>
        </p:spPr>
        <p:txBody>
          <a:bodyPr wrap="square">
            <a:spAutoFit/>
          </a:bodyPr>
          <a:lstStyle/>
          <a:p>
            <a:r>
              <a:rPr lang="en-AU" sz="3600">
                <a:solidFill>
                  <a:schemeClr val="bg1"/>
                </a:solidFill>
                <a:latin typeface="+mj-lt"/>
              </a:rPr>
              <a:t>During</a:t>
            </a:r>
            <a:r>
              <a:rPr lang="en-AU" sz="3600">
                <a:solidFill>
                  <a:schemeClr val="bg1"/>
                </a:solidFill>
              </a:rPr>
              <a:t> </a:t>
            </a:r>
            <a:r>
              <a:rPr lang="en-AU" sz="3600">
                <a:solidFill>
                  <a:schemeClr val="bg1"/>
                </a:solidFill>
                <a:latin typeface="+mj-lt"/>
              </a:rPr>
              <a:t>an</a:t>
            </a:r>
            <a:r>
              <a:rPr lang="en-AU" sz="3600">
                <a:solidFill>
                  <a:schemeClr val="bg1"/>
                </a:solidFill>
              </a:rPr>
              <a:t> </a:t>
            </a:r>
            <a:r>
              <a:rPr lang="en-AU" sz="3600">
                <a:solidFill>
                  <a:schemeClr val="bg1"/>
                </a:solidFill>
                <a:latin typeface="+mj-lt"/>
              </a:rPr>
              <a:t>emergency</a:t>
            </a:r>
          </a:p>
          <a:p>
            <a:pPr marL="800100" lvl="1" indent="-342900">
              <a:buFont typeface="Arial" panose="020B0604020202020204" pitchFamily="34" charset="0"/>
              <a:buChar char="•"/>
            </a:pPr>
            <a:r>
              <a:rPr lang="en-AU" sz="2600">
                <a:solidFill>
                  <a:schemeClr val="bg1"/>
                </a:solidFill>
              </a:rPr>
              <a:t>responding to the emergency</a:t>
            </a:r>
          </a:p>
        </p:txBody>
      </p:sp>
      <p:sp>
        <p:nvSpPr>
          <p:cNvPr id="10" name="Rectangle 9">
            <a:extLst>
              <a:ext uri="{FF2B5EF4-FFF2-40B4-BE49-F238E27FC236}">
                <a16:creationId xmlns:a16="http://schemas.microsoft.com/office/drawing/2014/main" id="{D98C41EA-17A6-4270-B1AE-FE0DE3E54008}"/>
              </a:ext>
            </a:extLst>
          </p:cNvPr>
          <p:cNvSpPr/>
          <p:nvPr/>
        </p:nvSpPr>
        <p:spPr>
          <a:xfrm>
            <a:off x="5053800" y="4869738"/>
            <a:ext cx="6300000" cy="1446550"/>
          </a:xfrm>
          <a:prstGeom prst="rect">
            <a:avLst/>
          </a:prstGeom>
        </p:spPr>
        <p:txBody>
          <a:bodyPr wrap="square">
            <a:spAutoFit/>
          </a:bodyPr>
          <a:lstStyle/>
          <a:p>
            <a:r>
              <a:rPr lang="en-AU" sz="3600">
                <a:solidFill>
                  <a:schemeClr val="bg1"/>
                </a:solidFill>
                <a:latin typeface="+mj-lt"/>
              </a:rPr>
              <a:t>After</a:t>
            </a:r>
            <a:r>
              <a:rPr lang="en-AU" sz="3600">
                <a:solidFill>
                  <a:schemeClr val="bg1"/>
                </a:solidFill>
              </a:rPr>
              <a:t> </a:t>
            </a:r>
            <a:r>
              <a:rPr lang="en-AU" sz="3600">
                <a:solidFill>
                  <a:schemeClr val="bg1"/>
                </a:solidFill>
                <a:latin typeface="+mj-lt"/>
              </a:rPr>
              <a:t>an</a:t>
            </a:r>
            <a:r>
              <a:rPr lang="en-AU" sz="3600">
                <a:solidFill>
                  <a:schemeClr val="bg1"/>
                </a:solidFill>
              </a:rPr>
              <a:t> </a:t>
            </a:r>
            <a:r>
              <a:rPr lang="en-AU" sz="3600">
                <a:solidFill>
                  <a:schemeClr val="bg1"/>
                </a:solidFill>
                <a:latin typeface="+mj-lt"/>
              </a:rPr>
              <a:t>emergency</a:t>
            </a:r>
          </a:p>
          <a:p>
            <a:pPr marL="800100" lvl="1" indent="-342900">
              <a:buFont typeface="Arial" panose="020B0604020202020204" pitchFamily="34" charset="0"/>
              <a:buChar char="•"/>
            </a:pPr>
            <a:r>
              <a:rPr lang="en-AU" sz="2600">
                <a:solidFill>
                  <a:schemeClr val="bg1"/>
                </a:solidFill>
              </a:rPr>
              <a:t>returning to business as usual</a:t>
            </a:r>
          </a:p>
          <a:p>
            <a:pPr marL="800100" lvl="1" indent="-342900">
              <a:buFont typeface="Arial" panose="020B0604020202020204" pitchFamily="34" charset="0"/>
              <a:buChar char="•"/>
            </a:pPr>
            <a:r>
              <a:rPr lang="en-AU" sz="2600">
                <a:solidFill>
                  <a:schemeClr val="bg1"/>
                </a:solidFill>
              </a:rPr>
              <a:t>learning lessons</a:t>
            </a:r>
          </a:p>
        </p:txBody>
      </p:sp>
      <p:pic>
        <p:nvPicPr>
          <p:cNvPr id="5" name="Picture 4">
            <a:extLst>
              <a:ext uri="{FF2B5EF4-FFF2-40B4-BE49-F238E27FC236}">
                <a16:creationId xmlns:a16="http://schemas.microsoft.com/office/drawing/2014/main" id="{2DB3545F-4AAF-46DC-B8BA-B22224268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402" y="3960196"/>
            <a:ext cx="3791462" cy="2528372"/>
          </a:xfrm>
          <a:prstGeom prst="rect">
            <a:avLst/>
          </a:prstGeom>
        </p:spPr>
      </p:pic>
    </p:spTree>
    <p:extLst>
      <p:ext uri="{BB962C8B-B14F-4D97-AF65-F5344CB8AC3E}">
        <p14:creationId xmlns:p14="http://schemas.microsoft.com/office/powerpoint/2010/main" val="4131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697022A0-2484-4353-B33C-9463DC63C0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231262" cy="6858000"/>
          </a:xfrm>
          <a:prstGeom prst="rect">
            <a:avLst/>
          </a:prstGeom>
        </p:spPr>
      </p:pic>
      <p:grpSp>
        <p:nvGrpSpPr>
          <p:cNvPr id="2" name="Group 1">
            <a:extLst>
              <a:ext uri="{FF2B5EF4-FFF2-40B4-BE49-F238E27FC236}">
                <a16:creationId xmlns:a16="http://schemas.microsoft.com/office/drawing/2014/main" id="{28AC1BE5-F760-4149-84AE-DA1500B9A887}"/>
              </a:ext>
            </a:extLst>
          </p:cNvPr>
          <p:cNvGrpSpPr/>
          <p:nvPr/>
        </p:nvGrpSpPr>
        <p:grpSpPr>
          <a:xfrm>
            <a:off x="3252276" y="0"/>
            <a:ext cx="8939724" cy="6858000"/>
            <a:chOff x="3252276" y="0"/>
            <a:chExt cx="8939724" cy="6858000"/>
          </a:xfrm>
        </p:grpSpPr>
        <p:sp>
          <p:nvSpPr>
            <p:cNvPr id="17" name="Freeform: Shape 16">
              <a:extLst>
                <a:ext uri="{FF2B5EF4-FFF2-40B4-BE49-F238E27FC236}">
                  <a16:creationId xmlns:a16="http://schemas.microsoft.com/office/drawing/2014/main" id="{E3C06DBD-DC73-48D4-92CD-36FEE0681A9A}"/>
                </a:ext>
              </a:extLst>
            </p:cNvPr>
            <p:cNvSpPr/>
            <p:nvPr/>
          </p:nvSpPr>
          <p:spPr>
            <a:xfrm flipV="1">
              <a:off x="3252276" y="0"/>
              <a:ext cx="3718253" cy="6858000"/>
            </a:xfrm>
            <a:custGeom>
              <a:avLst/>
              <a:gdLst>
                <a:gd name="connsiteX0" fmla="*/ 0 w 3718253"/>
                <a:gd name="connsiteY0" fmla="*/ 6858000 h 6858000"/>
                <a:gd name="connsiteX1" fmla="*/ 538675 w 3718253"/>
                <a:gd name="connsiteY1" fmla="*/ 6858000 h 6858000"/>
                <a:gd name="connsiteX2" fmla="*/ 3718253 w 3718253"/>
                <a:gd name="connsiteY2" fmla="*/ 0 h 6858000"/>
                <a:gd name="connsiteX3" fmla="*/ 3179578 w 3718253"/>
                <a:gd name="connsiteY3" fmla="*/ 0 h 6858000"/>
                <a:gd name="connsiteX4" fmla="*/ 0 w 371825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253" h="6858000">
                  <a:moveTo>
                    <a:pt x="0" y="6858000"/>
                  </a:moveTo>
                  <a:lnTo>
                    <a:pt x="538675" y="6858000"/>
                  </a:lnTo>
                  <a:lnTo>
                    <a:pt x="3718253" y="0"/>
                  </a:lnTo>
                  <a:lnTo>
                    <a:pt x="3179578" y="0"/>
                  </a:lnTo>
                  <a:lnTo>
                    <a:pt x="0" y="685800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8" name="Freeform: Shape 17">
              <a:extLst>
                <a:ext uri="{FF2B5EF4-FFF2-40B4-BE49-F238E27FC236}">
                  <a16:creationId xmlns:a16="http://schemas.microsoft.com/office/drawing/2014/main" id="{92DC1C4D-3848-4CDA-84A9-A8A6F3969C08}"/>
                </a:ext>
              </a:extLst>
            </p:cNvPr>
            <p:cNvSpPr/>
            <p:nvPr/>
          </p:nvSpPr>
          <p:spPr>
            <a:xfrm>
              <a:off x="3790951" y="0"/>
              <a:ext cx="8401049" cy="6858000"/>
            </a:xfrm>
            <a:custGeom>
              <a:avLst/>
              <a:gdLst>
                <a:gd name="connsiteX0" fmla="*/ 0 w 8401049"/>
                <a:gd name="connsiteY0" fmla="*/ 0 h 6858000"/>
                <a:gd name="connsiteX1" fmla="*/ 3262992 w 8401049"/>
                <a:gd name="connsiteY1" fmla="*/ 0 h 6858000"/>
                <a:gd name="connsiteX2" fmla="*/ 3378145 w 8401049"/>
                <a:gd name="connsiteY2" fmla="*/ 0 h 6858000"/>
                <a:gd name="connsiteX3" fmla="*/ 8401049 w 8401049"/>
                <a:gd name="connsiteY3" fmla="*/ 0 h 6858000"/>
                <a:gd name="connsiteX4" fmla="*/ 8401049 w 8401049"/>
                <a:gd name="connsiteY4" fmla="*/ 6858000 h 6858000"/>
                <a:gd name="connsiteX5" fmla="*/ 6557723 w 8401049"/>
                <a:gd name="connsiteY5" fmla="*/ 6858000 h 6858000"/>
                <a:gd name="connsiteX6" fmla="*/ 3262992 w 8401049"/>
                <a:gd name="connsiteY6" fmla="*/ 6858000 h 6858000"/>
                <a:gd name="connsiteX7" fmla="*/ 3179578 w 840104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1049" h="6858000">
                  <a:moveTo>
                    <a:pt x="0" y="0"/>
                  </a:moveTo>
                  <a:lnTo>
                    <a:pt x="3262992" y="0"/>
                  </a:lnTo>
                  <a:lnTo>
                    <a:pt x="3378145" y="0"/>
                  </a:lnTo>
                  <a:lnTo>
                    <a:pt x="8401049" y="0"/>
                  </a:lnTo>
                  <a:lnTo>
                    <a:pt x="8401049" y="6858000"/>
                  </a:lnTo>
                  <a:lnTo>
                    <a:pt x="6557723" y="6858000"/>
                  </a:lnTo>
                  <a:lnTo>
                    <a:pt x="3262992" y="6858000"/>
                  </a:lnTo>
                  <a:lnTo>
                    <a:pt x="3179578" y="685800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sp>
        <p:nvSpPr>
          <p:cNvPr id="66" name="TextBox 65">
            <a:extLst>
              <a:ext uri="{FF2B5EF4-FFF2-40B4-BE49-F238E27FC236}">
                <a16:creationId xmlns:a16="http://schemas.microsoft.com/office/drawing/2014/main" id="{2363A1A6-DC13-4A6E-B9BD-933D00A57C76}"/>
              </a:ext>
            </a:extLst>
          </p:cNvPr>
          <p:cNvSpPr txBox="1"/>
          <p:nvPr/>
        </p:nvSpPr>
        <p:spPr>
          <a:xfrm>
            <a:off x="6096000" y="2218503"/>
            <a:ext cx="5934541" cy="1938992"/>
          </a:xfrm>
          <a:prstGeom prst="rect">
            <a:avLst/>
          </a:prstGeom>
          <a:noFill/>
        </p:spPr>
        <p:txBody>
          <a:bodyPr wrap="square" rtlCol="0">
            <a:spAutoFit/>
          </a:bodyPr>
          <a:lstStyle/>
          <a:p>
            <a:pPr algn="r"/>
            <a:r>
              <a:rPr lang="en-AU" sz="6000">
                <a:solidFill>
                  <a:schemeClr val="bg1"/>
                </a:solidFill>
                <a:latin typeface="VIC SemiBold" panose="00000700000000000000" pitchFamily="2" charset="0"/>
              </a:rPr>
              <a:t>planning and </a:t>
            </a:r>
          </a:p>
          <a:p>
            <a:pPr algn="r"/>
            <a:r>
              <a:rPr lang="en-AU" sz="6000">
                <a:solidFill>
                  <a:schemeClr val="bg1"/>
                </a:solidFill>
                <a:latin typeface="VIC SemiBold" panose="00000700000000000000" pitchFamily="2" charset="0"/>
              </a:rPr>
              <a:t>preparedness</a:t>
            </a:r>
          </a:p>
        </p:txBody>
      </p:sp>
    </p:spTree>
    <p:extLst>
      <p:ext uri="{BB962C8B-B14F-4D97-AF65-F5344CB8AC3E}">
        <p14:creationId xmlns:p14="http://schemas.microsoft.com/office/powerpoint/2010/main" val="272316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11F-3DB2-4F71-A73E-15284BB54AC2}"/>
              </a:ext>
            </a:extLst>
          </p:cNvPr>
          <p:cNvSpPr>
            <a:spLocks noGrp="1"/>
          </p:cNvSpPr>
          <p:nvPr>
            <p:ph type="title"/>
          </p:nvPr>
        </p:nvSpPr>
        <p:spPr>
          <a:xfrm>
            <a:off x="4006468" y="133770"/>
            <a:ext cx="8185532" cy="1325563"/>
          </a:xfrm>
        </p:spPr>
        <p:txBody>
          <a:bodyPr>
            <a:normAutofit/>
          </a:bodyPr>
          <a:lstStyle/>
          <a:p>
            <a:pPr algn="r"/>
            <a:r>
              <a:rPr lang="en-AU" sz="3600">
                <a:solidFill>
                  <a:schemeClr val="bg1"/>
                </a:solidFill>
              </a:rPr>
              <a:t>Understanding your responsibilities</a:t>
            </a:r>
          </a:p>
        </p:txBody>
      </p:sp>
      <p:sp>
        <p:nvSpPr>
          <p:cNvPr id="3" name="Content Placeholder 2">
            <a:extLst>
              <a:ext uri="{FF2B5EF4-FFF2-40B4-BE49-F238E27FC236}">
                <a16:creationId xmlns:a16="http://schemas.microsoft.com/office/drawing/2014/main" id="{50FDE0AF-F873-4E3A-A466-A31DC75EDE4D}"/>
              </a:ext>
            </a:extLst>
          </p:cNvPr>
          <p:cNvSpPr>
            <a:spLocks noGrp="1"/>
          </p:cNvSpPr>
          <p:nvPr>
            <p:ph idx="1"/>
          </p:nvPr>
        </p:nvSpPr>
        <p:spPr>
          <a:xfrm>
            <a:off x="4227117" y="1552455"/>
            <a:ext cx="7428606" cy="4351338"/>
          </a:xfrm>
          <a:ln>
            <a:noFill/>
          </a:ln>
        </p:spPr>
        <p:txBody>
          <a:bodyPr vert="horz" lIns="91440" tIns="45720" rIns="91440" bIns="45720" rtlCol="0" anchor="t">
            <a:normAutofit fontScale="92500" lnSpcReduction="20000"/>
          </a:bodyPr>
          <a:lstStyle/>
          <a:p>
            <a:r>
              <a:rPr lang="en-AU" sz="2600">
                <a:solidFill>
                  <a:schemeClr val="bg1"/>
                </a:solidFill>
              </a:rPr>
              <a:t>Responsibilities will vary depending on the type of service you have. Can be:</a:t>
            </a:r>
          </a:p>
          <a:p>
            <a:pPr lvl="1"/>
            <a:r>
              <a:rPr lang="en-AU" sz="2600">
                <a:solidFill>
                  <a:schemeClr val="bg1"/>
                </a:solidFill>
              </a:rPr>
              <a:t>Legislative or Regulatory</a:t>
            </a:r>
          </a:p>
          <a:p>
            <a:pPr lvl="1"/>
            <a:r>
              <a:rPr lang="en-AU" sz="2600">
                <a:solidFill>
                  <a:schemeClr val="bg1"/>
                </a:solidFill>
              </a:rPr>
              <a:t>Contractual</a:t>
            </a:r>
          </a:p>
          <a:p>
            <a:pPr lvl="1"/>
            <a:r>
              <a:rPr lang="en-AU" sz="2600">
                <a:solidFill>
                  <a:schemeClr val="bg1"/>
                </a:solidFill>
              </a:rPr>
              <a:t>Policy based.</a:t>
            </a:r>
          </a:p>
          <a:p>
            <a:pPr lvl="3"/>
            <a:endParaRPr lang="en-AU" sz="2600">
              <a:solidFill>
                <a:schemeClr val="bg1"/>
              </a:solidFill>
            </a:endParaRPr>
          </a:p>
          <a:p>
            <a:r>
              <a:rPr lang="en-AU" sz="2600">
                <a:solidFill>
                  <a:schemeClr val="bg1"/>
                </a:solidFill>
              </a:rPr>
              <a:t>Health and Human Services Sector Emergency Management Policy covers organisations with a relationship to the department.</a:t>
            </a:r>
          </a:p>
          <a:p>
            <a:pPr marL="0" indent="0">
              <a:buNone/>
            </a:pPr>
            <a:endParaRPr lang="en-AU" sz="2600">
              <a:solidFill>
                <a:schemeClr val="bg1"/>
              </a:solidFill>
            </a:endParaRPr>
          </a:p>
          <a:p>
            <a:r>
              <a:rPr lang="en-AU" sz="2400">
                <a:solidFill>
                  <a:schemeClr val="bg1"/>
                </a:solidFill>
              </a:rPr>
              <a:t>For State, regional and local government: The Emergency Management Legislation Amendment Act 2018 takes full effect on 1 December 2020.  </a:t>
            </a:r>
            <a:endParaRPr lang="en-AU" sz="2600">
              <a:solidFill>
                <a:schemeClr val="bg1"/>
              </a:solidFill>
            </a:endParaRPr>
          </a:p>
        </p:txBody>
      </p:sp>
      <p:sp>
        <p:nvSpPr>
          <p:cNvPr id="6" name="Title 1">
            <a:extLst>
              <a:ext uri="{FF2B5EF4-FFF2-40B4-BE49-F238E27FC236}">
                <a16:creationId xmlns:a16="http://schemas.microsoft.com/office/drawing/2014/main" id="{D7B6CD98-906F-43AF-80FD-B687F3A0F866}"/>
              </a:ext>
            </a:extLst>
          </p:cNvPr>
          <p:cNvSpPr txBox="1">
            <a:spLocks/>
          </p:cNvSpPr>
          <p:nvPr/>
        </p:nvSpPr>
        <p:spPr>
          <a:xfrm>
            <a:off x="282636" y="600018"/>
            <a:ext cx="3296587" cy="859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a:solidFill>
                  <a:schemeClr val="accent1"/>
                </a:solidFill>
              </a:rPr>
              <a:t>planning</a:t>
            </a:r>
          </a:p>
        </p:txBody>
      </p:sp>
      <p:pic>
        <p:nvPicPr>
          <p:cNvPr id="5" name="Picture 4">
            <a:extLst>
              <a:ext uri="{FF2B5EF4-FFF2-40B4-BE49-F238E27FC236}">
                <a16:creationId xmlns:a16="http://schemas.microsoft.com/office/drawing/2014/main" id="{B7A1DDCE-F315-4E3D-849B-00DB6630A9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636" y="3657600"/>
            <a:ext cx="3663451" cy="2747588"/>
          </a:xfrm>
          <a:prstGeom prst="rect">
            <a:avLst/>
          </a:prstGeom>
        </p:spPr>
      </p:pic>
    </p:spTree>
    <p:extLst>
      <p:ext uri="{BB962C8B-B14F-4D97-AF65-F5344CB8AC3E}">
        <p14:creationId xmlns:p14="http://schemas.microsoft.com/office/powerpoint/2010/main" val="116711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F186-D514-4217-859D-E77CEF757879}"/>
              </a:ext>
            </a:extLst>
          </p:cNvPr>
          <p:cNvSpPr>
            <a:spLocks noGrp="1"/>
          </p:cNvSpPr>
          <p:nvPr>
            <p:ph type="title"/>
          </p:nvPr>
        </p:nvSpPr>
        <p:spPr>
          <a:xfrm>
            <a:off x="232272" y="276990"/>
            <a:ext cx="7237164" cy="1325563"/>
          </a:xfrm>
        </p:spPr>
        <p:txBody>
          <a:bodyPr anchor="t">
            <a:normAutofit/>
          </a:bodyPr>
          <a:lstStyle/>
          <a:p>
            <a:r>
              <a:rPr lang="en-AU" sz="4000">
                <a:solidFill>
                  <a:schemeClr val="bg1"/>
                </a:solidFill>
              </a:rPr>
              <a:t>Emergency management decision makers</a:t>
            </a:r>
          </a:p>
        </p:txBody>
      </p:sp>
      <p:sp>
        <p:nvSpPr>
          <p:cNvPr id="3" name="Content Placeholder 2">
            <a:extLst>
              <a:ext uri="{FF2B5EF4-FFF2-40B4-BE49-F238E27FC236}">
                <a16:creationId xmlns:a16="http://schemas.microsoft.com/office/drawing/2014/main" id="{3088579C-EF1D-4453-8D56-03DFB0D79682}"/>
              </a:ext>
            </a:extLst>
          </p:cNvPr>
          <p:cNvSpPr>
            <a:spLocks noGrp="1"/>
          </p:cNvSpPr>
          <p:nvPr>
            <p:ph idx="1"/>
          </p:nvPr>
        </p:nvSpPr>
        <p:spPr>
          <a:xfrm>
            <a:off x="430576" y="1770541"/>
            <a:ext cx="7038860" cy="4351338"/>
          </a:xfrm>
        </p:spPr>
        <p:txBody>
          <a:bodyPr/>
          <a:lstStyle/>
          <a:p>
            <a:r>
              <a:rPr lang="en-AU">
                <a:solidFill>
                  <a:schemeClr val="bg1"/>
                </a:solidFill>
              </a:rPr>
              <a:t>Know who is responsible for making decisions about your service in an emergency</a:t>
            </a:r>
          </a:p>
          <a:p>
            <a:endParaRPr lang="en-AU">
              <a:solidFill>
                <a:schemeClr val="bg1"/>
              </a:solidFill>
            </a:endParaRPr>
          </a:p>
          <a:p>
            <a:r>
              <a:rPr lang="en-AU">
                <a:solidFill>
                  <a:schemeClr val="bg1"/>
                </a:solidFill>
              </a:rPr>
              <a:t>How is that responsibility delegated? When?</a:t>
            </a:r>
          </a:p>
          <a:p>
            <a:endParaRPr lang="en-AU">
              <a:solidFill>
                <a:schemeClr val="bg1"/>
              </a:solidFill>
            </a:endParaRPr>
          </a:p>
          <a:p>
            <a:r>
              <a:rPr lang="en-AU">
                <a:solidFill>
                  <a:schemeClr val="bg1"/>
                </a:solidFill>
              </a:rPr>
              <a:t>How do staff know who can make decisions about emergencies?</a:t>
            </a:r>
          </a:p>
        </p:txBody>
      </p:sp>
      <p:pic>
        <p:nvPicPr>
          <p:cNvPr id="5" name="Picture 4">
            <a:extLst>
              <a:ext uri="{FF2B5EF4-FFF2-40B4-BE49-F238E27FC236}">
                <a16:creationId xmlns:a16="http://schemas.microsoft.com/office/drawing/2014/main" id="{FFA15283-9E43-442E-9D9B-2303C4736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3432" y="3861412"/>
            <a:ext cx="3399314" cy="2462270"/>
          </a:xfrm>
          <a:prstGeom prst="rect">
            <a:avLst/>
          </a:prstGeom>
        </p:spPr>
      </p:pic>
      <p:sp>
        <p:nvSpPr>
          <p:cNvPr id="7" name="Title 1">
            <a:extLst>
              <a:ext uri="{FF2B5EF4-FFF2-40B4-BE49-F238E27FC236}">
                <a16:creationId xmlns:a16="http://schemas.microsoft.com/office/drawing/2014/main" id="{39DA7052-81CF-4468-8FD0-AA741BAAA917}"/>
              </a:ext>
            </a:extLst>
          </p:cNvPr>
          <p:cNvSpPr txBox="1">
            <a:spLocks/>
          </p:cNvSpPr>
          <p:nvPr/>
        </p:nvSpPr>
        <p:spPr>
          <a:xfrm>
            <a:off x="8621485" y="547096"/>
            <a:ext cx="3243943" cy="7853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AU" sz="4000">
                <a:solidFill>
                  <a:schemeClr val="accent1"/>
                </a:solidFill>
              </a:rPr>
              <a:t>planning</a:t>
            </a:r>
          </a:p>
        </p:txBody>
      </p:sp>
    </p:spTree>
    <p:extLst>
      <p:ext uri="{BB962C8B-B14F-4D97-AF65-F5344CB8AC3E}">
        <p14:creationId xmlns:p14="http://schemas.microsoft.com/office/powerpoint/2010/main" val="151281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DA7052-81CF-4468-8FD0-AA741BAAA917}"/>
              </a:ext>
            </a:extLst>
          </p:cNvPr>
          <p:cNvSpPr txBox="1">
            <a:spLocks/>
          </p:cNvSpPr>
          <p:nvPr/>
        </p:nvSpPr>
        <p:spPr>
          <a:xfrm>
            <a:off x="8804366" y="364181"/>
            <a:ext cx="3069771" cy="12948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AU" sz="4000">
                <a:solidFill>
                  <a:schemeClr val="accent1"/>
                </a:solidFill>
              </a:rPr>
              <a:t>identify hazards</a:t>
            </a:r>
          </a:p>
        </p:txBody>
      </p:sp>
      <p:grpSp>
        <p:nvGrpSpPr>
          <p:cNvPr id="2" name="Group 1">
            <a:extLst>
              <a:ext uri="{FF2B5EF4-FFF2-40B4-BE49-F238E27FC236}">
                <a16:creationId xmlns:a16="http://schemas.microsoft.com/office/drawing/2014/main" id="{2982AA4B-6A79-47E7-8B37-D26A93E2B932}"/>
              </a:ext>
            </a:extLst>
          </p:cNvPr>
          <p:cNvGrpSpPr/>
          <p:nvPr/>
        </p:nvGrpSpPr>
        <p:grpSpPr>
          <a:xfrm>
            <a:off x="270688" y="516365"/>
            <a:ext cx="6437746" cy="6140822"/>
            <a:chOff x="5441391" y="165592"/>
            <a:chExt cx="5585459" cy="6547641"/>
          </a:xfrm>
        </p:grpSpPr>
        <p:sp>
          <p:nvSpPr>
            <p:cNvPr id="5" name="Oval 4">
              <a:extLst>
                <a:ext uri="{FF2B5EF4-FFF2-40B4-BE49-F238E27FC236}">
                  <a16:creationId xmlns:a16="http://schemas.microsoft.com/office/drawing/2014/main" id="{58E7B377-6502-4D63-B340-0213EB23A564}"/>
                </a:ext>
              </a:extLst>
            </p:cNvPr>
            <p:cNvSpPr/>
            <p:nvPr/>
          </p:nvSpPr>
          <p:spPr>
            <a:xfrm>
              <a:off x="5993751" y="199192"/>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6" name="Freeform 6">
              <a:extLst>
                <a:ext uri="{FF2B5EF4-FFF2-40B4-BE49-F238E27FC236}">
                  <a16:creationId xmlns:a16="http://schemas.microsoft.com/office/drawing/2014/main" id="{32DC45FA-E986-4353-9F9A-DC9AFF8563BA}"/>
                </a:ext>
              </a:extLst>
            </p:cNvPr>
            <p:cNvSpPr/>
            <p:nvPr/>
          </p:nvSpPr>
          <p:spPr>
            <a:xfrm>
              <a:off x="5785977" y="1396061"/>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spcBef>
                  <a:spcPct val="0"/>
                </a:spcBef>
                <a:spcAft>
                  <a:spcPct val="35000"/>
                </a:spcAft>
              </a:pPr>
              <a:r>
                <a:rPr lang="en-US" sz="1800" kern="1200">
                  <a:solidFill>
                    <a:srgbClr val="FFFFFF"/>
                  </a:solidFill>
                </a:rPr>
                <a:t>Extreme heat</a:t>
              </a:r>
              <a:r>
                <a:rPr lang="en-US">
                  <a:solidFill>
                    <a:srgbClr val="FFFFFF"/>
                  </a:solidFill>
                </a:rPr>
                <a:t> </a:t>
              </a:r>
              <a:endParaRPr lang="en-US" sz="1800" kern="1200">
                <a:solidFill>
                  <a:srgbClr val="FFFFFF"/>
                </a:solidFill>
              </a:endParaRPr>
            </a:p>
          </p:txBody>
        </p:sp>
        <p:sp>
          <p:nvSpPr>
            <p:cNvPr id="7" name="Oval 6">
              <a:extLst>
                <a:ext uri="{FF2B5EF4-FFF2-40B4-BE49-F238E27FC236}">
                  <a16:creationId xmlns:a16="http://schemas.microsoft.com/office/drawing/2014/main" id="{585B4FDC-6E98-4228-8380-AF46D2908C90}"/>
                </a:ext>
              </a:extLst>
            </p:cNvPr>
            <p:cNvSpPr/>
            <p:nvPr/>
          </p:nvSpPr>
          <p:spPr>
            <a:xfrm>
              <a:off x="7893154" y="165592"/>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8" name="Freeform 9">
              <a:extLst>
                <a:ext uri="{FF2B5EF4-FFF2-40B4-BE49-F238E27FC236}">
                  <a16:creationId xmlns:a16="http://schemas.microsoft.com/office/drawing/2014/main" id="{C2A63725-D787-4242-81DF-0938B9FB5885}"/>
                </a:ext>
              </a:extLst>
            </p:cNvPr>
            <p:cNvSpPr/>
            <p:nvPr/>
          </p:nvSpPr>
          <p:spPr>
            <a:xfrm>
              <a:off x="7593228" y="1396061"/>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solidFill>
                    <a:srgbClr val="FFFFFF"/>
                  </a:solidFill>
                </a:rPr>
                <a:t>Bushfire and grass fire</a:t>
              </a:r>
            </a:p>
          </p:txBody>
        </p:sp>
        <p:sp>
          <p:nvSpPr>
            <p:cNvPr id="9" name="Oval 8">
              <a:extLst>
                <a:ext uri="{FF2B5EF4-FFF2-40B4-BE49-F238E27FC236}">
                  <a16:creationId xmlns:a16="http://schemas.microsoft.com/office/drawing/2014/main" id="{545BB373-5AF9-4D71-8CF2-B8A1A5BEAD28}"/>
                </a:ext>
              </a:extLst>
            </p:cNvPr>
            <p:cNvSpPr/>
            <p:nvPr/>
          </p:nvSpPr>
          <p:spPr>
            <a:xfrm>
              <a:off x="9700405" y="165592"/>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0" name="Rectangle 9" descr="Rain">
              <a:extLst>
                <a:ext uri="{FF2B5EF4-FFF2-40B4-BE49-F238E27FC236}">
                  <a16:creationId xmlns:a16="http://schemas.microsoft.com/office/drawing/2014/main" id="{8A2D3B5A-281B-4ED9-9E4A-2E22668D266C}"/>
                </a:ext>
              </a:extLst>
            </p:cNvPr>
            <p:cNvSpPr/>
            <p:nvPr/>
          </p:nvSpPr>
          <p:spPr>
            <a:xfrm>
              <a:off x="9900356" y="365544"/>
              <a:ext cx="538330" cy="538330"/>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Freeform 12">
              <a:extLst>
                <a:ext uri="{FF2B5EF4-FFF2-40B4-BE49-F238E27FC236}">
                  <a16:creationId xmlns:a16="http://schemas.microsoft.com/office/drawing/2014/main" id="{E84D2C1C-3981-49E3-9F51-185A3568A03D}"/>
                </a:ext>
              </a:extLst>
            </p:cNvPr>
            <p:cNvSpPr/>
            <p:nvPr/>
          </p:nvSpPr>
          <p:spPr>
            <a:xfrm>
              <a:off x="9400479" y="1396061"/>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a:solidFill>
                    <a:srgbClr val="FFFFFF"/>
                  </a:solidFill>
                </a:rPr>
                <a:t>Flood</a:t>
              </a:r>
              <a:endParaRPr lang="en-US" sz="1800" kern="1200" cap="none" baseline="0">
                <a:solidFill>
                  <a:srgbClr val="FFFFFF"/>
                </a:solidFill>
              </a:endParaRPr>
            </a:p>
          </p:txBody>
        </p:sp>
        <p:sp>
          <p:nvSpPr>
            <p:cNvPr id="12" name="Oval 11">
              <a:extLst>
                <a:ext uri="{FF2B5EF4-FFF2-40B4-BE49-F238E27FC236}">
                  <a16:creationId xmlns:a16="http://schemas.microsoft.com/office/drawing/2014/main" id="{58CAE861-E011-4169-A16E-EF0FFA05B8A0}"/>
                </a:ext>
              </a:extLst>
            </p:cNvPr>
            <p:cNvSpPr/>
            <p:nvPr/>
          </p:nvSpPr>
          <p:spPr>
            <a:xfrm>
              <a:off x="5997617" y="2453495"/>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3" name="Rectangle 12" descr="Lightning">
              <a:extLst>
                <a:ext uri="{FF2B5EF4-FFF2-40B4-BE49-F238E27FC236}">
                  <a16:creationId xmlns:a16="http://schemas.microsoft.com/office/drawing/2014/main" id="{A2622820-9058-4F31-989A-1D1E3D65C2EE}"/>
                </a:ext>
              </a:extLst>
            </p:cNvPr>
            <p:cNvSpPr/>
            <p:nvPr/>
          </p:nvSpPr>
          <p:spPr>
            <a:xfrm>
              <a:off x="6197568" y="2653446"/>
              <a:ext cx="538330" cy="538330"/>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15">
              <a:extLst>
                <a:ext uri="{FF2B5EF4-FFF2-40B4-BE49-F238E27FC236}">
                  <a16:creationId xmlns:a16="http://schemas.microsoft.com/office/drawing/2014/main" id="{2EB929E6-97D0-468B-AB18-8688E0B37826}"/>
                </a:ext>
              </a:extLst>
            </p:cNvPr>
            <p:cNvSpPr/>
            <p:nvPr/>
          </p:nvSpPr>
          <p:spPr>
            <a:xfrm>
              <a:off x="5697690" y="3683964"/>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a:solidFill>
                    <a:srgbClr val="FFFFFF"/>
                  </a:solidFill>
                </a:rPr>
                <a:t>Storm</a:t>
              </a:r>
              <a:endParaRPr lang="en-US" sz="1800" kern="1200" cap="none" baseline="0">
                <a:solidFill>
                  <a:srgbClr val="FFFFFF"/>
                </a:solidFill>
              </a:endParaRPr>
            </a:p>
          </p:txBody>
        </p:sp>
        <p:sp>
          <p:nvSpPr>
            <p:cNvPr id="15" name="Oval 14">
              <a:extLst>
                <a:ext uri="{FF2B5EF4-FFF2-40B4-BE49-F238E27FC236}">
                  <a16:creationId xmlns:a16="http://schemas.microsoft.com/office/drawing/2014/main" id="{E7260286-1252-4174-B0A8-FEB568F35211}"/>
                </a:ext>
              </a:extLst>
            </p:cNvPr>
            <p:cNvSpPr/>
            <p:nvPr/>
          </p:nvSpPr>
          <p:spPr>
            <a:xfrm>
              <a:off x="7893154" y="2453495"/>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6" name="Freeform 18">
              <a:extLst>
                <a:ext uri="{FF2B5EF4-FFF2-40B4-BE49-F238E27FC236}">
                  <a16:creationId xmlns:a16="http://schemas.microsoft.com/office/drawing/2014/main" id="{B6C13207-9424-4A94-84EB-5C71326D9C9F}"/>
                </a:ext>
              </a:extLst>
            </p:cNvPr>
            <p:cNvSpPr/>
            <p:nvPr/>
          </p:nvSpPr>
          <p:spPr>
            <a:xfrm>
              <a:off x="7504941" y="3683964"/>
              <a:ext cx="1714658" cy="672912"/>
            </a:xfrm>
            <a:custGeom>
              <a:avLst/>
              <a:gdLst>
                <a:gd name="connsiteX0" fmla="*/ 0 w 1714658"/>
                <a:gd name="connsiteY0" fmla="*/ 0 h 672912"/>
                <a:gd name="connsiteX1" fmla="*/ 1714658 w 1714658"/>
                <a:gd name="connsiteY1" fmla="*/ 0 h 672912"/>
                <a:gd name="connsiteX2" fmla="*/ 1714658 w 1714658"/>
                <a:gd name="connsiteY2" fmla="*/ 672912 h 672912"/>
                <a:gd name="connsiteX3" fmla="*/ 0 w 1714658"/>
                <a:gd name="connsiteY3" fmla="*/ 672912 h 672912"/>
                <a:gd name="connsiteX4" fmla="*/ 0 w 1714658"/>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658" h="672912">
                  <a:moveTo>
                    <a:pt x="0" y="0"/>
                  </a:moveTo>
                  <a:lnTo>
                    <a:pt x="1714658" y="0"/>
                  </a:lnTo>
                  <a:lnTo>
                    <a:pt x="1714658"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kern="1200">
                  <a:solidFill>
                    <a:srgbClr val="FFFFFF"/>
                  </a:solidFill>
                </a:rPr>
                <a:t>Epidemic thunderstorm asthma</a:t>
              </a:r>
            </a:p>
          </p:txBody>
        </p:sp>
        <p:sp>
          <p:nvSpPr>
            <p:cNvPr id="17" name="Oval 16">
              <a:extLst>
                <a:ext uri="{FF2B5EF4-FFF2-40B4-BE49-F238E27FC236}">
                  <a16:creationId xmlns:a16="http://schemas.microsoft.com/office/drawing/2014/main" id="{7AFFB746-2842-426E-81FB-FB3FE620F313}"/>
                </a:ext>
              </a:extLst>
            </p:cNvPr>
            <p:cNvSpPr/>
            <p:nvPr/>
          </p:nvSpPr>
          <p:spPr>
            <a:xfrm>
              <a:off x="9788691" y="2453495"/>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8" name="Rectangle 17" descr="Leaf">
              <a:extLst>
                <a:ext uri="{FF2B5EF4-FFF2-40B4-BE49-F238E27FC236}">
                  <a16:creationId xmlns:a16="http://schemas.microsoft.com/office/drawing/2014/main" id="{49E6D96C-2DBA-4F2C-BE15-F920FACFE60E}"/>
                </a:ext>
              </a:extLst>
            </p:cNvPr>
            <p:cNvSpPr/>
            <p:nvPr/>
          </p:nvSpPr>
          <p:spPr>
            <a:xfrm>
              <a:off x="9988643" y="2653446"/>
              <a:ext cx="538330" cy="538330"/>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Freeform 21">
              <a:extLst>
                <a:ext uri="{FF2B5EF4-FFF2-40B4-BE49-F238E27FC236}">
                  <a16:creationId xmlns:a16="http://schemas.microsoft.com/office/drawing/2014/main" id="{F207F6E8-7E81-4831-ADD7-1031ABCC0679}"/>
                </a:ext>
              </a:extLst>
            </p:cNvPr>
            <p:cNvSpPr/>
            <p:nvPr/>
          </p:nvSpPr>
          <p:spPr>
            <a:xfrm>
              <a:off x="9488765" y="3683964"/>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a:solidFill>
                    <a:srgbClr val="FFFFFF"/>
                  </a:solidFill>
                </a:rPr>
                <a:t>Blue-green algae</a:t>
              </a:r>
              <a:endParaRPr lang="en-US" sz="1800" kern="1200" cap="none" baseline="0">
                <a:solidFill>
                  <a:srgbClr val="FFFFFF"/>
                </a:solidFill>
              </a:endParaRPr>
            </a:p>
          </p:txBody>
        </p:sp>
        <p:sp>
          <p:nvSpPr>
            <p:cNvPr id="20" name="Oval 19">
              <a:extLst>
                <a:ext uri="{FF2B5EF4-FFF2-40B4-BE49-F238E27FC236}">
                  <a16:creationId xmlns:a16="http://schemas.microsoft.com/office/drawing/2014/main" id="{18EFEBA6-8BE9-4F5C-AB4A-B5F9BD882CFF}"/>
                </a:ext>
              </a:extLst>
            </p:cNvPr>
            <p:cNvSpPr/>
            <p:nvPr/>
          </p:nvSpPr>
          <p:spPr>
            <a:xfrm>
              <a:off x="6085903" y="4741398"/>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21" name="Rectangle 20" descr="Ambulance">
              <a:extLst>
                <a:ext uri="{FF2B5EF4-FFF2-40B4-BE49-F238E27FC236}">
                  <a16:creationId xmlns:a16="http://schemas.microsoft.com/office/drawing/2014/main" id="{CA4EC6E1-7D34-494E-B9F3-9EEB96847DE1}"/>
                </a:ext>
              </a:extLst>
            </p:cNvPr>
            <p:cNvSpPr/>
            <p:nvPr/>
          </p:nvSpPr>
          <p:spPr>
            <a:xfrm>
              <a:off x="6285854" y="4941349"/>
              <a:ext cx="538330" cy="538330"/>
            </a:xfrm>
            <a:prstGeom prst="rect">
              <a:avLst/>
            </a:prstGeom>
            <a: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2" name="Freeform 24">
              <a:extLst>
                <a:ext uri="{FF2B5EF4-FFF2-40B4-BE49-F238E27FC236}">
                  <a16:creationId xmlns:a16="http://schemas.microsoft.com/office/drawing/2014/main" id="{CC08E2EC-CFBA-4DDA-A874-E2ED5AD81AE1}"/>
                </a:ext>
              </a:extLst>
            </p:cNvPr>
            <p:cNvSpPr/>
            <p:nvPr/>
          </p:nvSpPr>
          <p:spPr>
            <a:xfrm>
              <a:off x="5441391" y="5971867"/>
              <a:ext cx="2227256" cy="672912"/>
            </a:xfrm>
            <a:custGeom>
              <a:avLst/>
              <a:gdLst>
                <a:gd name="connsiteX0" fmla="*/ 0 w 2227256"/>
                <a:gd name="connsiteY0" fmla="*/ 0 h 672912"/>
                <a:gd name="connsiteX1" fmla="*/ 2227256 w 2227256"/>
                <a:gd name="connsiteY1" fmla="*/ 0 h 672912"/>
                <a:gd name="connsiteX2" fmla="*/ 2227256 w 2227256"/>
                <a:gd name="connsiteY2" fmla="*/ 672912 h 672912"/>
                <a:gd name="connsiteX3" fmla="*/ 0 w 2227256"/>
                <a:gd name="connsiteY3" fmla="*/ 672912 h 672912"/>
                <a:gd name="connsiteX4" fmla="*/ 0 w 2227256"/>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256" h="672912">
                  <a:moveTo>
                    <a:pt x="0" y="0"/>
                  </a:moveTo>
                  <a:lnTo>
                    <a:pt x="2227256" y="0"/>
                  </a:lnTo>
                  <a:lnTo>
                    <a:pt x="2227256"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a:solidFill>
                    <a:srgbClr val="FFFFFF"/>
                  </a:solidFill>
                </a:rPr>
                <a:t>Communicable diseases</a:t>
              </a:r>
              <a:endParaRPr lang="en-US" sz="1800" kern="1200" cap="none" baseline="0">
                <a:solidFill>
                  <a:srgbClr val="FFFFFF"/>
                </a:solidFill>
              </a:endParaRPr>
            </a:p>
          </p:txBody>
        </p:sp>
        <p:sp>
          <p:nvSpPr>
            <p:cNvPr id="23" name="Oval 22">
              <a:extLst>
                <a:ext uri="{FF2B5EF4-FFF2-40B4-BE49-F238E27FC236}">
                  <a16:creationId xmlns:a16="http://schemas.microsoft.com/office/drawing/2014/main" id="{038338E7-63C8-47E6-AD9C-766242A57830}"/>
                </a:ext>
              </a:extLst>
            </p:cNvPr>
            <p:cNvSpPr/>
            <p:nvPr/>
          </p:nvSpPr>
          <p:spPr>
            <a:xfrm>
              <a:off x="7945187" y="4741398"/>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24" name="Rectangle 23" descr="Skeleton">
              <a:extLst>
                <a:ext uri="{FF2B5EF4-FFF2-40B4-BE49-F238E27FC236}">
                  <a16:creationId xmlns:a16="http://schemas.microsoft.com/office/drawing/2014/main" id="{819BDB99-A96C-4E6F-A200-E60CC3B272F0}"/>
                </a:ext>
              </a:extLst>
            </p:cNvPr>
            <p:cNvSpPr/>
            <p:nvPr/>
          </p:nvSpPr>
          <p:spPr>
            <a:xfrm>
              <a:off x="8113642" y="4877143"/>
              <a:ext cx="538330" cy="538330"/>
            </a:xfrm>
            <a:prstGeom prst="rect">
              <a:avLst/>
            </a:prstGeom>
            <a: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5" name="Freeform 27">
              <a:extLst>
                <a:ext uri="{FF2B5EF4-FFF2-40B4-BE49-F238E27FC236}">
                  <a16:creationId xmlns:a16="http://schemas.microsoft.com/office/drawing/2014/main" id="{F3132038-5C67-4EA1-9363-E5D3AD4A57A4}"/>
                </a:ext>
              </a:extLst>
            </p:cNvPr>
            <p:cNvSpPr/>
            <p:nvPr/>
          </p:nvSpPr>
          <p:spPr>
            <a:xfrm>
              <a:off x="7681514" y="5951702"/>
              <a:ext cx="1538085" cy="672912"/>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dirty="0">
                  <a:solidFill>
                    <a:srgbClr val="FFFFFF"/>
                  </a:solidFill>
                </a:rPr>
                <a:t>Arboviruses</a:t>
              </a:r>
              <a:endParaRPr lang="en-US" sz="1800" kern="1200" cap="none" baseline="0" dirty="0">
                <a:solidFill>
                  <a:srgbClr val="FFFFFF"/>
                </a:solidFill>
              </a:endParaRPr>
            </a:p>
          </p:txBody>
        </p:sp>
        <p:sp>
          <p:nvSpPr>
            <p:cNvPr id="26" name="Oval 25">
              <a:extLst>
                <a:ext uri="{FF2B5EF4-FFF2-40B4-BE49-F238E27FC236}">
                  <a16:creationId xmlns:a16="http://schemas.microsoft.com/office/drawing/2014/main" id="{20C26DC4-7641-48F3-8F5E-4A2B568D81C7}"/>
                </a:ext>
              </a:extLst>
            </p:cNvPr>
            <p:cNvSpPr/>
            <p:nvPr/>
          </p:nvSpPr>
          <p:spPr>
            <a:xfrm>
              <a:off x="9836430" y="4752159"/>
              <a:ext cx="938232" cy="938232"/>
            </a:xfrm>
            <a:prstGeom prst="ellipse">
              <a:avLst/>
            </a:prstGeom>
            <a:solidFill>
              <a:schemeClr val="accent1"/>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27" name="Rectangle 26" descr="High Voltage">
              <a:extLst>
                <a:ext uri="{FF2B5EF4-FFF2-40B4-BE49-F238E27FC236}">
                  <a16:creationId xmlns:a16="http://schemas.microsoft.com/office/drawing/2014/main" id="{F06593B4-9862-4C21-8FA0-8C77CEF51871}"/>
                </a:ext>
              </a:extLst>
            </p:cNvPr>
            <p:cNvSpPr/>
            <p:nvPr/>
          </p:nvSpPr>
          <p:spPr>
            <a:xfrm>
              <a:off x="10036381" y="4877143"/>
              <a:ext cx="538330" cy="538330"/>
            </a:xfrm>
            <a:prstGeom prst="rect">
              <a:avLst/>
            </a:prstGeom>
            <a: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8" name="Freeform 30">
              <a:extLst>
                <a:ext uri="{FF2B5EF4-FFF2-40B4-BE49-F238E27FC236}">
                  <a16:creationId xmlns:a16="http://schemas.microsoft.com/office/drawing/2014/main" id="{FABA7472-F751-4D02-ABE6-C993427A2B05}"/>
                </a:ext>
              </a:extLst>
            </p:cNvPr>
            <p:cNvSpPr/>
            <p:nvPr/>
          </p:nvSpPr>
          <p:spPr>
            <a:xfrm>
              <a:off x="9488765" y="6040320"/>
              <a:ext cx="1538085" cy="672913"/>
            </a:xfrm>
            <a:custGeom>
              <a:avLst/>
              <a:gdLst>
                <a:gd name="connsiteX0" fmla="*/ 0 w 1538085"/>
                <a:gd name="connsiteY0" fmla="*/ 0 h 672912"/>
                <a:gd name="connsiteX1" fmla="*/ 1538085 w 1538085"/>
                <a:gd name="connsiteY1" fmla="*/ 0 h 672912"/>
                <a:gd name="connsiteX2" fmla="*/ 1538085 w 1538085"/>
                <a:gd name="connsiteY2" fmla="*/ 672912 h 672912"/>
                <a:gd name="connsiteX3" fmla="*/ 0 w 1538085"/>
                <a:gd name="connsiteY3" fmla="*/ 672912 h 672912"/>
                <a:gd name="connsiteX4" fmla="*/ 0 w 1538085"/>
                <a:gd name="connsiteY4" fmla="*/ 0 h 67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85" h="672912">
                  <a:moveTo>
                    <a:pt x="0" y="0"/>
                  </a:moveTo>
                  <a:lnTo>
                    <a:pt x="1538085" y="0"/>
                  </a:lnTo>
                  <a:lnTo>
                    <a:pt x="1538085" y="672912"/>
                  </a:lnTo>
                  <a:lnTo>
                    <a:pt x="0" y="672912"/>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AU" sz="1800" kern="1200" cap="none" baseline="0">
                  <a:solidFill>
                    <a:srgbClr val="FFFFFF"/>
                  </a:solidFill>
                </a:rPr>
                <a:t>Power disruption</a:t>
              </a:r>
              <a:endParaRPr lang="en-US" sz="1800" kern="1200" cap="none" baseline="0">
                <a:solidFill>
                  <a:srgbClr val="FFFFFF"/>
                </a:solidFill>
              </a:endParaRPr>
            </a:p>
          </p:txBody>
        </p:sp>
      </p:grpSp>
      <p:pic>
        <p:nvPicPr>
          <p:cNvPr id="3" name="Graphic 28" descr="Dim (Medium Sun)">
            <a:extLst>
              <a:ext uri="{FF2B5EF4-FFF2-40B4-BE49-F238E27FC236}">
                <a16:creationId xmlns:a16="http://schemas.microsoft.com/office/drawing/2014/main" id="{6357C830-8453-4F5F-99D5-037C21C956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64803" y="578616"/>
            <a:ext cx="760072" cy="731135"/>
          </a:xfrm>
          <a:prstGeom prst="rect">
            <a:avLst/>
          </a:prstGeom>
        </p:spPr>
      </p:pic>
      <p:pic>
        <p:nvPicPr>
          <p:cNvPr id="29" name="Graphic 29" descr="Fire">
            <a:extLst>
              <a:ext uri="{FF2B5EF4-FFF2-40B4-BE49-F238E27FC236}">
                <a16:creationId xmlns:a16="http://schemas.microsoft.com/office/drawing/2014/main" id="{7B7B617A-9660-48CD-A70E-8F7D849CA465}"/>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423303" y="599476"/>
            <a:ext cx="547870" cy="538224"/>
          </a:xfrm>
          <a:prstGeom prst="rect">
            <a:avLst/>
          </a:prstGeom>
        </p:spPr>
      </p:pic>
      <p:pic>
        <p:nvPicPr>
          <p:cNvPr id="30" name="Graphic 30" descr="Dandelion">
            <a:extLst>
              <a:ext uri="{FF2B5EF4-FFF2-40B4-BE49-F238E27FC236}">
                <a16:creationId xmlns:a16="http://schemas.microsoft.com/office/drawing/2014/main" id="{2122F815-32DC-42A7-A4DE-5CA984C0FD77}"/>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457935" y="2774971"/>
            <a:ext cx="567160" cy="567160"/>
          </a:xfrm>
          <a:prstGeom prst="rect">
            <a:avLst/>
          </a:prstGeom>
        </p:spPr>
      </p:pic>
      <p:pic>
        <p:nvPicPr>
          <p:cNvPr id="32" name="Picture 31">
            <a:extLst>
              <a:ext uri="{FF2B5EF4-FFF2-40B4-BE49-F238E27FC236}">
                <a16:creationId xmlns:a16="http://schemas.microsoft.com/office/drawing/2014/main" id="{2E888E50-ED42-480F-9324-B730CA9CFD3C}"/>
              </a:ext>
            </a:extLst>
          </p:cNvPr>
          <p:cNvPicPr>
            <a:picLocks noChangeAspect="1"/>
          </p:cNvPicPr>
          <p:nvPr/>
        </p:nvPicPr>
        <p:blipFill>
          <a:blip r:embed="rId21"/>
          <a:stretch>
            <a:fillRect/>
          </a:stretch>
        </p:blipFill>
        <p:spPr>
          <a:xfrm>
            <a:off x="8355815" y="3542054"/>
            <a:ext cx="3732775" cy="2799581"/>
          </a:xfrm>
          <a:prstGeom prst="rect">
            <a:avLst/>
          </a:prstGeom>
        </p:spPr>
      </p:pic>
    </p:spTree>
    <p:extLst>
      <p:ext uri="{BB962C8B-B14F-4D97-AF65-F5344CB8AC3E}">
        <p14:creationId xmlns:p14="http://schemas.microsoft.com/office/powerpoint/2010/main" val="275384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DA7052-81CF-4468-8FD0-AA741BAAA917}"/>
              </a:ext>
            </a:extLst>
          </p:cNvPr>
          <p:cNvSpPr txBox="1">
            <a:spLocks/>
          </p:cNvSpPr>
          <p:nvPr/>
        </p:nvSpPr>
        <p:spPr>
          <a:xfrm>
            <a:off x="8414599" y="364181"/>
            <a:ext cx="3346825" cy="12948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a:solidFill>
                  <a:schemeClr val="accent1"/>
                </a:solidFill>
              </a:rPr>
              <a:t>Coronavirus considerations</a:t>
            </a:r>
          </a:p>
        </p:txBody>
      </p:sp>
      <p:sp>
        <p:nvSpPr>
          <p:cNvPr id="5" name="Content Placeholder 2">
            <a:extLst>
              <a:ext uri="{FF2B5EF4-FFF2-40B4-BE49-F238E27FC236}">
                <a16:creationId xmlns:a16="http://schemas.microsoft.com/office/drawing/2014/main" id="{3088579C-EF1D-4453-8D56-03DFB0D79682}"/>
              </a:ext>
            </a:extLst>
          </p:cNvPr>
          <p:cNvSpPr>
            <a:spLocks noGrp="1"/>
          </p:cNvSpPr>
          <p:nvPr>
            <p:ph idx="1"/>
          </p:nvPr>
        </p:nvSpPr>
        <p:spPr>
          <a:xfrm>
            <a:off x="312821" y="364181"/>
            <a:ext cx="7495673" cy="6000524"/>
          </a:xfrm>
        </p:spPr>
        <p:txBody>
          <a:bodyPr vert="horz" lIns="91440" tIns="45720" rIns="91440" bIns="45720" rtlCol="0" anchor="t">
            <a:normAutofit fontScale="77500" lnSpcReduction="20000"/>
          </a:bodyPr>
          <a:lstStyle/>
          <a:p>
            <a:pPr marL="0" indent="0">
              <a:buNone/>
            </a:pPr>
            <a:r>
              <a:rPr lang="en-AU" sz="3300" b="1" dirty="0">
                <a:solidFill>
                  <a:schemeClr val="bg1"/>
                </a:solidFill>
                <a:latin typeface="+mj-lt"/>
              </a:rPr>
              <a:t>Can people leave home in an emergency?</a:t>
            </a:r>
          </a:p>
          <a:p>
            <a:r>
              <a:rPr lang="en-AU" sz="2600" dirty="0">
                <a:solidFill>
                  <a:schemeClr val="bg1"/>
                </a:solidFill>
                <a:latin typeface="+mj-lt"/>
              </a:rPr>
              <a:t>YES - </a:t>
            </a:r>
            <a:r>
              <a:rPr lang="en-AU" sz="2900" dirty="0">
                <a:solidFill>
                  <a:schemeClr val="bg1"/>
                </a:solidFill>
              </a:rPr>
              <a:t>Safety of people is paramount</a:t>
            </a:r>
          </a:p>
          <a:p>
            <a:r>
              <a:rPr lang="en-AU" sz="2900" dirty="0">
                <a:solidFill>
                  <a:schemeClr val="bg1"/>
                </a:solidFill>
              </a:rPr>
              <a:t>During an emergency people are exempt from the direction to stay at home</a:t>
            </a:r>
          </a:p>
          <a:p>
            <a:r>
              <a:rPr lang="en-AU" sz="2900" dirty="0">
                <a:solidFill>
                  <a:schemeClr val="bg1"/>
                </a:solidFill>
              </a:rPr>
              <a:t>www.dhhs.vic.gov.au/emergencies-and-coronavirus-covid-19</a:t>
            </a:r>
          </a:p>
          <a:p>
            <a:pPr marL="0" indent="0">
              <a:buNone/>
            </a:pPr>
            <a:endParaRPr lang="en-AU" sz="2600" b="1" dirty="0">
              <a:solidFill>
                <a:schemeClr val="bg1"/>
              </a:solidFill>
              <a:latin typeface="+mj-lt"/>
            </a:endParaRPr>
          </a:p>
          <a:p>
            <a:pPr marL="0" indent="0">
              <a:buNone/>
            </a:pPr>
            <a:r>
              <a:rPr lang="en-AU" sz="3300" b="1" dirty="0">
                <a:solidFill>
                  <a:schemeClr val="bg1"/>
                </a:solidFill>
                <a:latin typeface="+mj-lt"/>
              </a:rPr>
              <a:t>Will COVID-19 affect my emergency plan?</a:t>
            </a:r>
          </a:p>
          <a:p>
            <a:pPr marL="0" indent="0">
              <a:lnSpc>
                <a:spcPct val="120000"/>
              </a:lnSpc>
              <a:spcBef>
                <a:spcPts val="600"/>
              </a:spcBef>
              <a:buNone/>
            </a:pPr>
            <a:r>
              <a:rPr lang="en-AU" sz="2900" dirty="0">
                <a:solidFill>
                  <a:schemeClr val="bg1"/>
                </a:solidFill>
              </a:rPr>
              <a:t>Plans should: </a:t>
            </a:r>
          </a:p>
          <a:p>
            <a:pPr>
              <a:lnSpc>
                <a:spcPct val="120000"/>
              </a:lnSpc>
              <a:spcBef>
                <a:spcPts val="600"/>
              </a:spcBef>
            </a:pPr>
            <a:r>
              <a:rPr lang="en-AU" sz="2900" dirty="0">
                <a:solidFill>
                  <a:schemeClr val="bg1"/>
                </a:solidFill>
              </a:rPr>
              <a:t>Consider any changes to services/working arrangements due to COVID-19</a:t>
            </a:r>
          </a:p>
          <a:p>
            <a:pPr>
              <a:lnSpc>
                <a:spcPct val="120000"/>
              </a:lnSpc>
              <a:spcBef>
                <a:spcPts val="600"/>
              </a:spcBef>
            </a:pPr>
            <a:r>
              <a:rPr lang="en-AU" sz="2900" dirty="0">
                <a:solidFill>
                  <a:schemeClr val="bg1"/>
                </a:solidFill>
              </a:rPr>
              <a:t>Aim to meet the Victorian Chief Health Officer directives wherever possible</a:t>
            </a:r>
          </a:p>
          <a:p>
            <a:pPr>
              <a:lnSpc>
                <a:spcPct val="120000"/>
              </a:lnSpc>
              <a:spcBef>
                <a:spcPts val="600"/>
              </a:spcBef>
            </a:pPr>
            <a:r>
              <a:rPr lang="en-AU" sz="2900" dirty="0">
                <a:solidFill>
                  <a:schemeClr val="bg1"/>
                </a:solidFill>
              </a:rPr>
              <a:t>Be adaptable and capable of managing throughout a spectrum of more stringent to less stringent public health control measures</a:t>
            </a:r>
          </a:p>
          <a:p>
            <a:pPr>
              <a:lnSpc>
                <a:spcPct val="120000"/>
              </a:lnSpc>
              <a:spcBef>
                <a:spcPts val="600"/>
              </a:spcBef>
            </a:pPr>
            <a:endParaRPr lang="en-AU" sz="2900" dirty="0">
              <a:solidFill>
                <a:schemeClr val="bg1"/>
              </a:solidFill>
            </a:endParaRPr>
          </a:p>
          <a:p>
            <a:pPr marL="0" indent="0">
              <a:buNone/>
            </a:pPr>
            <a:endParaRPr lang="en-AU" dirty="0">
              <a:solidFill>
                <a:schemeClr val="bg1"/>
              </a:solidFill>
            </a:endParaRPr>
          </a:p>
        </p:txBody>
      </p:sp>
      <p:pic>
        <p:nvPicPr>
          <p:cNvPr id="6" name="Picture 5">
            <a:extLst>
              <a:ext uri="{FF2B5EF4-FFF2-40B4-BE49-F238E27FC236}">
                <a16:creationId xmlns:a16="http://schemas.microsoft.com/office/drawing/2014/main" id="{DB60E2FB-905A-4D4A-9153-64D180DF8804}"/>
              </a:ext>
            </a:extLst>
          </p:cNvPr>
          <p:cNvPicPr>
            <a:picLocks noChangeAspect="1"/>
          </p:cNvPicPr>
          <p:nvPr/>
        </p:nvPicPr>
        <p:blipFill>
          <a:blip r:embed="rId3"/>
          <a:stretch>
            <a:fillRect/>
          </a:stretch>
        </p:blipFill>
        <p:spPr>
          <a:xfrm>
            <a:off x="8237714" y="4438202"/>
            <a:ext cx="3700593" cy="1926503"/>
          </a:xfrm>
          <a:prstGeom prst="rect">
            <a:avLst/>
          </a:prstGeom>
        </p:spPr>
      </p:pic>
    </p:spTree>
    <p:extLst>
      <p:ext uri="{BB962C8B-B14F-4D97-AF65-F5344CB8AC3E}">
        <p14:creationId xmlns:p14="http://schemas.microsoft.com/office/powerpoint/2010/main" val="322310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DA7052-81CF-4468-8FD0-AA741BAAA917}"/>
              </a:ext>
            </a:extLst>
          </p:cNvPr>
          <p:cNvSpPr txBox="1">
            <a:spLocks/>
          </p:cNvSpPr>
          <p:nvPr/>
        </p:nvSpPr>
        <p:spPr>
          <a:xfrm>
            <a:off x="8414599" y="388565"/>
            <a:ext cx="3346825" cy="12948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a:solidFill>
                  <a:schemeClr val="accent1"/>
                </a:solidFill>
              </a:rPr>
              <a:t>Coronavirus considerations</a:t>
            </a:r>
          </a:p>
        </p:txBody>
      </p:sp>
      <p:sp>
        <p:nvSpPr>
          <p:cNvPr id="5" name="Content Placeholder 2">
            <a:extLst>
              <a:ext uri="{FF2B5EF4-FFF2-40B4-BE49-F238E27FC236}">
                <a16:creationId xmlns:a16="http://schemas.microsoft.com/office/drawing/2014/main" id="{3088579C-EF1D-4453-8D56-03DFB0D79682}"/>
              </a:ext>
            </a:extLst>
          </p:cNvPr>
          <p:cNvSpPr>
            <a:spLocks noGrp="1"/>
          </p:cNvSpPr>
          <p:nvPr>
            <p:ph idx="1"/>
          </p:nvPr>
        </p:nvSpPr>
        <p:spPr>
          <a:xfrm>
            <a:off x="430575" y="388565"/>
            <a:ext cx="7377919" cy="6108488"/>
          </a:xfrm>
        </p:spPr>
        <p:txBody>
          <a:bodyPr vert="horz" lIns="91440" tIns="45720" rIns="91440" bIns="45720" rtlCol="0" anchor="t">
            <a:normAutofit/>
          </a:bodyPr>
          <a:lstStyle/>
          <a:p>
            <a:pPr marL="0" indent="0">
              <a:buNone/>
            </a:pPr>
            <a:r>
              <a:rPr lang="en-AU" dirty="0">
                <a:solidFill>
                  <a:schemeClr val="bg1"/>
                </a:solidFill>
              </a:rPr>
              <a:t>General principles:</a:t>
            </a:r>
          </a:p>
          <a:p>
            <a:r>
              <a:rPr lang="en-AU" dirty="0">
                <a:solidFill>
                  <a:schemeClr val="bg1"/>
                </a:solidFill>
              </a:rPr>
              <a:t>Good hand and respiratory hygiene</a:t>
            </a:r>
          </a:p>
          <a:p>
            <a:r>
              <a:rPr lang="en-AU" dirty="0">
                <a:solidFill>
                  <a:schemeClr val="bg1"/>
                </a:solidFill>
              </a:rPr>
              <a:t>Physical distancing – maintain at least 1.5 metres</a:t>
            </a:r>
          </a:p>
          <a:p>
            <a:r>
              <a:rPr lang="en-AU" dirty="0">
                <a:solidFill>
                  <a:schemeClr val="bg1"/>
                </a:solidFill>
              </a:rPr>
              <a:t>Special arrangements for individuals who must self-isolate or quarantine</a:t>
            </a:r>
          </a:p>
          <a:p>
            <a:pPr lvl="0"/>
            <a:r>
              <a:rPr lang="en-AU" dirty="0">
                <a:solidFill>
                  <a:schemeClr val="bg1"/>
                </a:solidFill>
              </a:rPr>
              <a:t>PPE – have necessary protective equipment e.g. masks, gloves etc.</a:t>
            </a:r>
          </a:p>
          <a:p>
            <a:pPr lvl="0"/>
            <a:r>
              <a:rPr lang="en-AU" dirty="0">
                <a:solidFill>
                  <a:schemeClr val="bg1"/>
                </a:solidFill>
              </a:rPr>
              <a:t>Cleaning of surfaces and other areas in the facility, including correct biohazard waste management</a:t>
            </a:r>
          </a:p>
          <a:p>
            <a:r>
              <a:rPr lang="en-AU" dirty="0">
                <a:solidFill>
                  <a:schemeClr val="bg1"/>
                </a:solidFill>
              </a:rPr>
              <a:t>If unwell or have symptoms, do not attend work, get tested.</a:t>
            </a:r>
          </a:p>
          <a:p>
            <a:pPr marL="0" indent="0">
              <a:buNone/>
            </a:pPr>
            <a:endParaRPr lang="en-AU" dirty="0">
              <a:solidFill>
                <a:schemeClr val="bg1"/>
              </a:solidFill>
            </a:endParaRPr>
          </a:p>
        </p:txBody>
      </p:sp>
      <p:pic>
        <p:nvPicPr>
          <p:cNvPr id="3" name="Picture 2">
            <a:extLst>
              <a:ext uri="{FF2B5EF4-FFF2-40B4-BE49-F238E27FC236}">
                <a16:creationId xmlns:a16="http://schemas.microsoft.com/office/drawing/2014/main" id="{DDE11159-F2AA-41DD-88E2-D22E2705287A}"/>
              </a:ext>
            </a:extLst>
          </p:cNvPr>
          <p:cNvPicPr>
            <a:picLocks noChangeAspect="1"/>
          </p:cNvPicPr>
          <p:nvPr/>
        </p:nvPicPr>
        <p:blipFill>
          <a:blip r:embed="rId3"/>
          <a:stretch>
            <a:fillRect/>
          </a:stretch>
        </p:blipFill>
        <p:spPr>
          <a:xfrm>
            <a:off x="8414599" y="4683165"/>
            <a:ext cx="3572540" cy="1786270"/>
          </a:xfrm>
          <a:prstGeom prst="rect">
            <a:avLst/>
          </a:prstGeom>
        </p:spPr>
      </p:pic>
    </p:spTree>
    <p:extLst>
      <p:ext uri="{BB962C8B-B14F-4D97-AF65-F5344CB8AC3E}">
        <p14:creationId xmlns:p14="http://schemas.microsoft.com/office/powerpoint/2010/main" val="1685634113"/>
      </p:ext>
    </p:extLst>
  </p:cSld>
  <p:clrMapOvr>
    <a:masterClrMapping/>
  </p:clrMapOvr>
</p:sld>
</file>

<file path=ppt/theme/theme1.xml><?xml version="1.0" encoding="utf-8"?>
<a:theme xmlns:a="http://schemas.openxmlformats.org/drawingml/2006/main" name="Office Theme">
  <a:themeElements>
    <a:clrScheme name="Prep Forums 2019">
      <a:dk1>
        <a:sysClr val="windowText" lastClr="000000"/>
      </a:dk1>
      <a:lt1>
        <a:srgbClr val="FFFFFF"/>
      </a:lt1>
      <a:dk2>
        <a:srgbClr val="44546A"/>
      </a:dk2>
      <a:lt2>
        <a:srgbClr val="E7E6E6"/>
      </a:lt2>
      <a:accent1>
        <a:srgbClr val="AF272F"/>
      </a:accent1>
      <a:accent2>
        <a:srgbClr val="201547"/>
      </a:accent2>
      <a:accent3>
        <a:srgbClr val="00B2A9"/>
      </a:accent3>
      <a:accent4>
        <a:srgbClr val="78BE20"/>
      </a:accent4>
      <a:accent5>
        <a:srgbClr val="FFC000"/>
      </a:accent5>
      <a:accent6>
        <a:srgbClr val="EF4A81"/>
      </a:accent6>
      <a:hlink>
        <a:srgbClr val="87189D"/>
      </a:hlink>
      <a:folHlink>
        <a:srgbClr val="E35205"/>
      </a:folHlink>
    </a:clrScheme>
    <a:fontScheme name="Custom 1">
      <a:majorFont>
        <a:latin typeface="VIC Medium"/>
        <a:ea typeface=""/>
        <a:cs typeface=""/>
      </a:majorFont>
      <a:minorFont>
        <a:latin typeface="V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0C4347C5C6D34BA8C9FCC4F57D19B6" ma:contentTypeVersion="20" ma:contentTypeDescription="Create a new document." ma:contentTypeScope="" ma:versionID="0c3b25750aaa4907d0800f2715a4d6a9">
  <xsd:schema xmlns:xsd="http://www.w3.org/2001/XMLSchema" xmlns:xs="http://www.w3.org/2001/XMLSchema" xmlns:p="http://schemas.microsoft.com/office/2006/metadata/properties" xmlns:ns2="06badf41-c0a1-41a6-983a-efd542c2c878" xmlns:ns3="51ef5222-d273-4e86-adbf-8aa3d9e99a84" xmlns:ns4="5ce0f2b5-5be5-4508-bce9-d7011ece0659" targetNamespace="http://schemas.microsoft.com/office/2006/metadata/properties" ma:root="true" ma:fieldsID="1e0e4daec42ccf527de72b2be702ca1f" ns2:_="" ns3:_="" ns4:_="">
    <xsd:import namespace="06badf41-c0a1-41a6-983a-efd542c2c878"/>
    <xsd:import namespace="51ef5222-d273-4e86-adbf-8aa3d9e99a8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Ca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adf41-c0a1-41a6-983a-efd542c2c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Caption" ma:index="25" nillable="true" ma:displayName="Caption" ma:format="Dropdown" ma:internalName="Capt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ef5222-d273-4e86-adbf-8aa3d9e99a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5a02ebc-a532-4cc7-9416-7e8309854dba}" ma:internalName="TaxCatchAll" ma:showField="CatchAllData" ma:web="51ef5222-d273-4e86-adbf-8aa3d9e99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1ef5222-d273-4e86-adbf-8aa3d9e99a84">
      <UserInfo>
        <DisplayName>Vanessa Coli (DHHS)</DisplayName>
        <AccountId>63</AccountId>
        <AccountType/>
      </UserInfo>
      <UserInfo>
        <DisplayName>Simon Crouch (DHHS)</DisplayName>
        <AccountId>71</AccountId>
        <AccountType/>
      </UserInfo>
      <UserInfo>
        <DisplayName>Clare Looker (DHHS)</DisplayName>
        <AccountId>72</AccountId>
        <AccountType/>
      </UserInfo>
      <UserInfo>
        <DisplayName>Michael Mefflin (DHHS)</DisplayName>
        <AccountId>48</AccountId>
        <AccountType/>
      </UserInfo>
      <UserInfo>
        <DisplayName>Nicole Brady (DHHS)</DisplayName>
        <AccountId>73</AccountId>
        <AccountType/>
      </UserInfo>
      <UserInfo>
        <DisplayName>Tim Owen (DHHS)</DisplayName>
        <AccountId>74</AccountId>
        <AccountType/>
      </UserInfo>
      <UserInfo>
        <DisplayName>Robert Stephens (DHHS)</DisplayName>
        <AccountId>12</AccountId>
        <AccountType/>
      </UserInfo>
      <UserInfo>
        <DisplayName>Angie Bone (DHHS)</DisplayName>
        <AccountId>75</AccountId>
        <AccountType/>
      </UserInfo>
      <UserInfo>
        <DisplayName>Sandra Falconer (DHHS)</DisplayName>
        <AccountId>78</AccountId>
        <AccountType/>
      </UserInfo>
      <UserInfo>
        <DisplayName>Vikki Lynch (DHHS)</DisplayName>
        <AccountId>79</AccountId>
        <AccountType/>
      </UserInfo>
      <UserInfo>
        <DisplayName>Brendan Gorrie (DHHS)</DisplayName>
        <AccountId>18</AccountId>
        <AccountType/>
      </UserInfo>
      <UserInfo>
        <DisplayName>Amanda Teo (DHHS)</DisplayName>
        <AccountId>68</AccountId>
        <AccountType/>
      </UserInfo>
      <UserInfo>
        <DisplayName>Debra Luttrell (DHHS)</DisplayName>
        <AccountId>65</AccountId>
        <AccountType/>
      </UserInfo>
      <UserInfo>
        <DisplayName>Tim Hamilton (DHHS)</DisplayName>
        <AccountId>80</AccountId>
        <AccountType/>
      </UserInfo>
      <UserInfo>
        <DisplayName>Madeline Wilson (DHHS)</DisplayName>
        <AccountId>81</AccountId>
        <AccountType/>
      </UserInfo>
      <UserInfo>
        <DisplayName>Sheryll Kay (DHHS)</DisplayName>
        <AccountId>82</AccountId>
        <AccountType/>
      </UserInfo>
      <UserInfo>
        <DisplayName>Coralie Hadingham (DHHS)</DisplayName>
        <AccountId>86</AccountId>
        <AccountType/>
      </UserInfo>
      <UserInfo>
        <DisplayName>Jenny Owen (DHHS)</DisplayName>
        <AccountId>87</AccountId>
        <AccountType/>
      </UserInfo>
      <UserInfo>
        <DisplayName>Tam Quach (DHHS)</DisplayName>
        <AccountId>88</AccountId>
        <AccountType/>
      </UserInfo>
      <UserInfo>
        <DisplayName>Paul Maher (DHHS)</DisplayName>
        <AccountId>89</AccountId>
        <AccountType/>
      </UserInfo>
      <UserInfo>
        <DisplayName>Ellie Mandritis (DHHS)</DisplayName>
        <AccountId>42</AccountId>
        <AccountType/>
      </UserInfo>
      <UserInfo>
        <DisplayName>Helen Parker (DHHS)</DisplayName>
        <AccountId>70</AccountId>
        <AccountType/>
      </UserInfo>
      <UserInfo>
        <DisplayName>Glynn Owen (DHHS)</DisplayName>
        <AccountId>90</AccountId>
        <AccountType/>
      </UserInfo>
      <UserInfo>
        <DisplayName>Braedan Hogan (DHHS)</DisplayName>
        <AccountId>85</AccountId>
        <AccountType/>
      </UserInfo>
    </SharedWithUsers>
    <lcf76f155ced4ddcb4097134ff3c332f xmlns="06badf41-c0a1-41a6-983a-efd542c2c878">
      <Terms xmlns="http://schemas.microsoft.com/office/infopath/2007/PartnerControls"/>
    </lcf76f155ced4ddcb4097134ff3c332f>
    <TaxCatchAll xmlns="5ce0f2b5-5be5-4508-bce9-d7011ece0659" xsi:nil="true"/>
    <Caption xmlns="06badf41-c0a1-41a6-983a-efd542c2c878" xsi:nil="true"/>
  </documentManagement>
</p:properties>
</file>

<file path=customXml/itemProps1.xml><?xml version="1.0" encoding="utf-8"?>
<ds:datastoreItem xmlns:ds="http://schemas.openxmlformats.org/officeDocument/2006/customXml" ds:itemID="{3017C752-0E56-4384-9A25-CCB55B6051F5}">
  <ds:schemaRefs>
    <ds:schemaRef ds:uri="http://schemas.microsoft.com/sharepoint/v3/contenttype/forms"/>
  </ds:schemaRefs>
</ds:datastoreItem>
</file>

<file path=customXml/itemProps2.xml><?xml version="1.0" encoding="utf-8"?>
<ds:datastoreItem xmlns:ds="http://schemas.openxmlformats.org/officeDocument/2006/customXml" ds:itemID="{E5F26B82-2070-4D35-8D61-DF2245CBDA99}"/>
</file>

<file path=customXml/itemProps3.xml><?xml version="1.0" encoding="utf-8"?>
<ds:datastoreItem xmlns:ds="http://schemas.openxmlformats.org/officeDocument/2006/customXml" ds:itemID="{10F554BC-3022-4041-9CB7-7BB669188AD2}">
  <ds:schemaRefs>
    <ds:schemaRef ds:uri="http://schemas.openxmlformats.org/package/2006/metadata/core-properties"/>
    <ds:schemaRef ds:uri="fa2310a6-bbba-42df-97d4-fdd9085cfb05"/>
    <ds:schemaRef ds:uri="http://purl.org/dc/dcmitype/"/>
    <ds:schemaRef ds:uri="f6005034-34e4-44ed-9116-8e8166eeccdd"/>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106</TotalTime>
  <Words>2775</Words>
  <Application>Microsoft Office PowerPoint</Application>
  <PresentationFormat>Widescreen</PresentationFormat>
  <Paragraphs>303</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VIC Medium</vt:lpstr>
      <vt:lpstr>VIC SemiBold</vt:lpstr>
      <vt:lpstr>VIC</vt:lpstr>
      <vt:lpstr>Arial</vt:lpstr>
      <vt:lpstr>Arial Black</vt:lpstr>
      <vt:lpstr>Calibri</vt:lpstr>
      <vt:lpstr>Calibri Light</vt:lpstr>
      <vt:lpstr>Office Theme</vt:lpstr>
      <vt:lpstr>Custom Design</vt:lpstr>
      <vt:lpstr>Preparing for emergencies</vt:lpstr>
      <vt:lpstr>Do you know what your service does in an emergency?</vt:lpstr>
      <vt:lpstr>what we’ll cover</vt:lpstr>
      <vt:lpstr>PowerPoint Presentation</vt:lpstr>
      <vt:lpstr>Understanding your responsibilities</vt:lpstr>
      <vt:lpstr>Emergency management decision makers</vt:lpstr>
      <vt:lpstr>PowerPoint Presentation</vt:lpstr>
      <vt:lpstr>PowerPoint Presentation</vt:lpstr>
      <vt:lpstr>PowerPoint Presentation</vt:lpstr>
      <vt:lpstr>Assessing Risks</vt:lpstr>
      <vt:lpstr>planning a response</vt:lpstr>
      <vt:lpstr>PowerPoint Presentation</vt:lpstr>
      <vt:lpstr>Vulnerable Persons Registers</vt:lpstr>
      <vt:lpstr>PowerPoint Presentation</vt:lpstr>
      <vt:lpstr>PowerPoint Presentation</vt:lpstr>
      <vt:lpstr>Emergency Readiness</vt:lpstr>
      <vt:lpstr>PowerPoint Presentation</vt:lpstr>
      <vt:lpstr>during an emergency</vt:lpstr>
      <vt:lpstr>PowerPoint Presentation</vt:lpstr>
      <vt:lpstr>After emergencies</vt:lpstr>
      <vt:lpstr>PowerPoint Presentation</vt:lpstr>
      <vt:lpstr>PowerPoint Presentation</vt:lpstr>
    </vt:vector>
  </TitlesOfParts>
  <Company>Department of Health and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 and engagement forums - welcome preparing for emergencies</dc:title>
  <dc:subject>Emergency management</dc:subject>
  <dc:creator/>
  <cp:lastModifiedBy>Janet Westwood (DHHS)</cp:lastModifiedBy>
  <cp:revision>52</cp:revision>
  <dcterms:created xsi:type="dcterms:W3CDTF">2019-08-06T00:25:21Z</dcterms:created>
  <dcterms:modified xsi:type="dcterms:W3CDTF">2020-10-18T22:19:31Z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0x0101009F0C4347C5C6D34BA8C9FCC4F57D19B6</vt:lpwstr>
  </property>
  <property fmtid="{D5CDD505-2E9C-101B-9397-08002B2CF9AE}" pid="3" name="MSIP_Label_43e64453-338c-4f93-8a4d-0039a0a41f2a_Enabled">
    <vt:lpwstr>true</vt:lpwstr>
  </property>
  <property fmtid="{D5CDD505-2E9C-101B-9397-08002B2CF9AE}" pid="4" name="MSIP_Label_43e64453-338c-4f93-8a4d-0039a0a41f2a_SetDate">
    <vt:lpwstr>2020-10-18T21:32:07Z</vt:lpwstr>
  </property>
  <property fmtid="{D5CDD505-2E9C-101B-9397-08002B2CF9AE}" pid="5" name="MSIP_Label_43e64453-338c-4f93-8a4d-0039a0a41f2a_Method">
    <vt:lpwstr>Privileged</vt:lpwstr>
  </property>
  <property fmtid="{D5CDD505-2E9C-101B-9397-08002B2CF9AE}" pid="6" name="MSIP_Label_43e64453-338c-4f93-8a4d-0039a0a41f2a_Name">
    <vt:lpwstr>43e64453-338c-4f93-8a4d-0039a0a41f2a</vt:lpwstr>
  </property>
  <property fmtid="{D5CDD505-2E9C-101B-9397-08002B2CF9AE}" pid="7" name="MSIP_Label_43e64453-338c-4f93-8a4d-0039a0a41f2a_SiteId">
    <vt:lpwstr>c0e0601f-0fac-449c-9c88-a104c4eb9f28</vt:lpwstr>
  </property>
  <property fmtid="{D5CDD505-2E9C-101B-9397-08002B2CF9AE}" pid="8" name="MSIP_Label_43e64453-338c-4f93-8a4d-0039a0a41f2a_ActionId">
    <vt:lpwstr>3d588420-84d7-4052-ac53-8e413634b212</vt:lpwstr>
  </property>
  <property fmtid="{D5CDD505-2E9C-101B-9397-08002B2CF9AE}" pid="9" name="MSIP_Label_43e64453-338c-4f93-8a4d-0039a0a41f2a_ContentBits">
    <vt:lpwstr>2</vt:lpwstr>
  </property>
</Properties>
</file>