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4"/>
  </p:sldMasterIdLst>
  <p:notesMasterIdLst>
    <p:notesMasterId r:id="rId31"/>
  </p:notesMasterIdLst>
  <p:sldIdLst>
    <p:sldId id="3716" r:id="rId5"/>
    <p:sldId id="280" r:id="rId6"/>
    <p:sldId id="282" r:id="rId7"/>
    <p:sldId id="277" r:id="rId8"/>
    <p:sldId id="2147470187" r:id="rId9"/>
    <p:sldId id="4128" r:id="rId10"/>
    <p:sldId id="4127" r:id="rId11"/>
    <p:sldId id="2147470191" r:id="rId12"/>
    <p:sldId id="4135" r:id="rId13"/>
    <p:sldId id="2147470193" r:id="rId14"/>
    <p:sldId id="4181" r:id="rId15"/>
    <p:sldId id="2147470196" r:id="rId16"/>
    <p:sldId id="4139" r:id="rId17"/>
    <p:sldId id="2147470203" r:id="rId18"/>
    <p:sldId id="2147470189" r:id="rId19"/>
    <p:sldId id="2147470197" r:id="rId20"/>
    <p:sldId id="4147" r:id="rId21"/>
    <p:sldId id="2147470204" r:id="rId22"/>
    <p:sldId id="4146" r:id="rId23"/>
    <p:sldId id="2147470188" r:id="rId24"/>
    <p:sldId id="2147470198" r:id="rId25"/>
    <p:sldId id="4180" r:id="rId26"/>
    <p:sldId id="4179" r:id="rId27"/>
    <p:sldId id="2147470190" r:id="rId28"/>
    <p:sldId id="341" r:id="rId29"/>
    <p:sldId id="40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88D57E-548F-2251-8EBB-5773873AE609}" name="Helen Zenkis (DFFH)" initials="HZ" userId="S::Helen.Zenkis@dffh.vic.gov.au::d6f03732-90c1-428a-bd98-3fd9ba333cc1" providerId="AD"/>
  <p188:author id="{72AA4AA9-698A-D1ED-8DAD-572D57A53C16}" name="Melissa Purdy (DFFH)" initials="MP" userId="S::melissa.purdy@dffh.vic.gov.au::3d65ad38-0023-49d9-b442-6f1b050b85f8" providerId="AD"/>
  <p188:author id="{DAEB9CCC-8AA3-0969-889A-6D929760EA55}" name="Annette Lancy (DFFH)" initials="A(" userId="S::annette.lancy@dffh.vic.gov.au::add96369-3913-4d03-b25b-fccebd0c6259" providerId="AD"/>
  <p188:author id="{D50D3FF0-1DE1-7ACA-BBE5-730ED6E77FFA}" name="Madison Wilding (DFFH)" initials="M(" userId="S::madison.wilding@dffh.vic.gov.au::cb20c11e-6ea5-4fc1-a091-5d5d2a615ca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6092"/>
    <a:srgbClr val="403152"/>
    <a:srgbClr val="37429B"/>
    <a:srgbClr val="002060"/>
    <a:srgbClr val="5C46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752F86-990A-498D-8633-C688C3E8E953}" v="727" dt="2024-12-05T22:31:05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4" autoAdjust="0"/>
  </p:normalViewPr>
  <p:slideViewPr>
    <p:cSldViewPr snapToGrid="0">
      <p:cViewPr varScale="1">
        <p:scale>
          <a:sx n="68" d="100"/>
          <a:sy n="68" d="100"/>
        </p:scale>
        <p:origin x="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9EFDFF-F5D2-4CE9-B31E-CF245AFF39DD}" type="doc">
      <dgm:prSet loTypeId="urn:microsoft.com/office/officeart/2005/8/layout/radial1" loCatId="relationship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AU"/>
        </a:p>
      </dgm:t>
    </dgm:pt>
    <dgm:pt modelId="{3FBDDE26-96C5-4666-9A1D-97402E51181A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AU" sz="1600" b="1" dirty="0">
              <a:solidFill>
                <a:schemeClr val="bg1"/>
              </a:solidFill>
            </a:rPr>
            <a:t>Client safety</a:t>
          </a:r>
        </a:p>
      </dgm:t>
    </dgm:pt>
    <dgm:pt modelId="{FB978B94-FD8B-4E58-8EC1-11887AB3D8DF}" type="parTrans" cxnId="{39804BB8-9A34-4E1C-944F-5064AB1F8B25}">
      <dgm:prSet/>
      <dgm:spPr/>
      <dgm:t>
        <a:bodyPr/>
        <a:lstStyle/>
        <a:p>
          <a:endParaRPr lang="en-AU"/>
        </a:p>
      </dgm:t>
    </dgm:pt>
    <dgm:pt modelId="{1730D736-A692-4194-9C95-4018C41D33FA}" type="sibTrans" cxnId="{39804BB8-9A34-4E1C-944F-5064AB1F8B25}">
      <dgm:prSet/>
      <dgm:spPr/>
      <dgm:t>
        <a:bodyPr/>
        <a:lstStyle/>
        <a:p>
          <a:endParaRPr lang="en-AU"/>
        </a:p>
      </dgm:t>
    </dgm:pt>
    <dgm:pt modelId="{405A1A05-9729-409F-97DA-1709B2FC9590}">
      <dgm:prSet phldrT="[Text]"/>
      <dgm:spPr>
        <a:solidFill>
          <a:srgbClr val="D3C8DE"/>
        </a:solidFill>
      </dgm:spPr>
      <dgm:t>
        <a:bodyPr/>
        <a:lstStyle/>
        <a:p>
          <a:r>
            <a:rPr lang="en-AU">
              <a:solidFill>
                <a:schemeClr val="tx1"/>
              </a:solidFill>
            </a:rPr>
            <a:t>Strengthen alignment with the CIMS purpose statement</a:t>
          </a:r>
        </a:p>
      </dgm:t>
    </dgm:pt>
    <dgm:pt modelId="{2383C2A9-6423-4ED0-84AB-089D0C1005A2}" type="parTrans" cxnId="{507444B2-490C-4694-8973-8A7F12B15DBB}">
      <dgm:prSet/>
      <dgm:spPr/>
      <dgm:t>
        <a:bodyPr/>
        <a:lstStyle/>
        <a:p>
          <a:endParaRPr lang="en-AU"/>
        </a:p>
      </dgm:t>
    </dgm:pt>
    <dgm:pt modelId="{BC99238B-E78C-4D67-88E3-7DB077F42F61}" type="sibTrans" cxnId="{507444B2-490C-4694-8973-8A7F12B15DBB}">
      <dgm:prSet/>
      <dgm:spPr/>
      <dgm:t>
        <a:bodyPr/>
        <a:lstStyle/>
        <a:p>
          <a:endParaRPr lang="en-AU"/>
        </a:p>
      </dgm:t>
    </dgm:pt>
    <dgm:pt modelId="{58919BD3-4176-405B-A27E-5B58C59C5453}">
      <dgm:prSet phldrT="[Text]"/>
      <dgm:spPr>
        <a:solidFill>
          <a:srgbClr val="D3C8DE"/>
        </a:solidFill>
      </dgm:spPr>
      <dgm:t>
        <a:bodyPr/>
        <a:lstStyle/>
        <a:p>
          <a:r>
            <a:rPr lang="en-AU">
              <a:solidFill>
                <a:schemeClr val="tx1"/>
              </a:solidFill>
            </a:rPr>
            <a:t>Reduce duplication of effort</a:t>
          </a:r>
        </a:p>
      </dgm:t>
    </dgm:pt>
    <dgm:pt modelId="{67C460EF-6CAA-49DC-87C4-7CEAB3E76412}" type="parTrans" cxnId="{B5C8107B-D266-4E04-9620-0A9DBE328E72}">
      <dgm:prSet/>
      <dgm:spPr/>
      <dgm:t>
        <a:bodyPr/>
        <a:lstStyle/>
        <a:p>
          <a:endParaRPr lang="en-AU"/>
        </a:p>
      </dgm:t>
    </dgm:pt>
    <dgm:pt modelId="{4B0F8563-D400-4B04-B711-BF32BE0C4E0D}" type="sibTrans" cxnId="{B5C8107B-D266-4E04-9620-0A9DBE328E72}">
      <dgm:prSet/>
      <dgm:spPr/>
      <dgm:t>
        <a:bodyPr/>
        <a:lstStyle/>
        <a:p>
          <a:endParaRPr lang="en-AU"/>
        </a:p>
      </dgm:t>
    </dgm:pt>
    <dgm:pt modelId="{D67C95CA-FF65-4BDD-B431-8D95EDF922F4}">
      <dgm:prSet phldrT="[Text]"/>
      <dgm:spPr>
        <a:solidFill>
          <a:srgbClr val="D3C8DE"/>
        </a:solidFill>
      </dgm:spPr>
      <dgm:t>
        <a:bodyPr/>
        <a:lstStyle/>
        <a:p>
          <a:r>
            <a:rPr lang="en-AU">
              <a:solidFill>
                <a:schemeClr val="tx1"/>
              </a:solidFill>
            </a:rPr>
            <a:t>Improve investigation requirements</a:t>
          </a:r>
        </a:p>
      </dgm:t>
    </dgm:pt>
    <dgm:pt modelId="{5B8AB619-8D70-458C-BF7F-295BB256E755}" type="parTrans" cxnId="{56845711-F8FD-4D13-9189-10AF80F7BB60}">
      <dgm:prSet/>
      <dgm:spPr/>
      <dgm:t>
        <a:bodyPr/>
        <a:lstStyle/>
        <a:p>
          <a:endParaRPr lang="en-AU"/>
        </a:p>
      </dgm:t>
    </dgm:pt>
    <dgm:pt modelId="{D69404A3-3209-49DB-9923-FBB9FF2C2D80}" type="sibTrans" cxnId="{56845711-F8FD-4D13-9189-10AF80F7BB60}">
      <dgm:prSet/>
      <dgm:spPr/>
      <dgm:t>
        <a:bodyPr/>
        <a:lstStyle/>
        <a:p>
          <a:endParaRPr lang="en-AU"/>
        </a:p>
      </dgm:t>
    </dgm:pt>
    <dgm:pt modelId="{F8465FD2-8BFA-4A21-B6C2-58A5A8086259}">
      <dgm:prSet phldrT="[Text]"/>
      <dgm:spPr>
        <a:solidFill>
          <a:srgbClr val="D3C8DE"/>
        </a:solidFill>
      </dgm:spPr>
      <dgm:t>
        <a:bodyPr/>
        <a:lstStyle/>
        <a:p>
          <a:r>
            <a:rPr lang="en-AU">
              <a:solidFill>
                <a:schemeClr val="tx1"/>
              </a:solidFill>
            </a:rPr>
            <a:t>Clarify roles and responsibilities </a:t>
          </a:r>
        </a:p>
      </dgm:t>
    </dgm:pt>
    <dgm:pt modelId="{A519DC75-A64F-4EA5-BE02-CCF5E6337DE9}" type="parTrans" cxnId="{708D0E07-D7F7-4A75-BAFB-F92EF98323D0}">
      <dgm:prSet/>
      <dgm:spPr/>
      <dgm:t>
        <a:bodyPr/>
        <a:lstStyle/>
        <a:p>
          <a:endParaRPr lang="en-AU"/>
        </a:p>
      </dgm:t>
    </dgm:pt>
    <dgm:pt modelId="{513D1337-2E6C-4FAD-9EF8-DE582F4F9425}" type="sibTrans" cxnId="{708D0E07-D7F7-4A75-BAFB-F92EF98323D0}">
      <dgm:prSet/>
      <dgm:spPr/>
      <dgm:t>
        <a:bodyPr/>
        <a:lstStyle/>
        <a:p>
          <a:endParaRPr lang="en-AU"/>
        </a:p>
      </dgm:t>
    </dgm:pt>
    <dgm:pt modelId="{1EABC4FA-E5D7-4DE7-8157-1FCDA5044394}">
      <dgm:prSet phldrT="[Text]"/>
      <dgm:spPr>
        <a:solidFill>
          <a:srgbClr val="D3C8DE"/>
        </a:solidFill>
      </dgm:spPr>
      <dgm:t>
        <a:bodyPr/>
        <a:lstStyle/>
        <a:p>
          <a:r>
            <a:rPr lang="en-AU">
              <a:solidFill>
                <a:schemeClr val="tx1"/>
              </a:solidFill>
            </a:rPr>
            <a:t>Embed analysis and learning from incidents into policy</a:t>
          </a:r>
        </a:p>
      </dgm:t>
    </dgm:pt>
    <dgm:pt modelId="{531179B5-6D3F-4F12-9E6D-B4FB9E033F96}" type="parTrans" cxnId="{EE7138AF-7190-4D7B-AF20-E185D4D656E7}">
      <dgm:prSet/>
      <dgm:spPr/>
      <dgm:t>
        <a:bodyPr/>
        <a:lstStyle/>
        <a:p>
          <a:endParaRPr lang="en-AU"/>
        </a:p>
      </dgm:t>
    </dgm:pt>
    <dgm:pt modelId="{A2CC4690-6CAF-4BA4-9E0C-6882101C3B5B}" type="sibTrans" cxnId="{EE7138AF-7190-4D7B-AF20-E185D4D656E7}">
      <dgm:prSet/>
      <dgm:spPr/>
      <dgm:t>
        <a:bodyPr/>
        <a:lstStyle/>
        <a:p>
          <a:endParaRPr lang="en-AU"/>
        </a:p>
      </dgm:t>
    </dgm:pt>
    <dgm:pt modelId="{41414BC9-05AB-486F-9F93-7F4676191604}">
      <dgm:prSet phldrT="[Text]"/>
      <dgm:spPr>
        <a:solidFill>
          <a:srgbClr val="D3C8DE"/>
        </a:solidFill>
      </dgm:spPr>
      <dgm:t>
        <a:bodyPr/>
        <a:lstStyle/>
        <a:p>
          <a:r>
            <a:rPr lang="en-AU" dirty="0">
              <a:solidFill>
                <a:schemeClr val="tx1"/>
              </a:solidFill>
            </a:rPr>
            <a:t>Improve training and guidance</a:t>
          </a:r>
        </a:p>
      </dgm:t>
    </dgm:pt>
    <dgm:pt modelId="{ACE642D4-2405-4EDA-9E3C-C8AE04801CDF}" type="parTrans" cxnId="{A0F06606-8018-47B6-8561-EAC09ACAB9E5}">
      <dgm:prSet/>
      <dgm:spPr/>
      <dgm:t>
        <a:bodyPr/>
        <a:lstStyle/>
        <a:p>
          <a:endParaRPr lang="en-AU"/>
        </a:p>
      </dgm:t>
    </dgm:pt>
    <dgm:pt modelId="{D08A8AEF-36C5-48AB-938C-9039BC4C5AD0}" type="sibTrans" cxnId="{A0F06606-8018-47B6-8561-EAC09ACAB9E5}">
      <dgm:prSet/>
      <dgm:spPr/>
      <dgm:t>
        <a:bodyPr/>
        <a:lstStyle/>
        <a:p>
          <a:endParaRPr lang="en-AU"/>
        </a:p>
      </dgm:t>
    </dgm:pt>
    <dgm:pt modelId="{67527A6A-FF44-4FD5-BCF7-096C1E45EC47}" type="pres">
      <dgm:prSet presAssocID="{689EFDFF-F5D2-4CE9-B31E-CF245AFF39D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545F8CC-F8A1-4E08-B724-8C0D71C3EEE6}" type="pres">
      <dgm:prSet presAssocID="{3FBDDE26-96C5-4666-9A1D-97402E51181A}" presName="centerShape" presStyleLbl="node0" presStyleIdx="0" presStyleCnt="1"/>
      <dgm:spPr/>
    </dgm:pt>
    <dgm:pt modelId="{618A8A21-3A90-4C9A-8840-3D2CE0980215}" type="pres">
      <dgm:prSet presAssocID="{2383C2A9-6423-4ED0-84AB-089D0C1005A2}" presName="Name9" presStyleLbl="parChTrans1D2" presStyleIdx="0" presStyleCnt="6"/>
      <dgm:spPr/>
    </dgm:pt>
    <dgm:pt modelId="{58C32504-252A-4A84-B0BF-38C5BAB6AB0F}" type="pres">
      <dgm:prSet presAssocID="{2383C2A9-6423-4ED0-84AB-089D0C1005A2}" presName="connTx" presStyleLbl="parChTrans1D2" presStyleIdx="0" presStyleCnt="6"/>
      <dgm:spPr/>
    </dgm:pt>
    <dgm:pt modelId="{0C7F1445-FC3A-4F27-9CBF-739DDFB5DA4C}" type="pres">
      <dgm:prSet presAssocID="{405A1A05-9729-409F-97DA-1709B2FC9590}" presName="node" presStyleLbl="node1" presStyleIdx="0" presStyleCnt="6">
        <dgm:presLayoutVars>
          <dgm:bulletEnabled val="1"/>
        </dgm:presLayoutVars>
      </dgm:prSet>
      <dgm:spPr/>
    </dgm:pt>
    <dgm:pt modelId="{284F801C-4A2E-4C74-A82E-EC9B0F6E7234}" type="pres">
      <dgm:prSet presAssocID="{67C460EF-6CAA-49DC-87C4-7CEAB3E76412}" presName="Name9" presStyleLbl="parChTrans1D2" presStyleIdx="1" presStyleCnt="6"/>
      <dgm:spPr/>
    </dgm:pt>
    <dgm:pt modelId="{3E025259-B9C0-4D48-A9DF-0F3429F9DA29}" type="pres">
      <dgm:prSet presAssocID="{67C460EF-6CAA-49DC-87C4-7CEAB3E76412}" presName="connTx" presStyleLbl="parChTrans1D2" presStyleIdx="1" presStyleCnt="6"/>
      <dgm:spPr/>
    </dgm:pt>
    <dgm:pt modelId="{A869DA49-0652-437E-9C62-7AB57792F1B8}" type="pres">
      <dgm:prSet presAssocID="{58919BD3-4176-405B-A27E-5B58C59C5453}" presName="node" presStyleLbl="node1" presStyleIdx="1" presStyleCnt="6">
        <dgm:presLayoutVars>
          <dgm:bulletEnabled val="1"/>
        </dgm:presLayoutVars>
      </dgm:prSet>
      <dgm:spPr/>
    </dgm:pt>
    <dgm:pt modelId="{CC67912F-D38F-4162-B0BD-42971DD4B76A}" type="pres">
      <dgm:prSet presAssocID="{5B8AB619-8D70-458C-BF7F-295BB256E755}" presName="Name9" presStyleLbl="parChTrans1D2" presStyleIdx="2" presStyleCnt="6"/>
      <dgm:spPr/>
    </dgm:pt>
    <dgm:pt modelId="{0D8E00FD-4660-48F7-8D16-DCA88A5D7EED}" type="pres">
      <dgm:prSet presAssocID="{5B8AB619-8D70-458C-BF7F-295BB256E755}" presName="connTx" presStyleLbl="parChTrans1D2" presStyleIdx="2" presStyleCnt="6"/>
      <dgm:spPr/>
    </dgm:pt>
    <dgm:pt modelId="{990289C8-5119-403F-B968-A04D7BE96365}" type="pres">
      <dgm:prSet presAssocID="{D67C95CA-FF65-4BDD-B431-8D95EDF922F4}" presName="node" presStyleLbl="node1" presStyleIdx="2" presStyleCnt="6">
        <dgm:presLayoutVars>
          <dgm:bulletEnabled val="1"/>
        </dgm:presLayoutVars>
      </dgm:prSet>
      <dgm:spPr/>
    </dgm:pt>
    <dgm:pt modelId="{663737EF-4538-457B-8258-DD293B5564A5}" type="pres">
      <dgm:prSet presAssocID="{A519DC75-A64F-4EA5-BE02-CCF5E6337DE9}" presName="Name9" presStyleLbl="parChTrans1D2" presStyleIdx="3" presStyleCnt="6"/>
      <dgm:spPr/>
    </dgm:pt>
    <dgm:pt modelId="{448ACDA5-5828-4337-8870-58A79FDEF344}" type="pres">
      <dgm:prSet presAssocID="{A519DC75-A64F-4EA5-BE02-CCF5E6337DE9}" presName="connTx" presStyleLbl="parChTrans1D2" presStyleIdx="3" presStyleCnt="6"/>
      <dgm:spPr/>
    </dgm:pt>
    <dgm:pt modelId="{BB6807A0-CAD4-4E51-B004-0D34EF2021C9}" type="pres">
      <dgm:prSet presAssocID="{F8465FD2-8BFA-4A21-B6C2-58A5A8086259}" presName="node" presStyleLbl="node1" presStyleIdx="3" presStyleCnt="6">
        <dgm:presLayoutVars>
          <dgm:bulletEnabled val="1"/>
        </dgm:presLayoutVars>
      </dgm:prSet>
      <dgm:spPr/>
    </dgm:pt>
    <dgm:pt modelId="{6AB7923D-6432-418D-B30C-0F8902B44DEC}" type="pres">
      <dgm:prSet presAssocID="{531179B5-6D3F-4F12-9E6D-B4FB9E033F96}" presName="Name9" presStyleLbl="parChTrans1D2" presStyleIdx="4" presStyleCnt="6"/>
      <dgm:spPr/>
    </dgm:pt>
    <dgm:pt modelId="{BEDAEFB3-D6E9-4F72-A53C-94C38A93AB69}" type="pres">
      <dgm:prSet presAssocID="{531179B5-6D3F-4F12-9E6D-B4FB9E033F96}" presName="connTx" presStyleLbl="parChTrans1D2" presStyleIdx="4" presStyleCnt="6"/>
      <dgm:spPr/>
    </dgm:pt>
    <dgm:pt modelId="{0792606F-8247-484A-9FD7-C88AC3773527}" type="pres">
      <dgm:prSet presAssocID="{1EABC4FA-E5D7-4DE7-8157-1FCDA5044394}" presName="node" presStyleLbl="node1" presStyleIdx="4" presStyleCnt="6">
        <dgm:presLayoutVars>
          <dgm:bulletEnabled val="1"/>
        </dgm:presLayoutVars>
      </dgm:prSet>
      <dgm:spPr/>
    </dgm:pt>
    <dgm:pt modelId="{DB341E36-AFA3-4532-A1EF-CD4481B77C73}" type="pres">
      <dgm:prSet presAssocID="{ACE642D4-2405-4EDA-9E3C-C8AE04801CDF}" presName="Name9" presStyleLbl="parChTrans1D2" presStyleIdx="5" presStyleCnt="6"/>
      <dgm:spPr/>
    </dgm:pt>
    <dgm:pt modelId="{409D8EB4-BF7F-4B8B-9929-A11F5D677F36}" type="pres">
      <dgm:prSet presAssocID="{ACE642D4-2405-4EDA-9E3C-C8AE04801CDF}" presName="connTx" presStyleLbl="parChTrans1D2" presStyleIdx="5" presStyleCnt="6"/>
      <dgm:spPr/>
    </dgm:pt>
    <dgm:pt modelId="{616A45D0-00E6-4362-8159-90AA4A68FC37}" type="pres">
      <dgm:prSet presAssocID="{41414BC9-05AB-486F-9F93-7F4676191604}" presName="node" presStyleLbl="node1" presStyleIdx="5" presStyleCnt="6">
        <dgm:presLayoutVars>
          <dgm:bulletEnabled val="1"/>
        </dgm:presLayoutVars>
      </dgm:prSet>
      <dgm:spPr/>
    </dgm:pt>
  </dgm:ptLst>
  <dgm:cxnLst>
    <dgm:cxn modelId="{551A8604-2399-4E77-B9AD-8331CFDA93CF}" type="presOf" srcId="{F8465FD2-8BFA-4A21-B6C2-58A5A8086259}" destId="{BB6807A0-CAD4-4E51-B004-0D34EF2021C9}" srcOrd="0" destOrd="0" presId="urn:microsoft.com/office/officeart/2005/8/layout/radial1"/>
    <dgm:cxn modelId="{A0F06606-8018-47B6-8561-EAC09ACAB9E5}" srcId="{3FBDDE26-96C5-4666-9A1D-97402E51181A}" destId="{41414BC9-05AB-486F-9F93-7F4676191604}" srcOrd="5" destOrd="0" parTransId="{ACE642D4-2405-4EDA-9E3C-C8AE04801CDF}" sibTransId="{D08A8AEF-36C5-48AB-938C-9039BC4C5AD0}"/>
    <dgm:cxn modelId="{708D0E07-D7F7-4A75-BAFB-F92EF98323D0}" srcId="{3FBDDE26-96C5-4666-9A1D-97402E51181A}" destId="{F8465FD2-8BFA-4A21-B6C2-58A5A8086259}" srcOrd="3" destOrd="0" parTransId="{A519DC75-A64F-4EA5-BE02-CCF5E6337DE9}" sibTransId="{513D1337-2E6C-4FAD-9EF8-DE582F4F9425}"/>
    <dgm:cxn modelId="{56845711-F8FD-4D13-9189-10AF80F7BB60}" srcId="{3FBDDE26-96C5-4666-9A1D-97402E51181A}" destId="{D67C95CA-FF65-4BDD-B431-8D95EDF922F4}" srcOrd="2" destOrd="0" parTransId="{5B8AB619-8D70-458C-BF7F-295BB256E755}" sibTransId="{D69404A3-3209-49DB-9923-FBB9FF2C2D80}"/>
    <dgm:cxn modelId="{0224BD15-2805-4832-858B-35B32D9A74ED}" type="presOf" srcId="{ACE642D4-2405-4EDA-9E3C-C8AE04801CDF}" destId="{409D8EB4-BF7F-4B8B-9929-A11F5D677F36}" srcOrd="1" destOrd="0" presId="urn:microsoft.com/office/officeart/2005/8/layout/radial1"/>
    <dgm:cxn modelId="{DF2DD619-7102-479B-B9FC-B360A146C3ED}" type="presOf" srcId="{A519DC75-A64F-4EA5-BE02-CCF5E6337DE9}" destId="{663737EF-4538-457B-8258-DD293B5564A5}" srcOrd="0" destOrd="0" presId="urn:microsoft.com/office/officeart/2005/8/layout/radial1"/>
    <dgm:cxn modelId="{044F0E1B-4B65-4D80-8AD3-9AC2BB9F8773}" type="presOf" srcId="{A519DC75-A64F-4EA5-BE02-CCF5E6337DE9}" destId="{448ACDA5-5828-4337-8870-58A79FDEF344}" srcOrd="1" destOrd="0" presId="urn:microsoft.com/office/officeart/2005/8/layout/radial1"/>
    <dgm:cxn modelId="{EEB09D2E-7F03-4456-AA8D-8D238F3036C9}" type="presOf" srcId="{ACE642D4-2405-4EDA-9E3C-C8AE04801CDF}" destId="{DB341E36-AFA3-4532-A1EF-CD4481B77C73}" srcOrd="0" destOrd="0" presId="urn:microsoft.com/office/officeart/2005/8/layout/radial1"/>
    <dgm:cxn modelId="{81CEE534-76F0-4164-8294-33258E3A0F04}" type="presOf" srcId="{5B8AB619-8D70-458C-BF7F-295BB256E755}" destId="{CC67912F-D38F-4162-B0BD-42971DD4B76A}" srcOrd="0" destOrd="0" presId="urn:microsoft.com/office/officeart/2005/8/layout/radial1"/>
    <dgm:cxn modelId="{D75EE639-7C19-4E49-8678-833A99D35051}" type="presOf" srcId="{1EABC4FA-E5D7-4DE7-8157-1FCDA5044394}" destId="{0792606F-8247-484A-9FD7-C88AC3773527}" srcOrd="0" destOrd="0" presId="urn:microsoft.com/office/officeart/2005/8/layout/radial1"/>
    <dgm:cxn modelId="{E460783B-B41C-47B4-99BD-F1FAA840C25E}" type="presOf" srcId="{67C460EF-6CAA-49DC-87C4-7CEAB3E76412}" destId="{284F801C-4A2E-4C74-A82E-EC9B0F6E7234}" srcOrd="0" destOrd="0" presId="urn:microsoft.com/office/officeart/2005/8/layout/radial1"/>
    <dgm:cxn modelId="{8765DF5B-41AF-442C-BB55-91049AB67B0F}" type="presOf" srcId="{2383C2A9-6423-4ED0-84AB-089D0C1005A2}" destId="{618A8A21-3A90-4C9A-8840-3D2CE0980215}" srcOrd="0" destOrd="0" presId="urn:microsoft.com/office/officeart/2005/8/layout/radial1"/>
    <dgm:cxn modelId="{E965714B-1105-4849-BE26-9E1DDB0C0FE5}" type="presOf" srcId="{405A1A05-9729-409F-97DA-1709B2FC9590}" destId="{0C7F1445-FC3A-4F27-9CBF-739DDFB5DA4C}" srcOrd="0" destOrd="0" presId="urn:microsoft.com/office/officeart/2005/8/layout/radial1"/>
    <dgm:cxn modelId="{85E70957-3125-439A-86C4-772457DCEF8B}" type="presOf" srcId="{2383C2A9-6423-4ED0-84AB-089D0C1005A2}" destId="{58C32504-252A-4A84-B0BF-38C5BAB6AB0F}" srcOrd="1" destOrd="0" presId="urn:microsoft.com/office/officeart/2005/8/layout/radial1"/>
    <dgm:cxn modelId="{B5C8107B-D266-4E04-9620-0A9DBE328E72}" srcId="{3FBDDE26-96C5-4666-9A1D-97402E51181A}" destId="{58919BD3-4176-405B-A27E-5B58C59C5453}" srcOrd="1" destOrd="0" parTransId="{67C460EF-6CAA-49DC-87C4-7CEAB3E76412}" sibTransId="{4B0F8563-D400-4B04-B711-BF32BE0C4E0D}"/>
    <dgm:cxn modelId="{D899947D-448A-4EB6-8895-3B87373BC9F9}" type="presOf" srcId="{5B8AB619-8D70-458C-BF7F-295BB256E755}" destId="{0D8E00FD-4660-48F7-8D16-DCA88A5D7EED}" srcOrd="1" destOrd="0" presId="urn:microsoft.com/office/officeart/2005/8/layout/radial1"/>
    <dgm:cxn modelId="{27783C9D-6D68-4482-97D5-A642D4C47690}" type="presOf" srcId="{41414BC9-05AB-486F-9F93-7F4676191604}" destId="{616A45D0-00E6-4362-8159-90AA4A68FC37}" srcOrd="0" destOrd="0" presId="urn:microsoft.com/office/officeart/2005/8/layout/radial1"/>
    <dgm:cxn modelId="{78AB9F9E-45D0-42C0-A7EE-D29CBC5789AE}" type="presOf" srcId="{531179B5-6D3F-4F12-9E6D-B4FB9E033F96}" destId="{6AB7923D-6432-418D-B30C-0F8902B44DEC}" srcOrd="0" destOrd="0" presId="urn:microsoft.com/office/officeart/2005/8/layout/radial1"/>
    <dgm:cxn modelId="{DE16629F-0C9D-46D6-8F95-CFF405650EFC}" type="presOf" srcId="{3FBDDE26-96C5-4666-9A1D-97402E51181A}" destId="{E545F8CC-F8A1-4E08-B724-8C0D71C3EEE6}" srcOrd="0" destOrd="0" presId="urn:microsoft.com/office/officeart/2005/8/layout/radial1"/>
    <dgm:cxn modelId="{6C74F6A7-79D8-40D5-A721-25637FD1B2B3}" type="presOf" srcId="{D67C95CA-FF65-4BDD-B431-8D95EDF922F4}" destId="{990289C8-5119-403F-B968-A04D7BE96365}" srcOrd="0" destOrd="0" presId="urn:microsoft.com/office/officeart/2005/8/layout/radial1"/>
    <dgm:cxn modelId="{EE7138AF-7190-4D7B-AF20-E185D4D656E7}" srcId="{3FBDDE26-96C5-4666-9A1D-97402E51181A}" destId="{1EABC4FA-E5D7-4DE7-8157-1FCDA5044394}" srcOrd="4" destOrd="0" parTransId="{531179B5-6D3F-4F12-9E6D-B4FB9E033F96}" sibTransId="{A2CC4690-6CAF-4BA4-9E0C-6882101C3B5B}"/>
    <dgm:cxn modelId="{507444B2-490C-4694-8973-8A7F12B15DBB}" srcId="{3FBDDE26-96C5-4666-9A1D-97402E51181A}" destId="{405A1A05-9729-409F-97DA-1709B2FC9590}" srcOrd="0" destOrd="0" parTransId="{2383C2A9-6423-4ED0-84AB-089D0C1005A2}" sibTransId="{BC99238B-E78C-4D67-88E3-7DB077F42F61}"/>
    <dgm:cxn modelId="{5B5C8FB5-234C-48C8-8218-3A896D613339}" type="presOf" srcId="{689EFDFF-F5D2-4CE9-B31E-CF245AFF39DD}" destId="{67527A6A-FF44-4FD5-BCF7-096C1E45EC47}" srcOrd="0" destOrd="0" presId="urn:microsoft.com/office/officeart/2005/8/layout/radial1"/>
    <dgm:cxn modelId="{39804BB8-9A34-4E1C-944F-5064AB1F8B25}" srcId="{689EFDFF-F5D2-4CE9-B31E-CF245AFF39DD}" destId="{3FBDDE26-96C5-4666-9A1D-97402E51181A}" srcOrd="0" destOrd="0" parTransId="{FB978B94-FD8B-4E58-8EC1-11887AB3D8DF}" sibTransId="{1730D736-A692-4194-9C95-4018C41D33FA}"/>
    <dgm:cxn modelId="{6623F4C2-C630-4667-B9CF-16B5456A7C67}" type="presOf" srcId="{531179B5-6D3F-4F12-9E6D-B4FB9E033F96}" destId="{BEDAEFB3-D6E9-4F72-A53C-94C38A93AB69}" srcOrd="1" destOrd="0" presId="urn:microsoft.com/office/officeart/2005/8/layout/radial1"/>
    <dgm:cxn modelId="{F74F01DA-DCF0-4919-8CBE-E3143340C3B9}" type="presOf" srcId="{67C460EF-6CAA-49DC-87C4-7CEAB3E76412}" destId="{3E025259-B9C0-4D48-A9DF-0F3429F9DA29}" srcOrd="1" destOrd="0" presId="urn:microsoft.com/office/officeart/2005/8/layout/radial1"/>
    <dgm:cxn modelId="{FAA686F8-6AFB-4BFF-AC16-D6F7E6DC1585}" type="presOf" srcId="{58919BD3-4176-405B-A27E-5B58C59C5453}" destId="{A869DA49-0652-437E-9C62-7AB57792F1B8}" srcOrd="0" destOrd="0" presId="urn:microsoft.com/office/officeart/2005/8/layout/radial1"/>
    <dgm:cxn modelId="{3FE3E12C-1106-44BF-80D2-ECB383867581}" type="presParOf" srcId="{67527A6A-FF44-4FD5-BCF7-096C1E45EC47}" destId="{E545F8CC-F8A1-4E08-B724-8C0D71C3EEE6}" srcOrd="0" destOrd="0" presId="urn:microsoft.com/office/officeart/2005/8/layout/radial1"/>
    <dgm:cxn modelId="{61692B33-3A63-4339-B204-2DEB29E0F984}" type="presParOf" srcId="{67527A6A-FF44-4FD5-BCF7-096C1E45EC47}" destId="{618A8A21-3A90-4C9A-8840-3D2CE0980215}" srcOrd="1" destOrd="0" presId="urn:microsoft.com/office/officeart/2005/8/layout/radial1"/>
    <dgm:cxn modelId="{0D79CD87-FFDF-4A75-A2B7-A55C46AC2664}" type="presParOf" srcId="{618A8A21-3A90-4C9A-8840-3D2CE0980215}" destId="{58C32504-252A-4A84-B0BF-38C5BAB6AB0F}" srcOrd="0" destOrd="0" presId="urn:microsoft.com/office/officeart/2005/8/layout/radial1"/>
    <dgm:cxn modelId="{DA162AE9-2A1C-45C4-BE11-BD45E0615565}" type="presParOf" srcId="{67527A6A-FF44-4FD5-BCF7-096C1E45EC47}" destId="{0C7F1445-FC3A-4F27-9CBF-739DDFB5DA4C}" srcOrd="2" destOrd="0" presId="urn:microsoft.com/office/officeart/2005/8/layout/radial1"/>
    <dgm:cxn modelId="{CA0AC31C-A39F-4A0D-BD84-13ECD924F04B}" type="presParOf" srcId="{67527A6A-FF44-4FD5-BCF7-096C1E45EC47}" destId="{284F801C-4A2E-4C74-A82E-EC9B0F6E7234}" srcOrd="3" destOrd="0" presId="urn:microsoft.com/office/officeart/2005/8/layout/radial1"/>
    <dgm:cxn modelId="{70F729AF-2E56-4020-A398-7EA96825E981}" type="presParOf" srcId="{284F801C-4A2E-4C74-A82E-EC9B0F6E7234}" destId="{3E025259-B9C0-4D48-A9DF-0F3429F9DA29}" srcOrd="0" destOrd="0" presId="urn:microsoft.com/office/officeart/2005/8/layout/radial1"/>
    <dgm:cxn modelId="{9726D27A-16D6-4B11-8238-2E1CEEB2AE91}" type="presParOf" srcId="{67527A6A-FF44-4FD5-BCF7-096C1E45EC47}" destId="{A869DA49-0652-437E-9C62-7AB57792F1B8}" srcOrd="4" destOrd="0" presId="urn:microsoft.com/office/officeart/2005/8/layout/radial1"/>
    <dgm:cxn modelId="{15C5E565-4ABA-4191-9CBC-1A3AF8B8F75B}" type="presParOf" srcId="{67527A6A-FF44-4FD5-BCF7-096C1E45EC47}" destId="{CC67912F-D38F-4162-B0BD-42971DD4B76A}" srcOrd="5" destOrd="0" presId="urn:microsoft.com/office/officeart/2005/8/layout/radial1"/>
    <dgm:cxn modelId="{83BABE89-6963-4649-B9B4-773FA37EA46B}" type="presParOf" srcId="{CC67912F-D38F-4162-B0BD-42971DD4B76A}" destId="{0D8E00FD-4660-48F7-8D16-DCA88A5D7EED}" srcOrd="0" destOrd="0" presId="urn:microsoft.com/office/officeart/2005/8/layout/radial1"/>
    <dgm:cxn modelId="{2F506BD4-3595-49C2-AF73-4FB71C2382D2}" type="presParOf" srcId="{67527A6A-FF44-4FD5-BCF7-096C1E45EC47}" destId="{990289C8-5119-403F-B968-A04D7BE96365}" srcOrd="6" destOrd="0" presId="urn:microsoft.com/office/officeart/2005/8/layout/radial1"/>
    <dgm:cxn modelId="{40204FF9-73A8-4948-B402-E053816018CB}" type="presParOf" srcId="{67527A6A-FF44-4FD5-BCF7-096C1E45EC47}" destId="{663737EF-4538-457B-8258-DD293B5564A5}" srcOrd="7" destOrd="0" presId="urn:microsoft.com/office/officeart/2005/8/layout/radial1"/>
    <dgm:cxn modelId="{5DB1ED6A-6936-436E-8424-632EE92222D7}" type="presParOf" srcId="{663737EF-4538-457B-8258-DD293B5564A5}" destId="{448ACDA5-5828-4337-8870-58A79FDEF344}" srcOrd="0" destOrd="0" presId="urn:microsoft.com/office/officeart/2005/8/layout/radial1"/>
    <dgm:cxn modelId="{11A35662-8BD9-4B1A-90E1-1175DED5A42E}" type="presParOf" srcId="{67527A6A-FF44-4FD5-BCF7-096C1E45EC47}" destId="{BB6807A0-CAD4-4E51-B004-0D34EF2021C9}" srcOrd="8" destOrd="0" presId="urn:microsoft.com/office/officeart/2005/8/layout/radial1"/>
    <dgm:cxn modelId="{9D1AFEA9-02A9-4B76-8302-BA3373C96925}" type="presParOf" srcId="{67527A6A-FF44-4FD5-BCF7-096C1E45EC47}" destId="{6AB7923D-6432-418D-B30C-0F8902B44DEC}" srcOrd="9" destOrd="0" presId="urn:microsoft.com/office/officeart/2005/8/layout/radial1"/>
    <dgm:cxn modelId="{92808F48-C061-462B-92B4-4CA084836118}" type="presParOf" srcId="{6AB7923D-6432-418D-B30C-0F8902B44DEC}" destId="{BEDAEFB3-D6E9-4F72-A53C-94C38A93AB69}" srcOrd="0" destOrd="0" presId="urn:microsoft.com/office/officeart/2005/8/layout/radial1"/>
    <dgm:cxn modelId="{3F146EA4-B037-4E46-831D-9A902B7DADFB}" type="presParOf" srcId="{67527A6A-FF44-4FD5-BCF7-096C1E45EC47}" destId="{0792606F-8247-484A-9FD7-C88AC3773527}" srcOrd="10" destOrd="0" presId="urn:microsoft.com/office/officeart/2005/8/layout/radial1"/>
    <dgm:cxn modelId="{03DD8911-EC72-4F92-BAC5-963A4C2DAB4A}" type="presParOf" srcId="{67527A6A-FF44-4FD5-BCF7-096C1E45EC47}" destId="{DB341E36-AFA3-4532-A1EF-CD4481B77C73}" srcOrd="11" destOrd="0" presId="urn:microsoft.com/office/officeart/2005/8/layout/radial1"/>
    <dgm:cxn modelId="{A8314E75-2EC2-423E-BA63-C95ED61930BE}" type="presParOf" srcId="{DB341E36-AFA3-4532-A1EF-CD4481B77C73}" destId="{409D8EB4-BF7F-4B8B-9929-A11F5D677F36}" srcOrd="0" destOrd="0" presId="urn:microsoft.com/office/officeart/2005/8/layout/radial1"/>
    <dgm:cxn modelId="{DAEAF35F-9375-4885-BEA6-37E1B3C40CDE}" type="presParOf" srcId="{67527A6A-FF44-4FD5-BCF7-096C1E45EC47}" destId="{616A45D0-00E6-4362-8159-90AA4A68FC37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5F8CC-F8A1-4E08-B724-8C0D71C3EEE6}">
      <dsp:nvSpPr>
        <dsp:cNvPr id="0" name=""/>
        <dsp:cNvSpPr/>
      </dsp:nvSpPr>
      <dsp:spPr>
        <a:xfrm>
          <a:off x="2179015" y="1589373"/>
          <a:ext cx="1220248" cy="1220248"/>
        </a:xfrm>
        <a:prstGeom prst="ellipse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b="1" kern="1200" dirty="0">
              <a:solidFill>
                <a:schemeClr val="bg1"/>
              </a:solidFill>
            </a:rPr>
            <a:t>Client safety</a:t>
          </a:r>
        </a:p>
      </dsp:txBody>
      <dsp:txXfrm>
        <a:off x="2357716" y="1768074"/>
        <a:ext cx="862846" cy="862846"/>
      </dsp:txXfrm>
    </dsp:sp>
    <dsp:sp modelId="{618A8A21-3A90-4C9A-8840-3D2CE0980215}">
      <dsp:nvSpPr>
        <dsp:cNvPr id="0" name=""/>
        <dsp:cNvSpPr/>
      </dsp:nvSpPr>
      <dsp:spPr>
        <a:xfrm rot="16200000">
          <a:off x="2605412" y="1385957"/>
          <a:ext cx="367455" cy="39375"/>
        </a:xfrm>
        <a:custGeom>
          <a:avLst/>
          <a:gdLst/>
          <a:ahLst/>
          <a:cxnLst/>
          <a:rect l="0" t="0" r="0" b="0"/>
          <a:pathLst>
            <a:path>
              <a:moveTo>
                <a:pt x="0" y="19687"/>
              </a:moveTo>
              <a:lnTo>
                <a:pt x="367455" y="1968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500" kern="1200"/>
        </a:p>
      </dsp:txBody>
      <dsp:txXfrm>
        <a:off x="2779953" y="1396458"/>
        <a:ext cx="18372" cy="18372"/>
      </dsp:txXfrm>
    </dsp:sp>
    <dsp:sp modelId="{0C7F1445-FC3A-4F27-9CBF-739DDFB5DA4C}">
      <dsp:nvSpPr>
        <dsp:cNvPr id="0" name=""/>
        <dsp:cNvSpPr/>
      </dsp:nvSpPr>
      <dsp:spPr>
        <a:xfrm>
          <a:off x="2179015" y="1668"/>
          <a:ext cx="1220248" cy="1220248"/>
        </a:xfrm>
        <a:prstGeom prst="ellipse">
          <a:avLst/>
        </a:prstGeom>
        <a:solidFill>
          <a:srgbClr val="D3C8D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>
              <a:solidFill>
                <a:schemeClr val="tx1"/>
              </a:solidFill>
            </a:rPr>
            <a:t>Strengthen alignment with the CIMS purpose statement</a:t>
          </a:r>
        </a:p>
      </dsp:txBody>
      <dsp:txXfrm>
        <a:off x="2357716" y="180369"/>
        <a:ext cx="862846" cy="862846"/>
      </dsp:txXfrm>
    </dsp:sp>
    <dsp:sp modelId="{284F801C-4A2E-4C74-A82E-EC9B0F6E7234}">
      <dsp:nvSpPr>
        <dsp:cNvPr id="0" name=""/>
        <dsp:cNvSpPr/>
      </dsp:nvSpPr>
      <dsp:spPr>
        <a:xfrm rot="19800000">
          <a:off x="3292908" y="1782883"/>
          <a:ext cx="367455" cy="39375"/>
        </a:xfrm>
        <a:custGeom>
          <a:avLst/>
          <a:gdLst/>
          <a:ahLst/>
          <a:cxnLst/>
          <a:rect l="0" t="0" r="0" b="0"/>
          <a:pathLst>
            <a:path>
              <a:moveTo>
                <a:pt x="0" y="19687"/>
              </a:moveTo>
              <a:lnTo>
                <a:pt x="367455" y="1968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500" kern="1200"/>
        </a:p>
      </dsp:txBody>
      <dsp:txXfrm>
        <a:off x="3467449" y="1793385"/>
        <a:ext cx="18372" cy="18372"/>
      </dsp:txXfrm>
    </dsp:sp>
    <dsp:sp modelId="{A869DA49-0652-437E-9C62-7AB57792F1B8}">
      <dsp:nvSpPr>
        <dsp:cNvPr id="0" name=""/>
        <dsp:cNvSpPr/>
      </dsp:nvSpPr>
      <dsp:spPr>
        <a:xfrm>
          <a:off x="3554007" y="795520"/>
          <a:ext cx="1220248" cy="1220248"/>
        </a:xfrm>
        <a:prstGeom prst="ellipse">
          <a:avLst/>
        </a:prstGeom>
        <a:solidFill>
          <a:srgbClr val="D3C8D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>
              <a:solidFill>
                <a:schemeClr val="tx1"/>
              </a:solidFill>
            </a:rPr>
            <a:t>Reduce duplication of effort</a:t>
          </a:r>
        </a:p>
      </dsp:txBody>
      <dsp:txXfrm>
        <a:off x="3732708" y="974221"/>
        <a:ext cx="862846" cy="862846"/>
      </dsp:txXfrm>
    </dsp:sp>
    <dsp:sp modelId="{CC67912F-D38F-4162-B0BD-42971DD4B76A}">
      <dsp:nvSpPr>
        <dsp:cNvPr id="0" name=""/>
        <dsp:cNvSpPr/>
      </dsp:nvSpPr>
      <dsp:spPr>
        <a:xfrm rot="1800000">
          <a:off x="3292908" y="2576736"/>
          <a:ext cx="367455" cy="39375"/>
        </a:xfrm>
        <a:custGeom>
          <a:avLst/>
          <a:gdLst/>
          <a:ahLst/>
          <a:cxnLst/>
          <a:rect l="0" t="0" r="0" b="0"/>
          <a:pathLst>
            <a:path>
              <a:moveTo>
                <a:pt x="0" y="19687"/>
              </a:moveTo>
              <a:lnTo>
                <a:pt x="367455" y="1968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500" kern="1200"/>
        </a:p>
      </dsp:txBody>
      <dsp:txXfrm>
        <a:off x="3467449" y="2587237"/>
        <a:ext cx="18372" cy="18372"/>
      </dsp:txXfrm>
    </dsp:sp>
    <dsp:sp modelId="{990289C8-5119-403F-B968-A04D7BE96365}">
      <dsp:nvSpPr>
        <dsp:cNvPr id="0" name=""/>
        <dsp:cNvSpPr/>
      </dsp:nvSpPr>
      <dsp:spPr>
        <a:xfrm>
          <a:off x="3554007" y="2383225"/>
          <a:ext cx="1220248" cy="1220248"/>
        </a:xfrm>
        <a:prstGeom prst="ellipse">
          <a:avLst/>
        </a:prstGeom>
        <a:solidFill>
          <a:srgbClr val="D3C8D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>
              <a:solidFill>
                <a:schemeClr val="tx1"/>
              </a:solidFill>
            </a:rPr>
            <a:t>Improve investigation requirements</a:t>
          </a:r>
        </a:p>
      </dsp:txBody>
      <dsp:txXfrm>
        <a:off x="3732708" y="2561926"/>
        <a:ext cx="862846" cy="862846"/>
      </dsp:txXfrm>
    </dsp:sp>
    <dsp:sp modelId="{663737EF-4538-457B-8258-DD293B5564A5}">
      <dsp:nvSpPr>
        <dsp:cNvPr id="0" name=""/>
        <dsp:cNvSpPr/>
      </dsp:nvSpPr>
      <dsp:spPr>
        <a:xfrm rot="5400000">
          <a:off x="2605412" y="2973662"/>
          <a:ext cx="367455" cy="39375"/>
        </a:xfrm>
        <a:custGeom>
          <a:avLst/>
          <a:gdLst/>
          <a:ahLst/>
          <a:cxnLst/>
          <a:rect l="0" t="0" r="0" b="0"/>
          <a:pathLst>
            <a:path>
              <a:moveTo>
                <a:pt x="0" y="19687"/>
              </a:moveTo>
              <a:lnTo>
                <a:pt x="367455" y="1968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500" kern="1200"/>
        </a:p>
      </dsp:txBody>
      <dsp:txXfrm>
        <a:off x="2779953" y="2984163"/>
        <a:ext cx="18372" cy="18372"/>
      </dsp:txXfrm>
    </dsp:sp>
    <dsp:sp modelId="{BB6807A0-CAD4-4E51-B004-0D34EF2021C9}">
      <dsp:nvSpPr>
        <dsp:cNvPr id="0" name=""/>
        <dsp:cNvSpPr/>
      </dsp:nvSpPr>
      <dsp:spPr>
        <a:xfrm>
          <a:off x="2179015" y="3177077"/>
          <a:ext cx="1220248" cy="1220248"/>
        </a:xfrm>
        <a:prstGeom prst="ellipse">
          <a:avLst/>
        </a:prstGeom>
        <a:solidFill>
          <a:srgbClr val="D3C8D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>
              <a:solidFill>
                <a:schemeClr val="tx1"/>
              </a:solidFill>
            </a:rPr>
            <a:t>Clarify roles and responsibilities </a:t>
          </a:r>
        </a:p>
      </dsp:txBody>
      <dsp:txXfrm>
        <a:off x="2357716" y="3355778"/>
        <a:ext cx="862846" cy="862846"/>
      </dsp:txXfrm>
    </dsp:sp>
    <dsp:sp modelId="{6AB7923D-6432-418D-B30C-0F8902B44DEC}">
      <dsp:nvSpPr>
        <dsp:cNvPr id="0" name=""/>
        <dsp:cNvSpPr/>
      </dsp:nvSpPr>
      <dsp:spPr>
        <a:xfrm rot="9000000">
          <a:off x="1917916" y="2576736"/>
          <a:ext cx="367455" cy="39375"/>
        </a:xfrm>
        <a:custGeom>
          <a:avLst/>
          <a:gdLst/>
          <a:ahLst/>
          <a:cxnLst/>
          <a:rect l="0" t="0" r="0" b="0"/>
          <a:pathLst>
            <a:path>
              <a:moveTo>
                <a:pt x="0" y="19687"/>
              </a:moveTo>
              <a:lnTo>
                <a:pt x="367455" y="1968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500" kern="1200"/>
        </a:p>
      </dsp:txBody>
      <dsp:txXfrm rot="10800000">
        <a:off x="2092457" y="2587237"/>
        <a:ext cx="18372" cy="18372"/>
      </dsp:txXfrm>
    </dsp:sp>
    <dsp:sp modelId="{0792606F-8247-484A-9FD7-C88AC3773527}">
      <dsp:nvSpPr>
        <dsp:cNvPr id="0" name=""/>
        <dsp:cNvSpPr/>
      </dsp:nvSpPr>
      <dsp:spPr>
        <a:xfrm>
          <a:off x="804023" y="2383225"/>
          <a:ext cx="1220248" cy="1220248"/>
        </a:xfrm>
        <a:prstGeom prst="ellipse">
          <a:avLst/>
        </a:prstGeom>
        <a:solidFill>
          <a:srgbClr val="D3C8D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>
              <a:solidFill>
                <a:schemeClr val="tx1"/>
              </a:solidFill>
            </a:rPr>
            <a:t>Embed analysis and learning from incidents into policy</a:t>
          </a:r>
        </a:p>
      </dsp:txBody>
      <dsp:txXfrm>
        <a:off x="982724" y="2561926"/>
        <a:ext cx="862846" cy="862846"/>
      </dsp:txXfrm>
    </dsp:sp>
    <dsp:sp modelId="{DB341E36-AFA3-4532-A1EF-CD4481B77C73}">
      <dsp:nvSpPr>
        <dsp:cNvPr id="0" name=""/>
        <dsp:cNvSpPr/>
      </dsp:nvSpPr>
      <dsp:spPr>
        <a:xfrm rot="12600000">
          <a:off x="1917916" y="1782883"/>
          <a:ext cx="367455" cy="39375"/>
        </a:xfrm>
        <a:custGeom>
          <a:avLst/>
          <a:gdLst/>
          <a:ahLst/>
          <a:cxnLst/>
          <a:rect l="0" t="0" r="0" b="0"/>
          <a:pathLst>
            <a:path>
              <a:moveTo>
                <a:pt x="0" y="19687"/>
              </a:moveTo>
              <a:lnTo>
                <a:pt x="367455" y="1968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500" kern="1200"/>
        </a:p>
      </dsp:txBody>
      <dsp:txXfrm rot="10800000">
        <a:off x="2092457" y="1793385"/>
        <a:ext cx="18372" cy="18372"/>
      </dsp:txXfrm>
    </dsp:sp>
    <dsp:sp modelId="{616A45D0-00E6-4362-8159-90AA4A68FC37}">
      <dsp:nvSpPr>
        <dsp:cNvPr id="0" name=""/>
        <dsp:cNvSpPr/>
      </dsp:nvSpPr>
      <dsp:spPr>
        <a:xfrm>
          <a:off x="804023" y="795520"/>
          <a:ext cx="1220248" cy="1220248"/>
        </a:xfrm>
        <a:prstGeom prst="ellipse">
          <a:avLst/>
        </a:prstGeom>
        <a:solidFill>
          <a:srgbClr val="D3C8D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kern="1200" dirty="0">
              <a:solidFill>
                <a:schemeClr val="tx1"/>
              </a:solidFill>
            </a:rPr>
            <a:t>Improve training and guidance</a:t>
          </a:r>
        </a:p>
      </dsp:txBody>
      <dsp:txXfrm>
        <a:off x="982724" y="974221"/>
        <a:ext cx="862846" cy="862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91A16-A672-44AE-9260-B6ADE43620DA}" type="datetimeFigureOut"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397ED-697B-43D9-8140-CEBA9966A3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5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397ED-697B-43D9-8140-CEBA9966A369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05331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5593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07885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5499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97176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08144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8781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CB296-4B99-4D5D-B6A2-82F8077E6746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3073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3531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347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642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3277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0397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2085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6417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/>
          </a:p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1751-A669-4FA2-8D7A-7DD1B5B224C0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2936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6631" y="865492"/>
            <a:ext cx="8585068" cy="1890409"/>
          </a:xfrm>
        </p:spPr>
        <p:txBody>
          <a:bodyPr anchor="b">
            <a:noAutofit/>
          </a:bodyPr>
          <a:lstStyle>
            <a:lvl1pPr>
              <a:defRPr sz="3200" b="1" baseline="0">
                <a:solidFill>
                  <a:srgbClr val="20154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6630" y="2857501"/>
            <a:ext cx="5956169" cy="1295401"/>
          </a:xfrm>
        </p:spPr>
        <p:txBody>
          <a:bodyPr>
            <a:noAutofit/>
          </a:bodyPr>
          <a:lstStyle>
            <a:lvl1pPr marL="0" indent="0" algn="l">
              <a:buNone/>
              <a:defRPr sz="2200" b="0" baseline="0">
                <a:solidFill>
                  <a:srgbClr val="201547"/>
                </a:solidFill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044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bann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9" y="-1"/>
            <a:ext cx="8640000" cy="1458000"/>
          </a:xfrm>
        </p:spPr>
        <p:txBody>
          <a:bodyPr/>
          <a:lstStyle>
            <a:lvl1pPr>
              <a:lnSpc>
                <a:spcPct val="110000"/>
              </a:lnSpc>
              <a:defRPr b="1" baseline="0">
                <a:solidFill>
                  <a:srgbClr val="20154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894788"/>
            <a:ext cx="10991851" cy="4585386"/>
          </a:xfrm>
        </p:spPr>
        <p:txBody>
          <a:bodyPr/>
          <a:lstStyle>
            <a:lvl1pPr marL="0" indent="0">
              <a:lnSpc>
                <a:spcPct val="110000"/>
              </a:lnSpc>
              <a:defRPr baseline="0">
                <a:solidFill>
                  <a:srgbClr val="201547"/>
                </a:solidFill>
              </a:defRPr>
            </a:lvl1pPr>
            <a:lvl2pPr marL="0" indent="0">
              <a:lnSpc>
                <a:spcPct val="110000"/>
              </a:lnSpc>
              <a:defRPr/>
            </a:lvl2pPr>
            <a:lvl3pPr marL="252000" indent="-252000">
              <a:lnSpc>
                <a:spcPct val="110000"/>
              </a:lnSpc>
              <a:defRPr/>
            </a:lvl3pPr>
            <a:lvl4pPr marL="504000" indent="-252000"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1851" y="6480175"/>
            <a:ext cx="719667" cy="374651"/>
          </a:xfrm>
        </p:spPr>
        <p:txBody>
          <a:bodyPr/>
          <a:lstStyle>
            <a:lvl1pPr>
              <a:defRPr/>
            </a:lvl1pPr>
          </a:lstStyle>
          <a:p>
            <a:fld id="{3689E5EE-9843-45A7-B324-3EFD7322EDF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0965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ll bann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9" y="0"/>
            <a:ext cx="8640000" cy="893433"/>
          </a:xfrm>
        </p:spPr>
        <p:txBody>
          <a:bodyPr/>
          <a:lstStyle>
            <a:lvl1pPr>
              <a:lnSpc>
                <a:spcPct val="110000"/>
              </a:lnSpc>
              <a:defRPr b="1" baseline="0">
                <a:solidFill>
                  <a:srgbClr val="20154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357460"/>
            <a:ext cx="10991851" cy="5122716"/>
          </a:xfrm>
        </p:spPr>
        <p:txBody>
          <a:bodyPr/>
          <a:lstStyle>
            <a:lvl1pPr marL="0" indent="0">
              <a:lnSpc>
                <a:spcPct val="110000"/>
              </a:lnSpc>
              <a:defRPr baseline="0">
                <a:solidFill>
                  <a:srgbClr val="201547"/>
                </a:solidFill>
              </a:defRPr>
            </a:lvl1pPr>
            <a:lvl2pPr marL="0" indent="0">
              <a:lnSpc>
                <a:spcPct val="110000"/>
              </a:lnSpc>
              <a:defRPr/>
            </a:lvl2pPr>
            <a:lvl3pPr marL="252000" indent="-252000">
              <a:lnSpc>
                <a:spcPct val="110000"/>
              </a:lnSpc>
              <a:defRPr/>
            </a:lvl3pPr>
            <a:lvl4pPr marL="504000" indent="-252000"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1851" y="6480175"/>
            <a:ext cx="719667" cy="374651"/>
          </a:xfrm>
        </p:spPr>
        <p:txBody>
          <a:bodyPr/>
          <a:lstStyle>
            <a:lvl1pPr>
              <a:defRPr sz="1600"/>
            </a:lvl1pPr>
          </a:lstStyle>
          <a:p>
            <a:fld id="{3689E5EE-9843-45A7-B324-3EFD7322EDFC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5596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19669" y="0"/>
            <a:ext cx="8640000" cy="14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9667" y="1894788"/>
            <a:ext cx="10991851" cy="458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0991851" y="6486525"/>
            <a:ext cx="719667" cy="374651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595959"/>
                </a:solidFill>
              </a:defRPr>
            </a:lvl1pPr>
          </a:lstStyle>
          <a:p>
            <a:fld id="{ED7680F9-C0BF-4CC2-A043-27BA3E10BB14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6" name="MSIPCMContentMarking" descr="{&quot;HashCode&quot;:904758361,&quot;Placement&quot;:&quot;Footer&quot;,&quot;Top&quot;:517.4484,&quot;Left&quot;:443.117157,&quot;SlideWidth&quot;:960,&quot;SlideHeight&quot;:540}">
            <a:extLst>
              <a:ext uri="{FF2B5EF4-FFF2-40B4-BE49-F238E27FC236}">
                <a16:creationId xmlns:a16="http://schemas.microsoft.com/office/drawing/2014/main" id="{AFA1B792-B07C-420C-88E0-04592E8635BD}"/>
              </a:ext>
            </a:extLst>
          </p:cNvPr>
          <p:cNvSpPr txBox="1"/>
          <p:nvPr userDrawn="1"/>
        </p:nvSpPr>
        <p:spPr>
          <a:xfrm>
            <a:off x="5627588" y="6571595"/>
            <a:ext cx="936825" cy="2864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79304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</p:sldLayoutIdLst>
  <p:hf hdr="0" ftr="0" dt="0"/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201547"/>
          </a:solidFill>
          <a:latin typeface="Arial"/>
          <a:ea typeface="ＭＳ Ｐゴシック" charset="0"/>
          <a:cs typeface="Arial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609585" rtl="0" eaLnBrk="1" fontAlgn="base" hangingPunct="1">
        <a:lnSpc>
          <a:spcPct val="110000"/>
        </a:lnSpc>
        <a:spcBef>
          <a:spcPts val="800"/>
        </a:spcBef>
        <a:spcAft>
          <a:spcPts val="800"/>
        </a:spcAft>
        <a:defRPr sz="2200" b="1" kern="1200">
          <a:solidFill>
            <a:srgbClr val="201547"/>
          </a:solidFill>
          <a:latin typeface="+mn-lt"/>
          <a:ea typeface="ＭＳ Ｐゴシック" charset="0"/>
          <a:cs typeface="ＭＳ Ｐゴシック" charset="0"/>
        </a:defRPr>
      </a:lvl1pPr>
      <a:lvl2pPr algn="l" defTabSz="609585" rtl="0" eaLnBrk="1" fontAlgn="base" hangingPunct="1">
        <a:lnSpc>
          <a:spcPct val="110000"/>
        </a:lnSpc>
        <a:spcBef>
          <a:spcPct val="0"/>
        </a:spcBef>
        <a:spcAft>
          <a:spcPts val="800"/>
        </a:spcAft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52000" indent="-252000" algn="l" defTabSz="609585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504000" indent="-252000" algn="l" defTabSz="609585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756000" indent="-252000" algn="l" defTabSz="609585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tags" Target="../tags/tag3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3.xml"/><Relationship Id="rId11" Type="http://schemas.openxmlformats.org/officeDocument/2006/relationships/image" Target="../media/image37.svg"/><Relationship Id="rId5" Type="http://schemas.openxmlformats.org/officeDocument/2006/relationships/tags" Target="../tags/tag5.xml"/><Relationship Id="rId10" Type="http://schemas.openxmlformats.org/officeDocument/2006/relationships/image" Target="../media/image36.png"/><Relationship Id="rId4" Type="http://schemas.openxmlformats.org/officeDocument/2006/relationships/tags" Target="../tags/tag4.xml"/><Relationship Id="rId9" Type="http://schemas.openxmlformats.org/officeDocument/2006/relationships/image" Target="../media/image35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tags" Target="../tags/tag8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Layout" Target="../slideLayouts/slideLayout3.xml"/><Relationship Id="rId11" Type="http://schemas.openxmlformats.org/officeDocument/2006/relationships/image" Target="../media/image39.svg"/><Relationship Id="rId5" Type="http://schemas.openxmlformats.org/officeDocument/2006/relationships/tags" Target="../tags/tag10.xml"/><Relationship Id="rId10" Type="http://schemas.openxmlformats.org/officeDocument/2006/relationships/image" Target="../media/image38.png"/><Relationship Id="rId4" Type="http://schemas.openxmlformats.org/officeDocument/2006/relationships/tags" Target="../tags/tag9.xml"/><Relationship Id="rId9" Type="http://schemas.openxmlformats.org/officeDocument/2006/relationships/image" Target="../media/image3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3.svg"/><Relationship Id="rId5" Type="http://schemas.openxmlformats.org/officeDocument/2006/relationships/image" Target="../media/image42.png"/><Relationship Id="rId4" Type="http://schemas.openxmlformats.org/officeDocument/2006/relationships/image" Target="../media/image41.sv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tags" Target="../tags/tag13.xml"/><Relationship Id="rId7" Type="http://schemas.openxmlformats.org/officeDocument/2006/relationships/image" Target="../media/image45.sv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44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21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48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1.jpeg"/><Relationship Id="rId4" Type="http://schemas.openxmlformats.org/officeDocument/2006/relationships/image" Target="../media/image50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48.sv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2.png"/><Relationship Id="rId7" Type="http://schemas.openxmlformats.org/officeDocument/2006/relationships/hyperlink" Target="https://providers.dffh.vic.gov.au/cim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5.svg"/><Relationship Id="rId5" Type="http://schemas.openxmlformats.org/officeDocument/2006/relationships/image" Target="../media/image54.png"/><Relationship Id="rId4" Type="http://schemas.openxmlformats.org/officeDocument/2006/relationships/image" Target="../media/image5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48.sv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sv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0.svg"/><Relationship Id="rId5" Type="http://schemas.openxmlformats.org/officeDocument/2006/relationships/image" Target="../media/image59.png"/><Relationship Id="rId4" Type="http://schemas.openxmlformats.org/officeDocument/2006/relationships/image" Target="../media/image58.sv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cimsinvestigation.fly.dev/story.html" TargetMode="External"/><Relationship Id="rId13" Type="http://schemas.openxmlformats.org/officeDocument/2006/relationships/image" Target="../media/image66.svg"/><Relationship Id="rId3" Type="http://schemas.openxmlformats.org/officeDocument/2006/relationships/hyperlink" Target="mailto:CIMS.Review@dffh.vic.gov.au" TargetMode="External"/><Relationship Id="rId7" Type="http://schemas.openxmlformats.org/officeDocument/2006/relationships/hyperlink" Target="https://cims.dffh.vic.gov.au/" TargetMode="External"/><Relationship Id="rId12" Type="http://schemas.openxmlformats.org/officeDocument/2006/relationships/image" Target="../media/image65.png"/><Relationship Id="rId2" Type="http://schemas.openxmlformats.org/officeDocument/2006/relationships/hyperlink" Target="mailto:Statewide.CIMS@dffh.vic.gov.au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providers.dffh.vic.gov.au/client-incident-management-system-policy-and-guidance-word" TargetMode="External"/><Relationship Id="rId11" Type="http://schemas.openxmlformats.org/officeDocument/2006/relationships/image" Target="../media/image64.svg"/><Relationship Id="rId5" Type="http://schemas.openxmlformats.org/officeDocument/2006/relationships/hyperlink" Target="https://providers.dffh.vic.gov.au/cims" TargetMode="External"/><Relationship Id="rId10" Type="http://schemas.openxmlformats.org/officeDocument/2006/relationships/image" Target="../media/image63.png"/><Relationship Id="rId4" Type="http://schemas.openxmlformats.org/officeDocument/2006/relationships/hyperlink" Target="https://providers.dffh.vic.gov.au/cims#:~:text=The%20Client%20incident%20management%20guide%20%28CIMS%29%20%28word%29%20%28CIMS,Service%20providers%20include%20department-funded%20organisations%20and%20department-delivered%20services." TargetMode="External"/><Relationship Id="rId9" Type="http://schemas.openxmlformats.org/officeDocument/2006/relationships/hyperlink" Target="https://providers.dffh.vic.gov.au/information-sheet-november-learning-sessions-cims-review-outcomes-wor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sv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11" Type="http://schemas.openxmlformats.org/officeDocument/2006/relationships/image" Target="../media/image19.svg"/><Relationship Id="rId5" Type="http://schemas.openxmlformats.org/officeDocument/2006/relationships/image" Target="../media/image13.sv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8.sv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svg"/><Relationship Id="rId4" Type="http://schemas.openxmlformats.org/officeDocument/2006/relationships/image" Target="../media/image26.svg"/><Relationship Id="rId9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41D7-44F8-46B5-BFBC-214E7521F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630" y="865491"/>
            <a:ext cx="9071700" cy="1890409"/>
          </a:xfrm>
        </p:spPr>
        <p:txBody>
          <a:bodyPr/>
          <a:lstStyle/>
          <a:p>
            <a:r>
              <a:rPr lang="en-AU" sz="3200" b="1">
                <a:ea typeface="ＭＳ Ｐゴシック"/>
              </a:rPr>
              <a:t>Learning Session: </a:t>
            </a:r>
            <a:r>
              <a:rPr lang="en-AU" sz="3200" b="1" dirty="0">
                <a:ea typeface="ＭＳ Ｐゴシック"/>
              </a:rPr>
              <a:t>CIMS Review update</a:t>
            </a:r>
            <a:endParaRPr lang="en-AU" sz="3200" b="1" dirty="0"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91DFC-5B04-4A92-8B3F-D98EE9A82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630" y="2999016"/>
            <a:ext cx="8311441" cy="189041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>
                <a:ea typeface="ＭＳ Ｐゴシック"/>
              </a:rPr>
              <a:t>CIMS Review team, Quality, Improvement and Oversight</a:t>
            </a:r>
            <a:endParaRPr lang="en-AU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>
                <a:ea typeface="ＭＳ Ｐゴシック"/>
              </a:rPr>
              <a:t>Aboriginal Initiatives, Quality, Improvement and Oversight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>
                <a:ea typeface="ＭＳ Ｐゴシック"/>
              </a:rPr>
              <a:t>Children and Families Division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>
                <a:ea typeface="ＭＳ Ｐゴシック"/>
              </a:rPr>
              <a:t>November 2024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ACBA921-96FF-49AB-B4B9-8B769AECB42C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2769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EEBC3-F76C-505A-286A-9AA5D2CAD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>
                <a:ea typeface="ＭＳ Ｐゴシック"/>
              </a:rPr>
              <a:t>Removal of dangerous actions incident type</a:t>
            </a:r>
            <a:endParaRPr lang="en-AU" b="1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E5752-B62D-2F91-7058-23FBF69B78C3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9F761E-66B0-D07C-AD31-D2003D790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19669" y="1241596"/>
            <a:ext cx="968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600" b="1" dirty="0">
                <a:solidFill>
                  <a:prstClr val="black"/>
                </a:solidFill>
                <a:latin typeface="Arial"/>
              </a:rPr>
              <a:t>The below outlines the r</a:t>
            </a:r>
            <a:r>
              <a:rPr lang="en-AU" sz="1600" b="1" dirty="0">
                <a:solidFill>
                  <a:prstClr val="black"/>
                </a:solidFill>
                <a:latin typeface="Arial"/>
                <a:ea typeface="+mn-ea"/>
              </a:rPr>
              <a:t>eporting options following the removal of the ‘dangerous actions – client’ incident type:</a:t>
            </a:r>
            <a:endParaRPr kumimoji="0" lang="en-A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" name="Group 9" descr="A diagram to show the three new option instead of 'dangerous actions client' &#10;&#10;Dangerous actions-client is in a grey box and the three options are in arrows coming from the box.">
            <a:extLst>
              <a:ext uri="{FF2B5EF4-FFF2-40B4-BE49-F238E27FC236}">
                <a16:creationId xmlns:a16="http://schemas.microsoft.com/office/drawing/2014/main" id="{C246168E-AEC6-44EC-36E4-A6F6B8487575}"/>
              </a:ext>
            </a:extLst>
          </p:cNvPr>
          <p:cNvGrpSpPr/>
          <p:nvPr/>
        </p:nvGrpSpPr>
        <p:grpSpPr>
          <a:xfrm>
            <a:off x="726257" y="2675627"/>
            <a:ext cx="9784906" cy="3144324"/>
            <a:chOff x="726257" y="2675627"/>
            <a:chExt cx="9784906" cy="3144324"/>
          </a:xfrm>
        </p:grpSpPr>
        <p:sp>
          <p:nvSpPr>
            <p:cNvPr id="21" name="Arrow: Right 20">
              <a:extLst>
                <a:ext uri="{FF2B5EF4-FFF2-40B4-BE49-F238E27FC236}">
                  <a16:creationId xmlns:a16="http://schemas.microsoft.com/office/drawing/2014/main" id="{8C4A0CAF-5680-E30F-059B-4E43322A4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492274" y="3771074"/>
              <a:ext cx="2496910" cy="917138"/>
            </a:xfrm>
            <a:prstGeom prst="right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b="1"/>
            </a:p>
          </p:txBody>
        </p:sp>
        <p:sp>
          <p:nvSpPr>
            <p:cNvPr id="20" name="Arrow: Right 19">
              <a:extLst>
                <a:ext uri="{FF2B5EF4-FFF2-40B4-BE49-F238E27FC236}">
                  <a16:creationId xmlns:a16="http://schemas.microsoft.com/office/drawing/2014/main" id="{7E53612F-D8A7-3A3A-9B18-C33EEB1BB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20489336">
              <a:off x="3549039" y="2985898"/>
              <a:ext cx="2555690" cy="917138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b="1"/>
            </a:p>
          </p:txBody>
        </p:sp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22143BF6-74AC-9BD6-5856-A1FF6AE60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247805">
              <a:off x="3641688" y="4621965"/>
              <a:ext cx="2422349" cy="917138"/>
            </a:xfrm>
            <a:prstGeom prst="right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b="1"/>
            </a:p>
          </p:txBody>
        </p:sp>
        <p:sp>
          <p:nvSpPr>
            <p:cNvPr id="3" name="KMA1D1FEAF">
              <a:extLst>
                <a:ext uri="{FF2B5EF4-FFF2-40B4-BE49-F238E27FC236}">
                  <a16:creationId xmlns:a16="http://schemas.microsoft.com/office/drawing/2014/main" id="{91A74DD9-C0DE-96C9-D3E9-711E7E71AC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black">
            <a:xfrm>
              <a:off x="726257" y="3223795"/>
              <a:ext cx="3120551" cy="186898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lIns="720000" tIns="72000" rIns="216000" bIns="72000" anchor="ctr" anchorCtr="0"/>
            <a:lstStyle/>
            <a:p>
              <a:pPr marL="282575" indent="-282575" defTabSz="881063" eaLnBrk="1" fontAlgn="auto" hangingPunct="1">
                <a:lnSpc>
                  <a:spcPct val="97000"/>
                </a:lnSpc>
                <a:spcBef>
                  <a:spcPts val="600"/>
                </a:spcBef>
                <a:spcAft>
                  <a:spcPts val="600"/>
                </a:spcAft>
                <a:buSzPct val="25000"/>
                <a:defRPr/>
              </a:pPr>
              <a:endParaRPr kumimoji="0" lang="en-AU" sz="1400" b="1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4" name="KMA1D1FEAF">
              <a:extLst>
                <a:ext uri="{FF2B5EF4-FFF2-40B4-BE49-F238E27FC236}">
                  <a16:creationId xmlns:a16="http://schemas.microsoft.com/office/drawing/2014/main" id="{C394BC9A-50EB-F976-6B72-85E19D7FF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black">
            <a:xfrm>
              <a:off x="6064103" y="2675627"/>
              <a:ext cx="4447060" cy="905638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432000" tIns="44321" rIns="72000" bIns="44321" anchor="ctr"/>
            <a:lstStyle/>
            <a:p>
              <a:pPr marR="0" lvl="0" defTabSz="881063" rtl="0" eaLnBrk="1" fontAlgn="auto" latinLnBrk="0" hangingPunct="1">
                <a:lnSpc>
                  <a:spcPct val="97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tabLst/>
                <a:defRPr/>
              </a:pPr>
              <a:r>
                <a:rPr kumimoji="0" lang="en-AU" sz="160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Abuse categories</a:t>
              </a:r>
              <a:endParaRPr kumimoji="0" lang="en-US" sz="160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  <a:p>
              <a:pPr defTabSz="881063">
                <a:lnSpc>
                  <a:spcPct val="97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AU" sz="1600" noProof="1">
                  <a:solidFill>
                    <a:prstClr val="black"/>
                  </a:solidFill>
                  <a:latin typeface="Arial"/>
                  <a:cs typeface="Arial"/>
                </a:rPr>
                <a:t>Sexual exploitation – grooming</a:t>
              </a:r>
            </a:p>
          </p:txBody>
        </p:sp>
        <p:sp>
          <p:nvSpPr>
            <p:cNvPr id="5" name="KMA1D1FEAF">
              <a:extLst>
                <a:ext uri="{FF2B5EF4-FFF2-40B4-BE49-F238E27FC236}">
                  <a16:creationId xmlns:a16="http://schemas.microsoft.com/office/drawing/2014/main" id="{1E2C0855-CD41-7097-A00D-C6FC2B747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black">
            <a:xfrm>
              <a:off x="5989184" y="4925722"/>
              <a:ext cx="4447060" cy="89422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432000" tIns="44321" rIns="72000" bIns="44321" anchor="ctr"/>
            <a:lstStyle/>
            <a:p>
              <a:pPr marR="0" lvl="0" defTabSz="881063" fontAlgn="auto">
                <a:lnSpc>
                  <a:spcPct val="97000"/>
                </a:lnSpc>
                <a:spcBef>
                  <a:spcPts val="600"/>
                </a:spcBef>
                <a:spcAft>
                  <a:spcPts val="600"/>
                </a:spcAft>
                <a:buClrTx/>
                <a:buSzPct val="25000"/>
                <a:tabLst/>
                <a:defRPr/>
              </a:pPr>
              <a:r>
                <a:rPr lang="en-AU" sz="1600" noProof="1">
                  <a:solidFill>
                    <a:prstClr val="black"/>
                  </a:solidFill>
                  <a:latin typeface="Arial"/>
                  <a:cs typeface="Arial"/>
                </a:rPr>
                <a:t>Serious risk</a:t>
              </a:r>
            </a:p>
            <a:p>
              <a:pPr marR="0" lvl="0" defTabSz="881063" fontAlgn="auto">
                <a:lnSpc>
                  <a:spcPct val="97000"/>
                </a:lnSpc>
                <a:spcBef>
                  <a:spcPts val="600"/>
                </a:spcBef>
                <a:spcAft>
                  <a:spcPts val="600"/>
                </a:spcAft>
                <a:buClrTx/>
                <a:buSzPct val="100000"/>
                <a:tabLst/>
                <a:defRPr/>
              </a:pPr>
              <a:r>
                <a:rPr lang="en-US" sz="1600" dirty="0">
                  <a:solidFill>
                    <a:prstClr val="black"/>
                  </a:solidFill>
                  <a:latin typeface="Arial"/>
                  <a:cs typeface="Arial"/>
                </a:rPr>
                <a:t>Sexual exploitation – suspected</a:t>
              </a:r>
            </a:p>
          </p:txBody>
        </p:sp>
        <p:sp>
          <p:nvSpPr>
            <p:cNvPr id="6" name="KMA1D1FEAF">
              <a:extLst>
                <a:ext uri="{FF2B5EF4-FFF2-40B4-BE49-F238E27FC236}">
                  <a16:creationId xmlns:a16="http://schemas.microsoft.com/office/drawing/2014/main" id="{9BD4AA1A-ED1D-5DCC-3AA1-48E7A85E7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black">
            <a:xfrm>
              <a:off x="6004306" y="3927434"/>
              <a:ext cx="4447060" cy="659416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432000" tIns="44321" rIns="72000" bIns="44321" anchor="ctr"/>
            <a:lstStyle/>
            <a:p>
              <a:pPr marL="0" marR="0" lvl="0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Arial"/>
                  <a:cs typeface="Arial"/>
                </a:rPr>
                <a:t>Explained injury</a:t>
              </a:r>
              <a:r>
                <a:rPr lang="en-AU" sz="1600" dirty="0">
                  <a:solidFill>
                    <a:prstClr val="black"/>
                  </a:solidFill>
                  <a:latin typeface="Arial"/>
                  <a:ea typeface="Arial"/>
                  <a:cs typeface="Arial"/>
                </a:rPr>
                <a:t> </a:t>
              </a:r>
              <a:r>
                <a:rPr kumimoji="0" lang="en-AU" sz="16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Arial"/>
                  <a:cs typeface="Arial"/>
                </a:rPr>
                <a:t>​</a:t>
              </a:r>
              <a:endPara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7F2D8964-0F8B-2E63-6658-0738FFA21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 rot="20523083">
              <a:off x="3964989" y="3392910"/>
              <a:ext cx="1217872" cy="2585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 lIns="47212" tIns="0" rIns="47212" bIns="42663" anchor="t">
              <a:spAutoFit/>
            </a:bodyPr>
            <a:lstStyle/>
            <a:p>
              <a:pPr marL="0" marR="0" lvl="0" indent="0" algn="ctr" defTabSz="881063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>
                  <a:prstClr val="black"/>
                </a:buClr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Major impact</a:t>
              </a:r>
              <a:endParaRPr kumimoji="0" lang="en-AU" sz="1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91CB27C3-3EC4-B763-999D-5E75FEE603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 rot="1299760">
              <a:off x="3801422" y="4957208"/>
              <a:ext cx="1771579" cy="2585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 lIns="47212" tIns="0" rIns="47212" bIns="42663" anchor="t">
              <a:spAutoFit/>
            </a:bodyPr>
            <a:lstStyle/>
            <a:p>
              <a:pPr marL="0" marR="0" lvl="0" indent="0" algn="ctr" defTabSz="881063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>
                  <a:prstClr val="black"/>
                </a:buClr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Non-major impact</a:t>
              </a:r>
              <a:endParaRPr kumimoji="0" lang="en-AU" sz="1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3" name="Text Box 6">
              <a:extLst>
                <a:ext uri="{FF2B5EF4-FFF2-40B4-BE49-F238E27FC236}">
                  <a16:creationId xmlns:a16="http://schemas.microsoft.com/office/drawing/2014/main" id="{DCAA9F01-B1F0-42C0-F74E-756C1E06F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3880109" y="4094766"/>
              <a:ext cx="1653573" cy="2585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 lIns="47212" tIns="0" rIns="47212" bIns="42663" anchor="t">
              <a:spAutoFit/>
            </a:bodyPr>
            <a:lstStyle/>
            <a:p>
              <a:pPr marL="0" marR="0" lvl="0" indent="0" algn="ctr" defTabSz="881063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>
                  <a:prstClr val="black"/>
                </a:buClr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Assess impact</a:t>
              </a:r>
              <a:endParaRPr kumimoji="0" lang="en-AU" sz="1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4" name="KMA1D1FEAF">
              <a:extLst>
                <a:ext uri="{FF2B5EF4-FFF2-40B4-BE49-F238E27FC236}">
                  <a16:creationId xmlns:a16="http://schemas.microsoft.com/office/drawing/2014/main" id="{223195BA-1092-5945-AE9B-142ECDF25A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black">
            <a:xfrm>
              <a:off x="1080790" y="3278335"/>
              <a:ext cx="2429523" cy="17354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72000" tIns="72000" rIns="72000" bIns="72000" anchor="ctr"/>
            <a:lstStyle/>
            <a:p>
              <a:pPr marL="282575" marR="0" lvl="0" indent="-282575" algn="ctr" defTabSz="881063" rtl="0" eaLnBrk="1" fontAlgn="auto" latinLnBrk="0" hangingPunct="1">
                <a:lnSpc>
                  <a:spcPct val="97000"/>
                </a:lnSpc>
                <a:spcBef>
                  <a:spcPct val="3900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r>
                <a:rPr kumimoji="0" lang="en-AU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Dangerous actions - </a:t>
              </a:r>
            </a:p>
            <a:p>
              <a:pPr marL="282575" marR="0" lvl="0" indent="-282575" algn="ctr" defTabSz="881063" rtl="0" eaLnBrk="1" fontAlgn="auto" latinLnBrk="0" hangingPunct="1">
                <a:lnSpc>
                  <a:spcPct val="97000"/>
                </a:lnSpc>
                <a:spcBef>
                  <a:spcPct val="3900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r>
                <a:rPr kumimoji="0" lang="en-AU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Client</a:t>
              </a:r>
              <a:endParaRPr kumimoji="0" lang="en-AU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  <a:p>
              <a:pPr marL="282575" marR="0" lvl="0" indent="-282575" algn="l" defTabSz="881063" rtl="0" eaLnBrk="1" fontAlgn="auto" latinLnBrk="0" hangingPunct="1">
                <a:lnSpc>
                  <a:spcPct val="97000"/>
                </a:lnSpc>
                <a:spcBef>
                  <a:spcPct val="39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(not an incident type from 9 December 2024)</a:t>
              </a:r>
              <a:endPara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22" name="Graphic 21" descr="A solid filled X in a circle">
            <a:extLst>
              <a:ext uri="{FF2B5EF4-FFF2-40B4-BE49-F238E27FC236}">
                <a16:creationId xmlns:a16="http://schemas.microsoft.com/office/drawing/2014/main" id="{6DBEEB42-B860-E393-4532-9A236129477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42251" y="2385070"/>
            <a:ext cx="770394" cy="770394"/>
          </a:xfrm>
          <a:prstGeom prst="rect">
            <a:avLst/>
          </a:prstGeom>
        </p:spPr>
      </p:pic>
      <p:grpSp>
        <p:nvGrpSpPr>
          <p:cNvPr id="17" name="Group 16" descr="Checkmark with solid fill">
            <a:extLst>
              <a:ext uri="{FF2B5EF4-FFF2-40B4-BE49-F238E27FC236}">
                <a16:creationId xmlns:a16="http://schemas.microsoft.com/office/drawing/2014/main" id="{E3C7247C-2B16-4675-CA2A-E953DD7C002A}"/>
              </a:ext>
            </a:extLst>
          </p:cNvPr>
          <p:cNvGrpSpPr/>
          <p:nvPr/>
        </p:nvGrpSpPr>
        <p:grpSpPr>
          <a:xfrm>
            <a:off x="7909847" y="1929718"/>
            <a:ext cx="669528" cy="612232"/>
            <a:chOff x="7924565" y="1706528"/>
            <a:chExt cx="819348" cy="7573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A5ABE2C-9792-8C9C-CB4F-F7B3594D74C5}"/>
                </a:ext>
              </a:extLst>
            </p:cNvPr>
            <p:cNvSpPr/>
            <p:nvPr/>
          </p:nvSpPr>
          <p:spPr>
            <a:xfrm>
              <a:off x="7924565" y="1706528"/>
              <a:ext cx="819348" cy="757340"/>
            </a:xfrm>
            <a:prstGeom prst="ellipse">
              <a:avLst/>
            </a:prstGeom>
            <a:solidFill>
              <a:srgbClr val="40315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775EBC82-BF65-F2A0-3269-29E6A6B0B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8099218" y="1838256"/>
              <a:ext cx="482339" cy="482339"/>
            </a:xfrm>
            <a:prstGeom prst="rect">
              <a:avLst/>
            </a:prstGeom>
          </p:spPr>
        </p:pic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6D689B-1946-2B1B-03B0-740C53B5C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10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35368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rrow: Right 25">
            <a:extLst>
              <a:ext uri="{FF2B5EF4-FFF2-40B4-BE49-F238E27FC236}">
                <a16:creationId xmlns:a16="http://schemas.microsoft.com/office/drawing/2014/main" id="{3E84AEB8-5171-0DEA-C2A5-781904679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247805">
            <a:off x="3819664" y="4926413"/>
            <a:ext cx="2422349" cy="917138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EEBC3-F76C-505A-286A-9AA5D2CAD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>
                <a:ea typeface="ＭＳ Ｐゴシック"/>
              </a:rPr>
              <a:t>Removal of poor quality of care incident type</a:t>
            </a:r>
            <a:endParaRPr lang="en-AU" b="1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E5752-B62D-2F91-7058-23FBF69B78C3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9F761E-66B0-D07C-AD31-D2003D790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3545" y="1374904"/>
            <a:ext cx="9974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600" b="1" dirty="0">
                <a:solidFill>
                  <a:prstClr val="black"/>
                </a:solidFill>
                <a:latin typeface="Arial"/>
                <a:ea typeface="+mn-ea"/>
              </a:rPr>
              <a:t>The </a:t>
            </a:r>
            <a:r>
              <a:rPr lang="en-AU" sz="1600" b="1" dirty="0">
                <a:solidFill>
                  <a:prstClr val="black"/>
                </a:solidFill>
                <a:latin typeface="Arial"/>
              </a:rPr>
              <a:t>below outlines the r</a:t>
            </a:r>
            <a:r>
              <a:rPr lang="en-AU" sz="1600" b="1" dirty="0">
                <a:solidFill>
                  <a:prstClr val="black"/>
                </a:solidFill>
                <a:latin typeface="Arial"/>
                <a:ea typeface="+mn-ea"/>
              </a:rPr>
              <a:t>eporting options following the removal of the removal of poor quality of care incident type</a:t>
            </a:r>
            <a:r>
              <a:rPr lang="en-AU" sz="1600" b="1" dirty="0">
                <a:solidFill>
                  <a:prstClr val="black"/>
                </a:solidFill>
                <a:latin typeface="Arial"/>
              </a:rPr>
              <a:t>:</a:t>
            </a:r>
            <a:endParaRPr kumimoji="0" lang="en-A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2" name="Group 11" descr="A diagram to show the three new option instead of 'poor quality of care'&#10;&#10;poor quality of care is in a grey box and the three options are in arrows coming from the box.&#10;&#10;there is an X in a circle above poor quality of care&#10;&#10;there is a tick in a circle above the three new options">
            <a:extLst>
              <a:ext uri="{FF2B5EF4-FFF2-40B4-BE49-F238E27FC236}">
                <a16:creationId xmlns:a16="http://schemas.microsoft.com/office/drawing/2014/main" id="{6F6BCBBB-35E0-8C0E-97DB-4187F0A7FD1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845276" y="2743538"/>
            <a:ext cx="9733079" cy="3286832"/>
            <a:chOff x="845276" y="2743538"/>
            <a:chExt cx="9733079" cy="3286832"/>
          </a:xfrm>
        </p:grpSpPr>
        <p:sp>
          <p:nvSpPr>
            <p:cNvPr id="25" name="Arrow: Right 24">
              <a:extLst>
                <a:ext uri="{FF2B5EF4-FFF2-40B4-BE49-F238E27FC236}">
                  <a16:creationId xmlns:a16="http://schemas.microsoft.com/office/drawing/2014/main" id="{35966232-4CB3-CB71-65CB-3CCB09F23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20489336">
              <a:off x="3665220" y="3274341"/>
              <a:ext cx="2555690" cy="917138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b="1"/>
            </a:p>
          </p:txBody>
        </p:sp>
        <p:sp>
          <p:nvSpPr>
            <p:cNvPr id="23" name="Arrow: Right 22">
              <a:extLst>
                <a:ext uri="{FF2B5EF4-FFF2-40B4-BE49-F238E27FC236}">
                  <a16:creationId xmlns:a16="http://schemas.microsoft.com/office/drawing/2014/main" id="{73E38B47-3871-AFFA-7F22-70B79C8C27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660739" y="4064069"/>
              <a:ext cx="2496910" cy="917138"/>
            </a:xfrm>
            <a:prstGeom prst="right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b="1"/>
            </a:p>
          </p:txBody>
        </p:sp>
        <p:sp>
          <p:nvSpPr>
            <p:cNvPr id="3" name="KMA1D1FEAF">
              <a:extLst>
                <a:ext uri="{FF2B5EF4-FFF2-40B4-BE49-F238E27FC236}">
                  <a16:creationId xmlns:a16="http://schemas.microsoft.com/office/drawing/2014/main" id="{91A74DD9-C0DE-96C9-D3E9-711E7E71ACC9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black">
            <a:xfrm>
              <a:off x="845276" y="3516166"/>
              <a:ext cx="3192805" cy="203329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lIns="720000" tIns="72000" rIns="216000" bIns="72000" anchor="ctr" anchorCtr="0"/>
            <a:lstStyle/>
            <a:p>
              <a:pPr marL="282575" indent="-282575" defTabSz="881063" eaLnBrk="1" fontAlgn="auto" hangingPunct="1">
                <a:lnSpc>
                  <a:spcPct val="97000"/>
                </a:lnSpc>
                <a:spcBef>
                  <a:spcPts val="600"/>
                </a:spcBef>
                <a:spcAft>
                  <a:spcPts val="600"/>
                </a:spcAft>
                <a:buSzPct val="25000"/>
                <a:defRPr/>
              </a:pPr>
              <a:endParaRPr kumimoji="0" lang="en-AU" sz="1400" b="1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4" name="KMA1D1FEAF">
              <a:extLst>
                <a:ext uri="{FF2B5EF4-FFF2-40B4-BE49-F238E27FC236}">
                  <a16:creationId xmlns:a16="http://schemas.microsoft.com/office/drawing/2014/main" id="{C394BC9A-50EB-F976-6B72-85E19D7FF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black">
            <a:xfrm>
              <a:off x="6157649" y="2920483"/>
              <a:ext cx="4420706" cy="72602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252000" tIns="44321" rIns="108000" bIns="44321" anchor="ctr"/>
            <a:lstStyle/>
            <a:p>
              <a:pPr marR="0" lvl="0" defTabSz="881063" rtl="0" eaLnBrk="1" fontAlgn="auto" latinLnBrk="0" hangingPunct="1">
                <a:spcBef>
                  <a:spcPts val="300"/>
                </a:spcBef>
                <a:spcAft>
                  <a:spcPts val="300"/>
                </a:spcAft>
                <a:buClrTx/>
                <a:buSzTx/>
                <a:tabLst/>
                <a:defRPr/>
              </a:pPr>
              <a:r>
                <a:rPr kumimoji="0" lang="en-AU" sz="160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Abuse categories</a:t>
              </a:r>
            </a:p>
            <a:p>
              <a:pPr marR="0" lvl="0" defTabSz="881063" rtl="0" eaLnBrk="1" fontAlgn="auto" latinLnBrk="0" hangingPunct="1">
                <a:spcBef>
                  <a:spcPts val="300"/>
                </a:spcBef>
                <a:spcAft>
                  <a:spcPts val="300"/>
                </a:spcAft>
                <a:buClrTx/>
                <a:buSzTx/>
                <a:tabLst/>
                <a:defRPr/>
              </a:pPr>
              <a:r>
                <a:rPr kumimoji="0" lang="en-AU" sz="160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Neglect</a:t>
              </a:r>
            </a:p>
          </p:txBody>
        </p:sp>
        <p:sp>
          <p:nvSpPr>
            <p:cNvPr id="5" name="KMA1D1FEAF">
              <a:extLst>
                <a:ext uri="{FF2B5EF4-FFF2-40B4-BE49-F238E27FC236}">
                  <a16:creationId xmlns:a16="http://schemas.microsoft.com/office/drawing/2014/main" id="{1E2C0855-CD41-7097-A00D-C6FC2B747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black">
            <a:xfrm>
              <a:off x="6157649" y="5453694"/>
              <a:ext cx="4420705" cy="57667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252000" tIns="44321" rIns="108000" bIns="44321" anchor="ctr"/>
            <a:lstStyle/>
            <a:p>
              <a:pPr marR="0" lvl="0" defTabSz="881063" fontAlgn="auto">
                <a:lnSpc>
                  <a:spcPct val="97000"/>
                </a:lnSpc>
                <a:spcBef>
                  <a:spcPts val="600"/>
                </a:spcBef>
                <a:spcAft>
                  <a:spcPts val="600"/>
                </a:spcAft>
                <a:buClrTx/>
                <a:buSzPct val="25000"/>
                <a:tabLst/>
                <a:defRPr/>
              </a:pPr>
              <a:r>
                <a:rPr lang="en-AU" sz="1600" noProof="1">
                  <a:solidFill>
                    <a:prstClr val="black"/>
                  </a:solidFill>
                  <a:latin typeface="Arial"/>
                  <a:cs typeface="Arial"/>
                </a:rPr>
                <a:t>Serious risk</a:t>
              </a:r>
            </a:p>
          </p:txBody>
        </p:sp>
        <p:sp>
          <p:nvSpPr>
            <p:cNvPr id="6" name="KMA1D1FEAF">
              <a:extLst>
                <a:ext uri="{FF2B5EF4-FFF2-40B4-BE49-F238E27FC236}">
                  <a16:creationId xmlns:a16="http://schemas.microsoft.com/office/drawing/2014/main" id="{9BD4AA1A-ED1D-5DCC-3AA1-48E7A85E7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black">
            <a:xfrm>
              <a:off x="6157649" y="4008713"/>
              <a:ext cx="4420706" cy="91713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252000" tIns="44321" rIns="108000" bIns="44321" anchor="ctr"/>
            <a:lstStyle/>
            <a:p>
              <a:pPr marL="0" marR="0" lvl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Arial"/>
                  <a:cs typeface="Arial"/>
                </a:rPr>
                <a:t>Injury:</a:t>
              </a:r>
            </a:p>
            <a:p>
              <a:pPr marL="285750" marR="0" lvl="0" indent="-28575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AU" sz="16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Arial"/>
                  <a:cs typeface="Arial"/>
                </a:rPr>
                <a:t>Unexplained </a:t>
              </a:r>
              <a:r>
                <a:rPr kumimoji="0" lang="en-AU" sz="160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Arial"/>
                  <a:cs typeface="Arial"/>
                </a:rPr>
                <a:t>injury (major impact)</a:t>
              </a:r>
            </a:p>
            <a:p>
              <a:pPr marL="285750" marR="0" lvl="0" indent="-28575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AU" sz="16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Arial"/>
                  <a:cs typeface="Arial"/>
                </a:rPr>
                <a:t>Explained injury </a:t>
              </a:r>
              <a:r>
                <a:rPr kumimoji="0" lang="en-AU" sz="160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Arial"/>
                  <a:cs typeface="Arial"/>
                </a:rPr>
                <a:t>(assess impact)​​</a:t>
              </a:r>
            </a:p>
          </p:txBody>
        </p:sp>
        <p:sp>
          <p:nvSpPr>
            <p:cNvPr id="14" name="KMA1D1FEAF">
              <a:extLst>
                <a:ext uri="{FF2B5EF4-FFF2-40B4-BE49-F238E27FC236}">
                  <a16:creationId xmlns:a16="http://schemas.microsoft.com/office/drawing/2014/main" id="{E6A02C02-94F4-8A01-9FC3-E8B4517C3A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black">
            <a:xfrm>
              <a:off x="1011553" y="3777544"/>
              <a:ext cx="2724208" cy="14974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108000" tIns="44321" rIns="108000" bIns="44321" anchor="ctr"/>
            <a:lstStyle/>
            <a:p>
              <a:pPr marL="282575" marR="0" lvl="0" indent="-282575" algn="ctr" defTabSz="881063" rtl="0" eaLnBrk="1" fontAlgn="auto" latinLnBrk="0" hangingPunct="1">
                <a:lnSpc>
                  <a:spcPct val="97000"/>
                </a:lnSpc>
                <a:spcBef>
                  <a:spcPct val="3900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r>
                <a:rPr kumimoji="0" lang="en-AU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Poor quality of care</a:t>
              </a:r>
              <a:endParaRPr kumimoji="0" lang="en-AU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  <a:p>
              <a:pPr marL="282575" marR="0" lvl="0" indent="-282575" algn="ctr" defTabSz="881063" rtl="0" eaLnBrk="1" fontAlgn="auto" latinLnBrk="0" hangingPunct="1">
                <a:lnSpc>
                  <a:spcPct val="97000"/>
                </a:lnSpc>
                <a:spcBef>
                  <a:spcPct val="39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(not an incident type from 9 December 2024)</a:t>
              </a:r>
              <a:endParaRPr kumimoji="0" lang="en-AU" sz="1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7" name="Text Box 6">
              <a:extLst>
                <a:ext uri="{FF2B5EF4-FFF2-40B4-BE49-F238E27FC236}">
                  <a16:creationId xmlns:a16="http://schemas.microsoft.com/office/drawing/2014/main" id="{95C6E5FE-C1F9-D9D7-9F5D-9F46092001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 rot="20523083">
              <a:off x="4197697" y="3664390"/>
              <a:ext cx="1217872" cy="2585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 lIns="47212" tIns="0" rIns="47212" bIns="42663" anchor="t">
              <a:spAutoFit/>
            </a:bodyPr>
            <a:lstStyle/>
            <a:p>
              <a:pPr marL="0" marR="0" lvl="0" indent="0" algn="ctr" defTabSz="881063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>
                  <a:prstClr val="black"/>
                </a:buClr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Major impact</a:t>
              </a:r>
              <a:endParaRPr kumimoji="0" lang="en-AU" sz="1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8" name="Text Box 8">
              <a:extLst>
                <a:ext uri="{FF2B5EF4-FFF2-40B4-BE49-F238E27FC236}">
                  <a16:creationId xmlns:a16="http://schemas.microsoft.com/office/drawing/2014/main" id="{65FD6A78-5B64-7E70-7B06-C28E4A49D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 rot="1299760">
              <a:off x="3924055" y="5221012"/>
              <a:ext cx="1771579" cy="2585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 lIns="47212" tIns="0" rIns="47212" bIns="42663" anchor="t">
              <a:spAutoFit/>
            </a:bodyPr>
            <a:lstStyle/>
            <a:p>
              <a:pPr marL="0" marR="0" lvl="0" indent="0" algn="ctr" defTabSz="881063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>
                  <a:prstClr val="black"/>
                </a:buClr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Non-major impact</a:t>
              </a:r>
              <a:endParaRPr kumimoji="0" lang="en-AU" sz="1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29" name="Text Box 6">
              <a:extLst>
                <a:ext uri="{FF2B5EF4-FFF2-40B4-BE49-F238E27FC236}">
                  <a16:creationId xmlns:a16="http://schemas.microsoft.com/office/drawing/2014/main" id="{EE37D8B0-6B98-9239-46F2-1D9EC1757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4010685" y="4387761"/>
              <a:ext cx="1653573" cy="2585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 lIns="47212" tIns="0" rIns="47212" bIns="42663" anchor="t">
              <a:spAutoFit/>
            </a:bodyPr>
            <a:lstStyle/>
            <a:p>
              <a:pPr marL="0" marR="0" lvl="0" indent="0" algn="ctr" defTabSz="881063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>
                  <a:prstClr val="black"/>
                </a:buClr>
                <a:buSzTx/>
                <a:buFontTx/>
                <a:buNone/>
                <a:tabLst/>
                <a:defRPr/>
              </a:pPr>
              <a:r>
                <a:rPr kumimoji="0" lang="en-AU" sz="1400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Assess impact</a:t>
              </a:r>
              <a:endParaRPr kumimoji="0" lang="en-AU" sz="1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pic>
          <p:nvPicPr>
            <p:cNvPr id="18" name="Graphic 17" descr="Badge Cross with solid fill">
              <a:extLst>
                <a:ext uri="{FF2B5EF4-FFF2-40B4-BE49-F238E27FC236}">
                  <a16:creationId xmlns:a16="http://schemas.microsoft.com/office/drawing/2014/main" id="{457A1B07-930E-405B-7F95-E81DF28EC49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047341" y="2743538"/>
              <a:ext cx="806520" cy="806520"/>
            </a:xfrm>
            <a:prstGeom prst="rect">
              <a:avLst/>
            </a:prstGeom>
          </p:spPr>
        </p:pic>
      </p:grpSp>
      <p:grpSp>
        <p:nvGrpSpPr>
          <p:cNvPr id="7" name="Group 6" descr="Checkmark with solid fill">
            <a:extLst>
              <a:ext uri="{FF2B5EF4-FFF2-40B4-BE49-F238E27FC236}">
                <a16:creationId xmlns:a16="http://schemas.microsoft.com/office/drawing/2014/main" id="{EF54639A-6DC0-A093-C0F0-E99A33A8C7FC}"/>
              </a:ext>
            </a:extLst>
          </p:cNvPr>
          <p:cNvGrpSpPr/>
          <p:nvPr/>
        </p:nvGrpSpPr>
        <p:grpSpPr>
          <a:xfrm>
            <a:off x="8033237" y="2238425"/>
            <a:ext cx="669528" cy="612232"/>
            <a:chOff x="7924565" y="1706528"/>
            <a:chExt cx="819348" cy="75734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116782E-7905-5BC7-5709-927B27137879}"/>
                </a:ext>
              </a:extLst>
            </p:cNvPr>
            <p:cNvSpPr/>
            <p:nvPr/>
          </p:nvSpPr>
          <p:spPr>
            <a:xfrm>
              <a:off x="7924565" y="1706528"/>
              <a:ext cx="819348" cy="757340"/>
            </a:xfrm>
            <a:prstGeom prst="ellipse">
              <a:avLst/>
            </a:prstGeom>
            <a:solidFill>
              <a:srgbClr val="40315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9" name="Graphic 8" descr="Checkmark with solid fill">
              <a:extLst>
                <a:ext uri="{FF2B5EF4-FFF2-40B4-BE49-F238E27FC236}">
                  <a16:creationId xmlns:a16="http://schemas.microsoft.com/office/drawing/2014/main" id="{F59216E4-3478-F8A5-CF92-A64144A2B7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8099218" y="1838256"/>
              <a:ext cx="482339" cy="482339"/>
            </a:xfrm>
            <a:prstGeom prst="rect">
              <a:avLst/>
            </a:prstGeom>
          </p:spPr>
        </p:pic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E980AD6-8C09-64C6-0B8E-F0D4D690F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11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78443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EEBC3-F76C-505A-286A-9AA5D2CAD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>
                <a:ea typeface="ＭＳ Ｐゴシック"/>
              </a:rPr>
              <a:t>New sexual exploitation incident types</a:t>
            </a:r>
            <a:endParaRPr lang="en-AU" b="1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1E2150-20C6-A59D-83BC-4EC95D25AFC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924" y="1784293"/>
            <a:ext cx="5862571" cy="68047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are the differences?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57FB09C-26E0-40C3-999B-F2FD35BF500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52" y="2428516"/>
            <a:ext cx="5862571" cy="3807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360000" indent="-1800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ea typeface="ＭＳ Ｐゴシック"/>
              </a:rPr>
              <a:t>Sexual Abuse incident type:</a:t>
            </a:r>
          </a:p>
          <a:p>
            <a:pPr marL="540000" lvl="1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201547"/>
                </a:solidFill>
                <a:ea typeface="ＭＳ Ｐゴシック"/>
              </a:rPr>
              <a:t>Now includes sexual exploitation for clients under the age of 18 and/or with cognitive disability, recognising exploitation is a specific form of sexual abuse </a:t>
            </a:r>
          </a:p>
          <a:p>
            <a:pPr marL="360000" indent="-1800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n-US" sz="1400" b="1" dirty="0">
                <a:ea typeface="ＭＳ Ｐゴシック"/>
              </a:rPr>
              <a:t>New Sexual exploitation – grooming incident type:</a:t>
            </a:r>
            <a:endParaRPr lang="en-US" sz="1400" b="1" dirty="0"/>
          </a:p>
          <a:p>
            <a:pPr marL="54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201547"/>
                </a:solidFill>
                <a:ea typeface="ＭＳ Ｐゴシック"/>
              </a:rPr>
              <a:t>Mandatory incident classification of major impact</a:t>
            </a:r>
            <a:endParaRPr lang="en-US" sz="1400" dirty="0">
              <a:solidFill>
                <a:srgbClr val="201547"/>
              </a:solidFill>
              <a:ea typeface="ＭＳ Ｐゴシック"/>
              <a:cs typeface="Arial"/>
            </a:endParaRPr>
          </a:p>
          <a:p>
            <a:pPr marL="54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201547"/>
                </a:solidFill>
                <a:ea typeface="ＭＳ Ｐゴシック"/>
              </a:rPr>
              <a:t>Aligns with Child Protection Tier 1 sexual exploitation response</a:t>
            </a:r>
            <a:endParaRPr lang="en-US" sz="1400" b="0" dirty="0">
              <a:solidFill>
                <a:srgbClr val="201547"/>
              </a:solidFill>
              <a:cs typeface="Arial"/>
            </a:endParaRPr>
          </a:p>
          <a:p>
            <a:pPr marL="360000" indent="-1800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n-US" sz="1400" b="1" dirty="0">
                <a:ea typeface="ＭＳ Ｐゴシック"/>
              </a:rPr>
              <a:t>New Sexual exploitation – suspected incident type for clients under 18:</a:t>
            </a:r>
          </a:p>
          <a:p>
            <a:pPr marL="54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201547"/>
                </a:solidFill>
                <a:ea typeface="ＭＳ Ｐゴシック"/>
              </a:rPr>
              <a:t>Mandatory incident classification of non-major impact</a:t>
            </a:r>
            <a:endParaRPr lang="en-US" sz="1400" dirty="0">
              <a:solidFill>
                <a:srgbClr val="201547"/>
              </a:solidFill>
              <a:ea typeface="ＭＳ Ｐゴシック"/>
              <a:cs typeface="Arial"/>
            </a:endParaRPr>
          </a:p>
          <a:p>
            <a:pPr marL="54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201547"/>
                </a:solidFill>
                <a:ea typeface="ＭＳ Ｐゴシック"/>
              </a:rPr>
              <a:t>Aligns with Child Protection Tier 2 sexual exploitation response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13AF6C0C-960A-221F-DDC9-E6741E2EFDA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2849" y="2117035"/>
            <a:ext cx="4456242" cy="64995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540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Why have the changes been made?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92860E51-D535-ED32-0619-FDA280D98D8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2850" y="2726971"/>
            <a:ext cx="4456242" cy="3179843"/>
          </a:xfrm>
          <a:prstGeom prst="rect">
            <a:avLst/>
          </a:prstGeom>
          <a:noFill/>
          <a:ln w="9525" algn="ctr">
            <a:solidFill>
              <a:schemeClr val="accent4">
                <a:lumMod val="50000"/>
              </a:schemeClr>
            </a:solidFill>
            <a:prstDash val="lgDash"/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1400" b="0">
                <a:ea typeface="ＭＳ Ｐゴシック"/>
              </a:rPr>
              <a:t>CIMS has strengthened the identification and response to children who are, or at risk of being, sexually exploited. The </a:t>
            </a:r>
            <a:r>
              <a:rPr lang="en-US" sz="1400">
                <a:ea typeface="ＭＳ Ｐゴシック"/>
              </a:rPr>
              <a:t>incident types have been aligned with the Child Sexual Exploitation Response</a:t>
            </a:r>
            <a:r>
              <a:rPr lang="en-US" sz="1400" b="0">
                <a:ea typeface="ＭＳ Ｐゴシック"/>
              </a:rPr>
              <a:t> delivered by the Office of Professional Practice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201547"/>
                </a:solidFill>
                <a:effectLst/>
                <a:uLnTx/>
                <a:uFillTx/>
                <a:latin typeface="Arial"/>
                <a:ea typeface="ＭＳ Ｐゴシック"/>
              </a:rPr>
              <a:t>Sexual exploitation for under 18s is </a:t>
            </a:r>
            <a:r>
              <a:rPr lang="en-US" sz="1400" b="0">
                <a:latin typeface="Arial"/>
                <a:ea typeface="ＭＳ Ｐゴシック"/>
              </a:rPr>
              <a:t>sexual abuse </a:t>
            </a:r>
            <a:r>
              <a:rPr lang="en-AU" sz="1400" b="0">
                <a:latin typeface="Arial"/>
                <a:ea typeface="ＭＳ Ｐゴシック"/>
              </a:rPr>
              <a:t>due to the power imbalance in the relationship impacting or impairing the client’s ability to provide informed consent.</a:t>
            </a:r>
            <a:endParaRPr lang="en-US" sz="1400" b="0">
              <a:latin typeface="Arial"/>
              <a:ea typeface="ＭＳ Ｐゴシック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1400" b="0">
                <a:ea typeface="ＭＳ Ｐゴシック"/>
              </a:rPr>
              <a:t>The sexual exploitation of adult clients is to be reported under the sexual abuse category. </a:t>
            </a:r>
            <a:endParaRPr lang="en-US" sz="1400">
              <a:ea typeface="ＭＳ Ｐゴシック"/>
            </a:endParaRPr>
          </a:p>
        </p:txBody>
      </p:sp>
      <p:grpSp>
        <p:nvGrpSpPr>
          <p:cNvPr id="20" name="Group 19" descr="Question mark with solid fill">
            <a:extLst>
              <a:ext uri="{FF2B5EF4-FFF2-40B4-BE49-F238E27FC236}">
                <a16:creationId xmlns:a16="http://schemas.microsoft.com/office/drawing/2014/main" id="{9F8F4CA8-BB46-1D35-DFD4-DA179E53AFEE}"/>
              </a:ext>
            </a:extLst>
          </p:cNvPr>
          <p:cNvGrpSpPr/>
          <p:nvPr/>
        </p:nvGrpSpPr>
        <p:grpSpPr>
          <a:xfrm rot="21443811">
            <a:off x="7397310" y="2204410"/>
            <a:ext cx="534565" cy="475203"/>
            <a:chOff x="8507760" y="2262433"/>
            <a:chExt cx="962250" cy="938339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6858F7-9E21-18B3-C7F1-AAA94D7190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8507760" y="2262434"/>
              <a:ext cx="962250" cy="9383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rgbClr val="39429A"/>
                </a:solidFill>
              </a:endParaRPr>
            </a:p>
          </p:txBody>
        </p:sp>
        <p:pic>
          <p:nvPicPr>
            <p:cNvPr id="15" name="Graphic 14" descr="Question mark with solid fill">
              <a:extLst>
                <a:ext uri="{FF2B5EF4-FFF2-40B4-BE49-F238E27FC236}">
                  <a16:creationId xmlns:a16="http://schemas.microsoft.com/office/drawing/2014/main" id="{07745841-2EFE-9547-672B-FB167B8993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531685" y="2262433"/>
              <a:ext cx="914400" cy="914400"/>
            </a:xfrm>
            <a:prstGeom prst="rect">
              <a:avLst/>
            </a:prstGeom>
          </p:spPr>
        </p:pic>
      </p:grpSp>
      <p:grpSp>
        <p:nvGrpSpPr>
          <p:cNvPr id="7" name="Group 6" descr="Arrows in a circular manner, to signify change. It is within a solid circle">
            <a:extLst>
              <a:ext uri="{FF2B5EF4-FFF2-40B4-BE49-F238E27FC236}">
                <a16:creationId xmlns:a16="http://schemas.microsoft.com/office/drawing/2014/main" id="{4C3C0101-D784-44F4-DD62-2694405CEC32}"/>
              </a:ext>
            </a:extLst>
          </p:cNvPr>
          <p:cNvGrpSpPr/>
          <p:nvPr/>
        </p:nvGrpSpPr>
        <p:grpSpPr>
          <a:xfrm>
            <a:off x="533329" y="1672181"/>
            <a:ext cx="999241" cy="868448"/>
            <a:chOff x="533329" y="1672181"/>
            <a:chExt cx="999241" cy="86844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7031BE21-2FF0-60CC-BA9D-A4555CCFDB3A}"/>
                </a:ext>
              </a:extLst>
            </p:cNvPr>
            <p:cNvSpPr/>
            <p:nvPr/>
          </p:nvSpPr>
          <p:spPr>
            <a:xfrm>
              <a:off x="533329" y="1672181"/>
              <a:ext cx="999241" cy="8684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571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A7B208F-96E7-AEE3-EE5C-6A054EDFB601}"/>
                </a:ext>
              </a:extLst>
            </p:cNvPr>
            <p:cNvGrpSpPr/>
            <p:nvPr/>
          </p:nvGrpSpPr>
          <p:grpSpPr>
            <a:xfrm>
              <a:off x="746990" y="1850526"/>
              <a:ext cx="571921" cy="554514"/>
              <a:chOff x="7362335" y="2262434"/>
              <a:chExt cx="962250" cy="938338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E4A90CD6-4D5D-A30C-0A22-247058D698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7362335" y="2262434"/>
                <a:ext cx="962250" cy="93833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rgbClr val="39429A"/>
                  </a:solidFill>
                </a:endParaRPr>
              </a:p>
            </p:txBody>
          </p:sp>
          <p:pic>
            <p:nvPicPr>
              <p:cNvPr id="19" name="Graphic 18" descr="Repeat with solid fill">
                <a:extLst>
                  <a:ext uri="{FF2B5EF4-FFF2-40B4-BE49-F238E27FC236}">
                    <a16:creationId xmlns:a16="http://schemas.microsoft.com/office/drawing/2014/main" id="{459D372D-1514-FD27-0264-CAA21AD9BB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7435554" y="2311293"/>
                <a:ext cx="815812" cy="815812"/>
              </a:xfrm>
              <a:prstGeom prst="rect">
                <a:avLst/>
              </a:prstGeom>
            </p:spPr>
          </p:pic>
        </p:grp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3BAB7-20E0-1E59-142D-908BD8467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12</a:t>
            </a:fld>
            <a:endParaRPr lang="en-AU" alt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E5752-B62D-2F91-7058-23FBF69B78C3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0089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41D7-44F8-46B5-BFBC-214E7521F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630" y="1296415"/>
            <a:ext cx="9071700" cy="1890409"/>
          </a:xfrm>
        </p:spPr>
        <p:txBody>
          <a:bodyPr/>
          <a:lstStyle/>
          <a:p>
            <a:r>
              <a:rPr lang="en-AU" sz="3600" b="1" dirty="0">
                <a:ea typeface="ＭＳ Ｐゴシック"/>
              </a:rPr>
              <a:t>Major impact follow up actions.</a:t>
            </a:r>
            <a:endParaRPr lang="en-AU" sz="3600" b="1" dirty="0">
              <a:highlight>
                <a:srgbClr val="FFFF00"/>
              </a:highlight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ACBA921-96FF-49AB-B4B9-8B769AECB42C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1894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MA1D1FEAF">
            <a:extLst>
              <a:ext uri="{FF2B5EF4-FFF2-40B4-BE49-F238E27FC236}">
                <a16:creationId xmlns:a16="http://schemas.microsoft.com/office/drawing/2014/main" id="{1F58CE47-C32F-96BB-1C74-A93B379D0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black">
          <a:xfrm>
            <a:off x="353286" y="1432875"/>
            <a:ext cx="3851070" cy="478751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720000" tIns="72000" rIns="216000" bIns="72000" anchor="ctr" anchorCtr="0"/>
          <a:lstStyle/>
          <a:p>
            <a:pPr marL="282575" indent="-282575" defTabSz="881063" eaLnBrk="1" fontAlgn="auto" hangingPunct="1">
              <a:lnSpc>
                <a:spcPct val="97000"/>
              </a:lnSpc>
              <a:spcBef>
                <a:spcPts val="600"/>
              </a:spcBef>
              <a:spcAft>
                <a:spcPts val="600"/>
              </a:spcAft>
              <a:buSzPct val="25000"/>
              <a:defRPr/>
            </a:pPr>
            <a:endParaRPr kumimoji="0" lang="en-AU" sz="1400" b="1" i="1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EEBC3-F76C-505A-286A-9AA5D2CAD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ea typeface="ＭＳ Ｐゴシック"/>
              </a:rPr>
              <a:t>Major impact follow up actions</a:t>
            </a:r>
            <a:endParaRPr lang="en-AU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0040022-369D-F661-D876-73ACD2D5D8D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926" y="1762016"/>
            <a:ext cx="3195789" cy="412923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ea typeface="ＭＳ Ｐゴシック"/>
              </a:rPr>
              <a:t>All major impact incidents are subject to an investigation or incident review.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n-US" sz="1400" b="0" dirty="0">
                <a:ea typeface="ＭＳ Ｐゴシック"/>
              </a:rPr>
              <a:t>An investigation must be undertaken for incidents or allegations of:</a:t>
            </a:r>
          </a:p>
          <a:p>
            <a:pPr marL="678892" lvl="2" indent="-342900">
              <a:spcBef>
                <a:spcPts val="300"/>
              </a:spcBef>
              <a:spcAft>
                <a:spcPts val="300"/>
              </a:spcAft>
              <a:buFont typeface="Courier New"/>
              <a:buChar char="o"/>
            </a:pPr>
            <a:r>
              <a:rPr lang="en-AU" sz="1400" dirty="0">
                <a:solidFill>
                  <a:srgbClr val="201547"/>
                </a:solidFill>
                <a:ea typeface="ＭＳ Ｐゴシック"/>
              </a:rPr>
              <a:t>Any abuse incident type, including sexual exploitation – grooming, when the subject of allegation is a staff member (including carers) or client</a:t>
            </a:r>
          </a:p>
          <a:p>
            <a:pPr marL="678892" lvl="2" indent="-342900">
              <a:spcBef>
                <a:spcPts val="300"/>
              </a:spcBef>
              <a:spcAft>
                <a:spcPts val="300"/>
              </a:spcAft>
              <a:buFont typeface="Courier New"/>
              <a:buChar char="o"/>
            </a:pPr>
            <a:r>
              <a:rPr lang="en-US" sz="1400" dirty="0">
                <a:solidFill>
                  <a:srgbClr val="201547"/>
                </a:solidFill>
                <a:cs typeface="Arial"/>
              </a:rPr>
              <a:t>Neglect</a:t>
            </a:r>
          </a:p>
          <a:p>
            <a:pPr marL="678892" lvl="2" indent="-342900">
              <a:spcBef>
                <a:spcPts val="300"/>
              </a:spcBef>
              <a:spcAft>
                <a:spcPts val="300"/>
              </a:spcAft>
              <a:buFont typeface="Courier New"/>
              <a:buChar char="o"/>
            </a:pPr>
            <a:r>
              <a:rPr lang="en-US" sz="1400" dirty="0">
                <a:solidFill>
                  <a:srgbClr val="201547"/>
                </a:solidFill>
                <a:ea typeface="ＭＳ Ｐゴシック"/>
                <a:cs typeface="Arial"/>
              </a:rPr>
              <a:t>Unexplained injury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n-US" sz="1400" b="0" dirty="0">
                <a:ea typeface="ＭＳ Ｐゴシック"/>
                <a:cs typeface="Arial"/>
              </a:rPr>
              <a:t>An incident review must be undertaken by all major impact incidents that are not subject to an investigation.</a:t>
            </a:r>
          </a:p>
        </p:txBody>
      </p:sp>
      <p:sp>
        <p:nvSpPr>
          <p:cNvPr id="4" name="KMA1D1FEAF">
            <a:extLst>
              <a:ext uri="{FF2B5EF4-FFF2-40B4-BE49-F238E27FC236}">
                <a16:creationId xmlns:a16="http://schemas.microsoft.com/office/drawing/2014/main" id="{91AA9CF8-9393-617F-09CD-21C169143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black">
          <a:xfrm>
            <a:off x="4639560" y="1923068"/>
            <a:ext cx="7174180" cy="443059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wrap="square" lIns="720000" tIns="72000" rIns="216000" bIns="72000" anchor="ctr" anchorCtr="0"/>
          <a:lstStyle/>
          <a:p>
            <a:pPr marL="282575" indent="-282575" defTabSz="881063" eaLnBrk="1" fontAlgn="auto" hangingPunct="1">
              <a:lnSpc>
                <a:spcPct val="97000"/>
              </a:lnSpc>
              <a:spcBef>
                <a:spcPts val="600"/>
              </a:spcBef>
              <a:spcAft>
                <a:spcPts val="600"/>
              </a:spcAft>
              <a:buSzPct val="25000"/>
              <a:defRPr/>
            </a:pPr>
            <a:endParaRPr kumimoji="0" lang="en-AU" sz="1400" b="1" i="1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sp>
        <p:nvSpPr>
          <p:cNvPr id="5" name="KMA1D1FEAF">
            <a:extLst>
              <a:ext uri="{FF2B5EF4-FFF2-40B4-BE49-F238E27FC236}">
                <a16:creationId xmlns:a16="http://schemas.microsoft.com/office/drawing/2014/main" id="{9D7DFFAF-18EA-3CEB-64D7-6B2C0CC7C9E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black">
          <a:xfrm>
            <a:off x="4639559" y="1432875"/>
            <a:ext cx="7161701" cy="484217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wrap="square" lIns="720000" tIns="72000" rIns="216000" bIns="72000" anchor="ctr" anchorCtr="0"/>
          <a:lstStyle/>
          <a:p>
            <a:pPr marR="0" lvl="0" algn="ctr" latinLnBrk="0">
              <a:spcBef>
                <a:spcPts val="1067"/>
              </a:spcBef>
              <a:spcAft>
                <a:spcPts val="1067"/>
              </a:spcAft>
              <a:buClrTx/>
              <a:buSzTx/>
              <a:tabLst/>
              <a:defRPr/>
            </a:pPr>
            <a:r>
              <a:rPr lang="en-AU" sz="1400" b="1" dirty="0">
                <a:solidFill>
                  <a:schemeClr val="bg1"/>
                </a:solidFill>
                <a:ea typeface="ＭＳ Ｐゴシック"/>
              </a:rPr>
              <a:t>Change in investigation focus from 9 December 2024</a:t>
            </a:r>
          </a:p>
        </p:txBody>
      </p:sp>
      <p:grpSp>
        <p:nvGrpSpPr>
          <p:cNvPr id="10" name="Group 9" descr="Magnify glass and clipboard with pencil in a solid filled circle">
            <a:extLst>
              <a:ext uri="{FF2B5EF4-FFF2-40B4-BE49-F238E27FC236}">
                <a16:creationId xmlns:a16="http://schemas.microsoft.com/office/drawing/2014/main" id="{61CD497D-550D-CDBA-12E3-2863943CE261}"/>
              </a:ext>
            </a:extLst>
          </p:cNvPr>
          <p:cNvGrpSpPr/>
          <p:nvPr/>
        </p:nvGrpSpPr>
        <p:grpSpPr>
          <a:xfrm>
            <a:off x="4307947" y="1096017"/>
            <a:ext cx="999241" cy="868448"/>
            <a:chOff x="4307947" y="1096017"/>
            <a:chExt cx="999241" cy="868448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690D34-3230-FC4A-26D6-A40DBC8E4A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307947" y="1096017"/>
              <a:ext cx="999241" cy="8684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571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5" name="Graphic 14" descr="Magnifying glass with solid fill">
              <a:extLst>
                <a:ext uri="{FF2B5EF4-FFF2-40B4-BE49-F238E27FC236}">
                  <a16:creationId xmlns:a16="http://schemas.microsoft.com/office/drawing/2014/main" id="{4008F9DC-7482-85FC-F17E-30BBF9083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547109" flipH="1">
              <a:off x="4440134" y="1136579"/>
              <a:ext cx="474336" cy="485895"/>
            </a:xfrm>
            <a:prstGeom prst="rect">
              <a:avLst/>
            </a:prstGeom>
          </p:spPr>
        </p:pic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EC563266-98A1-DBEC-97A9-0B5DD24E4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05875" y="1404422"/>
              <a:ext cx="445689" cy="445689"/>
            </a:xfrm>
            <a:prstGeom prst="rect">
              <a:avLst/>
            </a:prstGeom>
          </p:spPr>
        </p:pic>
      </p:grp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4633E71-A0DF-2F7F-56BE-B99EA6589C8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/>
        </p:nvSpPr>
        <p:spPr bwMode="auto">
          <a:xfrm>
            <a:off x="4807568" y="2005862"/>
            <a:ext cx="6930655" cy="421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609585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defRPr sz="2200" b="1" kern="1200">
                <a:solidFill>
                  <a:srgbClr val="201547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252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504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756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defTabSz="457200" eaLnBrk="0" latinLnBrk="0" hangingPunct="0"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400" b="0" dirty="0">
                <a:ea typeface="ＭＳ Ｐゴシック"/>
                <a:cs typeface="+mn-cs"/>
              </a:rPr>
              <a:t>Substantiation of whether the abuse or neglect occurred is based on the incident type definition. </a:t>
            </a:r>
          </a:p>
          <a:p>
            <a:pPr marL="285750" marR="0" lvl="0" indent="-285750" defTabSz="457200" eaLnBrk="0" latinLnBrk="0" hangingPunct="0"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400" b="0" dirty="0">
                <a:ea typeface="ＭＳ Ｐゴシック"/>
                <a:cs typeface="+mn-cs"/>
              </a:rPr>
              <a:t>The impact on the client (Major / Non-major) does not need to be included in the substantiation decision, unless it is directly referenced in the incident type definition. </a:t>
            </a:r>
          </a:p>
          <a:p>
            <a:pPr defTabSz="457200" eaLnBrk="0" hangingPunct="0">
              <a:spcBef>
                <a:spcPts val="300"/>
              </a:spcBef>
              <a:spcAft>
                <a:spcPts val="300"/>
              </a:spcAft>
              <a:defRPr/>
            </a:pPr>
            <a:r>
              <a:rPr lang="en-AU" sz="1400" dirty="0">
                <a:ea typeface="ＭＳ Ｐゴシック"/>
                <a:cs typeface="+mn-cs"/>
              </a:rPr>
              <a:t>Example: </a:t>
            </a:r>
          </a:p>
          <a:p>
            <a:pPr marL="285750" indent="-285750" defTabSz="45720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AU" sz="1400" b="0" dirty="0">
                <a:ea typeface="ＭＳ Ｐゴシック"/>
                <a:cs typeface="+mn-cs"/>
              </a:rPr>
              <a:t>To substantiate an allegation of sexual abuse, the findings of the investigation must demonstrate that a client has experienced sexual abuse as per the CIMS definition.</a:t>
            </a:r>
          </a:p>
          <a:p>
            <a:pPr marL="285750" indent="-285750" defTabSz="45720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AU" sz="1400" b="0" dirty="0">
                <a:ea typeface="ＭＳ Ｐゴシック"/>
                <a:cs typeface="+mn-cs"/>
              </a:rPr>
              <a:t>The findings do not need to demonstrate major impact on the client as it is reasonable to assume that the client has experienced major impact harm from the incident. </a:t>
            </a:r>
          </a:p>
          <a:p>
            <a:pPr defTabSz="457200" eaLnBrk="0" hangingPunct="0">
              <a:spcBef>
                <a:spcPts val="300"/>
              </a:spcBef>
              <a:spcAft>
                <a:spcPts val="300"/>
              </a:spcAft>
              <a:defRPr/>
            </a:pPr>
            <a:r>
              <a:rPr lang="en-AU" sz="1400" dirty="0">
                <a:ea typeface="ＭＳ Ｐゴシック"/>
                <a:cs typeface="+mn-cs"/>
              </a:rPr>
              <a:t>For noting: </a:t>
            </a:r>
          </a:p>
          <a:p>
            <a:pPr marL="285750" indent="-285750" defTabSz="45720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AU" sz="1400" b="0" dirty="0">
                <a:ea typeface="ＭＳ Ｐゴシック"/>
                <a:cs typeface="+mn-cs"/>
              </a:rPr>
              <a:t>Two incident types reference the major impact harm definition (physical abuse and neglect) </a:t>
            </a:r>
          </a:p>
          <a:p>
            <a:pPr marL="285750" indent="-285750" defTabSz="457200" eaLnBrk="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AU" sz="1400" b="0" dirty="0">
                <a:ea typeface="ＭＳ Ｐゴシック"/>
                <a:cs typeface="+mn-cs"/>
              </a:rPr>
              <a:t>Where the incident type definition references ‘major impact’ service providers are required to use professional judgement to determine if a client has experienced major impact harm when making a substantiation decision.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/>
              <a:cs typeface="Arial"/>
            </a:endParaRPr>
          </a:p>
          <a:p>
            <a:pPr marL="0" marR="0" lvl="0" indent="0" algn="l" defTabSz="609585" rtl="0" eaLnBrk="1" fontAlgn="base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/>
              <a:cs typeface="Arial"/>
            </a:endParaRPr>
          </a:p>
          <a:p>
            <a:pPr marL="0" marR="0" lvl="1" indent="0" algn="l" defTabSz="609585" rtl="0" eaLnBrk="1" fontAlgn="base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/>
              <a:cs typeface="Arial"/>
            </a:endParaRPr>
          </a:p>
          <a:p>
            <a:pPr marL="342900" marR="0" lvl="1" indent="-342900" algn="l" defTabSz="609585" rtl="0" eaLnBrk="1" fontAlgn="base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/>
              <a:cs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04979B-FDEC-D9B4-DC61-80B9ABAD9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80F9-C0BF-4CC2-A043-27BA3E10BB14}" type="slidenum">
              <a:rPr lang="en-AU" altLang="en-US" smtClean="0"/>
              <a:pPr/>
              <a:t>14</a:t>
            </a:fld>
            <a:endParaRPr lang="en-AU" alt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E5752-B62D-2F91-7058-23FBF69B78C3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5754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8D332-4A90-3919-F86E-BA8211845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/>
              </a:rPr>
              <a:t>Streamlined investigation requirements</a:t>
            </a:r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A46203F-6A9B-1431-E730-0908A115DBA0}"/>
              </a:ext>
            </a:extLst>
          </p:cNvPr>
          <p:cNvSpPr txBox="1"/>
          <p:nvPr/>
        </p:nvSpPr>
        <p:spPr>
          <a:xfrm>
            <a:off x="93510" y="1683283"/>
            <a:ext cx="101312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following displays the workflow for service providers to conduct a follow-up action to a major </a:t>
            </a:r>
            <a:r>
              <a:rPr lang="en-US" sz="14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impact incident. </a:t>
            </a:r>
            <a:endParaRPr lang="en-AU" sz="1400" b="1" dirty="0"/>
          </a:p>
        </p:txBody>
      </p:sp>
      <p:pic>
        <p:nvPicPr>
          <p:cNvPr id="7" name="Picture 6" descr="The following displays the workflow for service providers to conduct a follow-up action to a major impact incident. &#10;">
            <a:extLst>
              <a:ext uri="{FF2B5EF4-FFF2-40B4-BE49-F238E27FC236}">
                <a16:creationId xmlns:a16="http://schemas.microsoft.com/office/drawing/2014/main" id="{526F0287-E69D-1D43-3083-E78AFC84DE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03"/>
          <a:stretch/>
        </p:blipFill>
        <p:spPr>
          <a:xfrm>
            <a:off x="471884" y="2634482"/>
            <a:ext cx="11248231" cy="364807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DC68ACD-32CC-5DAD-5251-B688767E5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5829" y="2712140"/>
            <a:ext cx="430924" cy="427310"/>
            <a:chOff x="364569" y="2382233"/>
            <a:chExt cx="641131" cy="599090"/>
          </a:xfrm>
          <a:effectLst/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EE2F9E78-7F39-3615-1190-AC4884AEF585}"/>
                </a:ext>
              </a:extLst>
            </p:cNvPr>
            <p:cNvSpPr/>
            <p:nvPr/>
          </p:nvSpPr>
          <p:spPr>
            <a:xfrm>
              <a:off x="364569" y="2382233"/>
              <a:ext cx="641131" cy="599090"/>
            </a:xfrm>
            <a:prstGeom prst="ellipse">
              <a:avLst/>
            </a:prstGeom>
            <a:solidFill>
              <a:srgbClr val="37609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23" name="Graphic 22" descr="Warning with solid fill">
              <a:extLst>
                <a:ext uri="{FF2B5EF4-FFF2-40B4-BE49-F238E27FC236}">
                  <a16:creationId xmlns:a16="http://schemas.microsoft.com/office/drawing/2014/main" id="{34FF6659-5D4A-DD51-DF76-22DCC114A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52700" y="2409823"/>
              <a:ext cx="457200" cy="457200"/>
            </a:xfrm>
            <a:prstGeom prst="rect">
              <a:avLst/>
            </a:prstGeom>
          </p:spPr>
        </p:pic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72E03B-0B41-65F6-6DF5-C98A13C6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15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47292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EEBC3-F76C-505A-286A-9AA5D2CAD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ea typeface="ＭＳ Ｐゴシック"/>
              </a:rPr>
              <a:t>Streamlined investigation processes</a:t>
            </a:r>
            <a:endParaRPr lang="en-AU" b="1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1926B176-34E4-0DB2-03B7-C02430873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36" y="1556439"/>
            <a:ext cx="5862571" cy="68047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solidFill>
              <a:schemeClr val="accent4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are the differences?</a:t>
            </a:r>
          </a:p>
        </p:txBody>
      </p:sp>
      <p:grpSp>
        <p:nvGrpSpPr>
          <p:cNvPr id="4" name="Group 3" descr="Arrows in a circular manner, to signify change. It is within a solid circle">
            <a:extLst>
              <a:ext uri="{FF2B5EF4-FFF2-40B4-BE49-F238E27FC236}">
                <a16:creationId xmlns:a16="http://schemas.microsoft.com/office/drawing/2014/main" id="{0E8AF75A-EBA4-4BEA-FF25-4BD5AD30778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212362" y="1447652"/>
            <a:ext cx="999241" cy="868448"/>
            <a:chOff x="212362" y="1447652"/>
            <a:chExt cx="999241" cy="86844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5F5EF68-76C1-1A7D-5054-B583A7A2D132}"/>
                </a:ext>
              </a:extLst>
            </p:cNvPr>
            <p:cNvSpPr/>
            <p:nvPr/>
          </p:nvSpPr>
          <p:spPr>
            <a:xfrm>
              <a:off x="212362" y="1447652"/>
              <a:ext cx="999241" cy="8684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571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8568D9A-6D94-770A-832A-E5FA313E47F5}"/>
                </a:ext>
              </a:extLst>
            </p:cNvPr>
            <p:cNvGrpSpPr/>
            <p:nvPr/>
          </p:nvGrpSpPr>
          <p:grpSpPr>
            <a:xfrm>
              <a:off x="422535" y="1600624"/>
              <a:ext cx="571921" cy="554514"/>
              <a:chOff x="7362335" y="2262434"/>
              <a:chExt cx="962250" cy="938338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A8B5F782-9895-ED5B-CE84-3C8645515D9C}"/>
                  </a:ext>
                </a:extLst>
              </p:cNvPr>
              <p:cNvSpPr/>
              <p:nvPr/>
            </p:nvSpPr>
            <p:spPr>
              <a:xfrm>
                <a:off x="7362335" y="2262434"/>
                <a:ext cx="962250" cy="93833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rgbClr val="39429A"/>
                  </a:solidFill>
                </a:endParaRPr>
              </a:p>
            </p:txBody>
          </p:sp>
          <p:pic>
            <p:nvPicPr>
              <p:cNvPr id="18" name="Graphic 17" descr="Repeat with solid fill">
                <a:extLst>
                  <a:ext uri="{FF2B5EF4-FFF2-40B4-BE49-F238E27FC236}">
                    <a16:creationId xmlns:a16="http://schemas.microsoft.com/office/drawing/2014/main" id="{1FFA3499-3742-1DC7-82B0-A8EA2488E8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7435554" y="2311293"/>
                <a:ext cx="815812" cy="815812"/>
              </a:xfrm>
              <a:prstGeom prst="rect">
                <a:avLst/>
              </a:prstGeom>
            </p:spPr>
          </p:pic>
        </p:grp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DEBDE899-B209-0000-51B2-24F0AF62B5E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62681" y="2349024"/>
            <a:ext cx="5600698" cy="1374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b="0" dirty="0"/>
              <a:t>Option for service providers to </a:t>
            </a:r>
            <a:r>
              <a:rPr lang="en-US" sz="1400" dirty="0"/>
              <a:t>conduct a Reportable Conduct Scheme investigation in place of a CIMS investigation </a:t>
            </a:r>
            <a:r>
              <a:rPr lang="en-US" sz="1400" b="0" dirty="0"/>
              <a:t>for incidents in scope of both schemes</a:t>
            </a:r>
          </a:p>
          <a:p>
            <a:pPr marL="342900" indent="-342900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b="0" dirty="0"/>
              <a:t>Requirement for </a:t>
            </a:r>
            <a:r>
              <a:rPr lang="en-US" sz="1400" dirty="0"/>
              <a:t>explicit recognition of client and/or subject of allegation vulnerabilities 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79AB937A-1114-885B-0517-70D9636BF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28" y="2209384"/>
            <a:ext cx="5769579" cy="164789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180000">
              <a:spcBef>
                <a:spcPts val="600"/>
              </a:spcBef>
              <a:spcAft>
                <a:spcPts val="600"/>
              </a:spcAft>
            </a:pPr>
            <a:endParaRPr lang="en-US" sz="1400" b="0" dirty="0">
              <a:solidFill>
                <a:srgbClr val="201547"/>
              </a:solidFill>
              <a:ea typeface="ＭＳ Ｐゴシック"/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A3239F15-2B68-C31B-E322-65B5C735B22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2670" y="1556439"/>
            <a:ext cx="4456242" cy="64995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648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Why have the changes been made?</a:t>
            </a:r>
          </a:p>
        </p:txBody>
      </p:sp>
      <p:grpSp>
        <p:nvGrpSpPr>
          <p:cNvPr id="5" name="Group 4" descr="Question mark with solid fill">
            <a:extLst>
              <a:ext uri="{FF2B5EF4-FFF2-40B4-BE49-F238E27FC236}">
                <a16:creationId xmlns:a16="http://schemas.microsoft.com/office/drawing/2014/main" id="{FB30EAAC-8B47-ECA6-2447-3771226E22A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6391199" y="1368464"/>
            <a:ext cx="999241" cy="868448"/>
            <a:chOff x="6391199" y="1368464"/>
            <a:chExt cx="999241" cy="868448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6BA740C-4FFB-6CD1-9FFD-86F593EB3269}"/>
                </a:ext>
              </a:extLst>
            </p:cNvPr>
            <p:cNvSpPr/>
            <p:nvPr/>
          </p:nvSpPr>
          <p:spPr>
            <a:xfrm>
              <a:off x="6391199" y="1368464"/>
              <a:ext cx="999241" cy="8684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571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01EE457-A074-5748-543E-5F300FCFA226}"/>
                </a:ext>
              </a:extLst>
            </p:cNvPr>
            <p:cNvGrpSpPr/>
            <p:nvPr/>
          </p:nvGrpSpPr>
          <p:grpSpPr>
            <a:xfrm rot="21443811">
              <a:off x="6638664" y="1537086"/>
              <a:ext cx="503450" cy="515687"/>
              <a:chOff x="8507760" y="2262433"/>
              <a:chExt cx="962250" cy="938339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BC545272-CDF0-D293-5DBE-172D6EE866BF}"/>
                  </a:ext>
                </a:extLst>
              </p:cNvPr>
              <p:cNvSpPr/>
              <p:nvPr/>
            </p:nvSpPr>
            <p:spPr>
              <a:xfrm>
                <a:off x="8507760" y="2262434"/>
                <a:ext cx="962250" cy="93833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rgbClr val="39429A"/>
                  </a:solidFill>
                </a:endParaRPr>
              </a:p>
            </p:txBody>
          </p:sp>
          <p:pic>
            <p:nvPicPr>
              <p:cNvPr id="37" name="Graphic 36" descr="Question mark with solid fill">
                <a:extLst>
                  <a:ext uri="{FF2B5EF4-FFF2-40B4-BE49-F238E27FC236}">
                    <a16:creationId xmlns:a16="http://schemas.microsoft.com/office/drawing/2014/main" id="{1B4BCF52-628C-DF5B-D2FA-859671C6F1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8531685" y="2262433"/>
                <a:ext cx="914400" cy="914400"/>
              </a:xfrm>
              <a:prstGeom prst="rect">
                <a:avLst/>
              </a:prstGeom>
            </p:spPr>
          </p:pic>
        </p:grpSp>
      </p:grpSp>
      <p:sp>
        <p:nvSpPr>
          <p:cNvPr id="19" name="Rectangle 7">
            <a:extLst>
              <a:ext uri="{FF2B5EF4-FFF2-40B4-BE49-F238E27FC236}">
                <a16:creationId xmlns:a16="http://schemas.microsoft.com/office/drawing/2014/main" id="{6AEBD46B-6493-B07C-AFB2-7B4AC80AFA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2670" y="2166376"/>
            <a:ext cx="4456242" cy="1690806"/>
          </a:xfrm>
          <a:prstGeom prst="rect">
            <a:avLst/>
          </a:prstGeom>
          <a:noFill/>
          <a:ln w="3175" algn="ctr">
            <a:solidFill>
              <a:schemeClr val="accent4">
                <a:lumMod val="50000"/>
              </a:schemeClr>
            </a:solidFill>
            <a:prstDash val="lgDash"/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AU" sz="1400" b="0" dirty="0">
                <a:ea typeface="ＭＳ Ｐゴシック"/>
              </a:rPr>
              <a:t>Reducing the re-traumatization of clients and subjects of allegation by having to retell their story multiple times for different investigative purposes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AU" sz="1400" b="0" dirty="0">
                <a:ea typeface="ＭＳ Ｐゴシック"/>
              </a:rPr>
              <a:t>Reducing duplication of effort, administrative and investigative burden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7899968-AA37-A99D-2ED8-5F16364BC9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665" y="4300065"/>
            <a:ext cx="4781602" cy="33410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Previous CIMS guide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CC71849-243A-3563-AE48-F6D20AA06D5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665" y="4630457"/>
            <a:ext cx="4789965" cy="129735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Four types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 ‘CIMS’ investigations: </a:t>
            </a:r>
          </a:p>
          <a:p>
            <a:pPr marL="742950" lvl="1" indent="-285750">
              <a:spcBef>
                <a:spcPts val="200"/>
              </a:spcBef>
              <a:buFont typeface="Courier New" panose="02070309020205020404" pitchFamily="49" charset="0"/>
              <a:buChar char="o"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Full investigation: internal</a:t>
            </a:r>
          </a:p>
          <a:p>
            <a:pPr marL="742950" lvl="1" indent="-285750">
              <a:spcBef>
                <a:spcPts val="200"/>
              </a:spcBef>
              <a:buFont typeface="Courier New" panose="02070309020205020404" pitchFamily="49" charset="0"/>
              <a:buChar char="o"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Full investigation: external</a:t>
            </a:r>
          </a:p>
          <a:p>
            <a:pPr marL="742950" lvl="1" indent="-285750">
              <a:spcBef>
                <a:spcPts val="200"/>
              </a:spcBef>
              <a:buFont typeface="Courier New" panose="02070309020205020404" pitchFamily="49" charset="0"/>
              <a:buChar char="o"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Short form investigation</a:t>
            </a:r>
          </a:p>
          <a:p>
            <a:pPr marL="742950" lvl="1" indent="-285750">
              <a:spcBef>
                <a:spcPts val="200"/>
              </a:spcBef>
              <a:buFont typeface="Courier New" panose="02070309020205020404" pitchFamily="49" charset="0"/>
              <a:buChar char="o"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Joint investigation</a:t>
            </a:r>
          </a:p>
        </p:txBody>
      </p:sp>
      <p:sp>
        <p:nvSpPr>
          <p:cNvPr id="28" name="Freeform 6" descr="Arrow pointing left">
            <a:extLst>
              <a:ext uri="{FF2B5EF4-FFF2-40B4-BE49-F238E27FC236}">
                <a16:creationId xmlns:a16="http://schemas.microsoft.com/office/drawing/2014/main" id="{B431AE33-44A8-B2E2-A604-EF9ED975C44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/>
          </p:cNvSpPr>
          <p:nvPr/>
        </p:nvSpPr>
        <p:spPr bwMode="auto">
          <a:xfrm>
            <a:off x="5529931" y="4513639"/>
            <a:ext cx="566070" cy="129728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0"/>
              </a:cxn>
              <a:cxn ang="0">
                <a:pos x="240" y="720"/>
              </a:cxn>
              <a:cxn ang="0">
                <a:pos x="0" y="0"/>
              </a:cxn>
            </a:cxnLst>
            <a:rect l="0" t="0" r="r" b="b"/>
            <a:pathLst>
              <a:path w="241" h="1441">
                <a:moveTo>
                  <a:pt x="0" y="0"/>
                </a:moveTo>
                <a:lnTo>
                  <a:pt x="0" y="1440"/>
                </a:lnTo>
                <a:lnTo>
                  <a:pt x="240" y="72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squar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E9DDD4-23F1-601E-D638-CB7D4A9EDC9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7664" y="4300065"/>
            <a:ext cx="4831247" cy="33039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CIMS policy</a:t>
            </a:r>
          </a:p>
        </p:txBody>
      </p:sp>
      <p:sp>
        <p:nvSpPr>
          <p:cNvPr id="30" name="Rectangle 7">
            <a:extLst>
              <a:ext uri="{FF2B5EF4-FFF2-40B4-BE49-F238E27FC236}">
                <a16:creationId xmlns:a16="http://schemas.microsoft.com/office/drawing/2014/main" id="{AEDD0B75-0F56-4FD0-BB26-DD1BD918654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7342" y="4630551"/>
            <a:ext cx="4841570" cy="12972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Streamlined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investigation requirements: </a:t>
            </a:r>
          </a:p>
          <a:p>
            <a:pPr marL="742950" marR="0" lvl="1" indent="-285750" fontAlgn="auto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Arial"/>
              </a:rPr>
              <a:t>CIMS investigation</a:t>
            </a:r>
          </a:p>
          <a:p>
            <a:pPr marL="742950" marR="0" lvl="1" indent="-285750" fontAlgn="auto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Arial"/>
              </a:rPr>
              <a:t>Reportable Conduct Scheme investigation </a:t>
            </a:r>
          </a:p>
          <a:p>
            <a:pPr marL="742950" marR="0" lvl="1" indent="-285750" fontAlgn="auto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Arial"/>
              </a:rPr>
              <a:t>Joint investigation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A684E5-C88C-43C1-042C-3EA7F316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16</a:t>
            </a:fld>
            <a:endParaRPr lang="en-AU" alt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E5752-B62D-2F91-7058-23FBF69B78C3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9968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EEBC3-F76C-505A-286A-9AA5D2CAD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ea typeface="ＭＳ Ｐゴシック"/>
              </a:rPr>
              <a:t>Completing the report</a:t>
            </a:r>
            <a:endParaRPr lang="en-AU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C315048-F457-AD4A-E913-C20DC2B04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9669" y="1845707"/>
            <a:ext cx="3699043" cy="421422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9" name="Group 8" descr="Clipboard with solid fill in a solid circle">
            <a:extLst>
              <a:ext uri="{FF2B5EF4-FFF2-40B4-BE49-F238E27FC236}">
                <a16:creationId xmlns:a16="http://schemas.microsoft.com/office/drawing/2014/main" id="{8A387E74-E0E5-2EAB-6165-77739BE9AD2B}"/>
              </a:ext>
            </a:extLst>
          </p:cNvPr>
          <p:cNvGrpSpPr/>
          <p:nvPr/>
        </p:nvGrpSpPr>
        <p:grpSpPr>
          <a:xfrm>
            <a:off x="446553" y="1549887"/>
            <a:ext cx="999241" cy="868448"/>
            <a:chOff x="446553" y="1549887"/>
            <a:chExt cx="999241" cy="86844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4A3E101-9874-D55D-9BC2-1F6B4011B205}"/>
                </a:ext>
              </a:extLst>
            </p:cNvPr>
            <p:cNvSpPr/>
            <p:nvPr/>
          </p:nvSpPr>
          <p:spPr>
            <a:xfrm>
              <a:off x="446553" y="1549887"/>
              <a:ext cx="999241" cy="8684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571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B0DBD135-FF45-FF2D-9046-062AEDB9F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631473" y="1706608"/>
              <a:ext cx="630655" cy="566929"/>
            </a:xfrm>
            <a:prstGeom prst="rect">
              <a:avLst/>
            </a:prstGeom>
          </p:spPr>
        </p:pic>
      </p:grp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A6E76AF2-753F-EDCF-9FCC-CC2B1E1C520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247" y="2465952"/>
            <a:ext cx="3394299" cy="292223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400" b="0" dirty="0"/>
              <a:t>The incident </a:t>
            </a:r>
            <a:r>
              <a:rPr lang="en-AU" sz="1400" dirty="0"/>
              <a:t>report templates have been amended </a:t>
            </a:r>
            <a:r>
              <a:rPr lang="en-AU" sz="1400" b="0" dirty="0"/>
              <a:t>to streamline the findings, outcome and recommendations section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400" b="0" dirty="0"/>
              <a:t>A </a:t>
            </a:r>
            <a:r>
              <a:rPr lang="en-AU" sz="1400" dirty="0"/>
              <a:t>response and action plan is no longer required</a:t>
            </a:r>
            <a:r>
              <a:rPr lang="en-AU" sz="1400" b="0" dirty="0"/>
              <a:t> to be submitted to the department.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400" b="0" dirty="0"/>
              <a:t>Service providers will </a:t>
            </a:r>
            <a:r>
              <a:rPr lang="en-AU" sz="1400" dirty="0"/>
              <a:t>continue to enact response and action plans</a:t>
            </a:r>
            <a:r>
              <a:rPr lang="en-AU" sz="1400" b="0" dirty="0"/>
              <a:t> as part of their case management.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5450C4F-B3A8-A948-F7B7-1A25064E47F8}"/>
              </a:ext>
            </a:extLst>
          </p:cNvPr>
          <p:cNvSpPr txBox="1">
            <a:spLocks/>
          </p:cNvSpPr>
          <p:nvPr/>
        </p:nvSpPr>
        <p:spPr bwMode="auto">
          <a:xfrm>
            <a:off x="4943942" y="1410422"/>
            <a:ext cx="5475345" cy="32241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609585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defRPr sz="2200" b="1" kern="1200" baseline="0">
                <a:solidFill>
                  <a:srgbClr val="201547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0" indent="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252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504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756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b="0" dirty="0"/>
              <a:t>Findings, outcome and recommendations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023F0C8F-2686-FE42-E659-0BFCC5390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 bwMode="auto">
          <a:xfrm>
            <a:off x="4943941" y="1095804"/>
            <a:ext cx="5475345" cy="50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609585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defRPr sz="2200" b="1" kern="1200" baseline="0">
                <a:solidFill>
                  <a:srgbClr val="201547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0" indent="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252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504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756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dirty="0"/>
              <a:t>Example of how to complete report:  </a:t>
            </a:r>
          </a:p>
        </p:txBody>
      </p:sp>
      <p:pic>
        <p:nvPicPr>
          <p:cNvPr id="6" name="Picture 2" descr="A table with an example of how to complete the report, including the findings, outcome and recommendations">
            <a:extLst>
              <a:ext uri="{FF2B5EF4-FFF2-40B4-BE49-F238E27FC236}">
                <a16:creationId xmlns:a16="http://schemas.microsoft.com/office/drawing/2014/main" id="{71682CAD-E77B-088A-7A55-C81E46D0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372" y="1451654"/>
            <a:ext cx="5819835" cy="483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C3460-8309-4280-629B-A75A22027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17</a:t>
            </a:fld>
            <a:endParaRPr lang="en-AU" alt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E5752-B62D-2F91-7058-23FBF69B78C3}"/>
              </a:ext>
            </a:extLst>
          </p:cNvPr>
          <p:cNvSpPr txBox="1">
            <a:spLocks/>
          </p:cNvSpPr>
          <p:nvPr/>
        </p:nvSpPr>
        <p:spPr bwMode="auto">
          <a:xfrm>
            <a:off x="5417953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4615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EEBC3-F76C-505A-286A-9AA5D2CAD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ea typeface="ＭＳ Ｐゴシック"/>
              </a:rPr>
              <a:t>Incident reviews</a:t>
            </a:r>
            <a:endParaRPr lang="en-AU" b="1" dirty="0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7198A4D8-0D35-9166-5854-F603381018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974" y="1483606"/>
            <a:ext cx="5862571" cy="68047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are the </a:t>
            </a:r>
            <a:r>
              <a:rPr lang="de-DE" sz="1400" b="1" dirty="0">
                <a:solidFill>
                  <a:prstClr val="white"/>
                </a:solidFill>
                <a:latin typeface="Arial"/>
              </a:rPr>
              <a:t>changes</a:t>
            </a: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96715E-9EAB-3C39-3C0D-A6236543589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802" y="2127829"/>
            <a:ext cx="5862571" cy="35112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1400" b="0" dirty="0">
                <a:solidFill>
                  <a:schemeClr val="tx1"/>
                </a:solidFill>
                <a:ea typeface="ＭＳ Ｐゴシック"/>
              </a:rPr>
              <a:t>Case reviews have been renamed to incident reviews to increase the focus on the situational and systemic factors that have contributed to the incident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1400" b="0" dirty="0">
                <a:solidFill>
                  <a:schemeClr val="tx1"/>
                </a:solidFill>
                <a:ea typeface="ＭＳ Ｐゴシック"/>
              </a:rPr>
              <a:t>Root Cause Analysis’ have been removed.</a:t>
            </a:r>
            <a:endParaRPr lang="en-US" sz="1400" b="0" dirty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1400" b="0" dirty="0">
                <a:solidFill>
                  <a:schemeClr val="tx1"/>
                </a:solidFill>
                <a:ea typeface="ＭＳ Ｐゴシック"/>
              </a:rPr>
              <a:t>Implementation guidance has been strengthened to enhance service provider review processes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1400" b="0" dirty="0">
                <a:solidFill>
                  <a:schemeClr val="tx1"/>
                </a:solidFill>
                <a:ea typeface="ＭＳ Ｐゴシック"/>
              </a:rPr>
              <a:t>Existing case management processes can be leveraged to satisfy components of an incident review:</a:t>
            </a:r>
          </a:p>
          <a:p>
            <a:pPr marL="930351" lvl="3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400" dirty="0">
                <a:ea typeface="ＭＳ Ｐゴシック"/>
                <a:cs typeface="Arial"/>
              </a:rPr>
              <a:t>Return to care conversations (absent client incident type)</a:t>
            </a:r>
          </a:p>
          <a:p>
            <a:pPr marL="930351" lvl="3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400" dirty="0">
                <a:ea typeface="ＭＳ Ｐゴシック"/>
                <a:cs typeface="Arial"/>
              </a:rPr>
              <a:t>Tier 1 sexual exploitation response (sexual exploitation – grooming)</a:t>
            </a:r>
          </a:p>
        </p:txBody>
      </p:sp>
      <p:grpSp>
        <p:nvGrpSpPr>
          <p:cNvPr id="3" name="Group 2" descr="Arrows in a circular manner, to signify change. It is within a solid circle">
            <a:extLst>
              <a:ext uri="{FF2B5EF4-FFF2-40B4-BE49-F238E27FC236}">
                <a16:creationId xmlns:a16="http://schemas.microsoft.com/office/drawing/2014/main" id="{6B443BD1-93D5-E7B3-23EB-56DAF444111F}"/>
              </a:ext>
            </a:extLst>
          </p:cNvPr>
          <p:cNvGrpSpPr/>
          <p:nvPr/>
        </p:nvGrpSpPr>
        <p:grpSpPr>
          <a:xfrm>
            <a:off x="434379" y="1371494"/>
            <a:ext cx="999241" cy="868448"/>
            <a:chOff x="434379" y="1371494"/>
            <a:chExt cx="999241" cy="86844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2DE81A7-96C7-56E5-7E02-87FE33EF7C39}"/>
                </a:ext>
              </a:extLst>
            </p:cNvPr>
            <p:cNvSpPr/>
            <p:nvPr/>
          </p:nvSpPr>
          <p:spPr>
            <a:xfrm>
              <a:off x="434379" y="1371494"/>
              <a:ext cx="999241" cy="8684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571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622BA09-9BD3-FEFC-30A6-B86A5A91962B}"/>
                </a:ext>
              </a:extLst>
            </p:cNvPr>
            <p:cNvGrpSpPr/>
            <p:nvPr/>
          </p:nvGrpSpPr>
          <p:grpSpPr>
            <a:xfrm>
              <a:off x="648040" y="1549839"/>
              <a:ext cx="571921" cy="554514"/>
              <a:chOff x="7362335" y="2262434"/>
              <a:chExt cx="962250" cy="938338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375DBBCA-880F-4CF1-7957-D6DAC7B882BC}"/>
                  </a:ext>
                </a:extLst>
              </p:cNvPr>
              <p:cNvSpPr/>
              <p:nvPr/>
            </p:nvSpPr>
            <p:spPr>
              <a:xfrm>
                <a:off x="7362335" y="2262434"/>
                <a:ext cx="962250" cy="93833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rgbClr val="39429A"/>
                  </a:solidFill>
                </a:endParaRPr>
              </a:p>
            </p:txBody>
          </p:sp>
          <p:pic>
            <p:nvPicPr>
              <p:cNvPr id="19" name="Graphic 18" descr="Repeat with solid fill">
                <a:extLst>
                  <a:ext uri="{FF2B5EF4-FFF2-40B4-BE49-F238E27FC236}">
                    <a16:creationId xmlns:a16="http://schemas.microsoft.com/office/drawing/2014/main" id="{1E9094C3-71B8-D63E-4D7F-2CB428A29B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7435554" y="2311293"/>
                <a:ext cx="815812" cy="815812"/>
              </a:xfrm>
              <a:prstGeom prst="rect">
                <a:avLst/>
              </a:prstGeom>
            </p:spPr>
          </p:pic>
        </p:grpSp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4A410976-0DCD-7C03-12D6-D83EA13572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2114" y="1915682"/>
            <a:ext cx="4456242" cy="64995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540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Why have the changes been made?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3" name="Group 12" descr="Question mark with solid fill">
            <a:extLst>
              <a:ext uri="{FF2B5EF4-FFF2-40B4-BE49-F238E27FC236}">
                <a16:creationId xmlns:a16="http://schemas.microsoft.com/office/drawing/2014/main" id="{C8DA5076-3970-CC07-AE5D-3B11BBB3BB97}"/>
              </a:ext>
            </a:extLst>
          </p:cNvPr>
          <p:cNvGrpSpPr/>
          <p:nvPr/>
        </p:nvGrpSpPr>
        <p:grpSpPr>
          <a:xfrm rot="21443811">
            <a:off x="7036575" y="2003057"/>
            <a:ext cx="534565" cy="475203"/>
            <a:chOff x="8507760" y="2262433"/>
            <a:chExt cx="962250" cy="93833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5186E5D-0725-0664-75F1-D0FCF46BC875}"/>
                </a:ext>
              </a:extLst>
            </p:cNvPr>
            <p:cNvSpPr/>
            <p:nvPr/>
          </p:nvSpPr>
          <p:spPr>
            <a:xfrm>
              <a:off x="8507760" y="2262434"/>
              <a:ext cx="962250" cy="9383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rgbClr val="39429A"/>
                </a:solidFill>
              </a:endParaRPr>
            </a:p>
          </p:txBody>
        </p:sp>
        <p:pic>
          <p:nvPicPr>
            <p:cNvPr id="15" name="Graphic 14" descr="Question mark with solid fill">
              <a:extLst>
                <a:ext uri="{FF2B5EF4-FFF2-40B4-BE49-F238E27FC236}">
                  <a16:creationId xmlns:a16="http://schemas.microsoft.com/office/drawing/2014/main" id="{1B358A1B-C00D-6B90-7912-6FDDFE6BE3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531685" y="2262433"/>
              <a:ext cx="914400" cy="914400"/>
            </a:xfrm>
            <a:prstGeom prst="rect">
              <a:avLst/>
            </a:prstGeom>
          </p:spPr>
        </p:pic>
      </p:grpSp>
      <p:sp>
        <p:nvSpPr>
          <p:cNvPr id="9" name="Rectangle 7">
            <a:extLst>
              <a:ext uri="{FF2B5EF4-FFF2-40B4-BE49-F238E27FC236}">
                <a16:creationId xmlns:a16="http://schemas.microsoft.com/office/drawing/2014/main" id="{5A6856FF-8DF1-1B1E-8CBB-0F164F35E88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2115" y="2525618"/>
            <a:ext cx="4456242" cy="2564855"/>
          </a:xfrm>
          <a:prstGeom prst="rect">
            <a:avLst/>
          </a:prstGeom>
          <a:noFill/>
          <a:ln w="9525" algn="ctr">
            <a:solidFill>
              <a:schemeClr val="accent4">
                <a:lumMod val="50000"/>
              </a:schemeClr>
            </a:solidFill>
            <a:prstDash val="lgDash"/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AU" sz="1400" b="0" dirty="0">
                <a:ea typeface="ＭＳ Ｐゴシック"/>
              </a:rPr>
              <a:t>Strengthening the benefit of incident reviews to enhance the quality of services and service delivery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AU" sz="1400" b="0" dirty="0">
                <a:ea typeface="ＭＳ Ｐゴシック"/>
              </a:rPr>
              <a:t>Synthesising existing processes to produce a comprehensive review report which reduces the fragmentation of information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AU" sz="1400" b="0" dirty="0">
                <a:ea typeface="ＭＳ Ｐゴシック"/>
              </a:rPr>
              <a:t>Enhancing the utility of the review report to inform practice and system improvement.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5F9D58-5843-1983-C025-61034B31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680F9-C0BF-4CC2-A043-27BA3E10BB14}" type="slidenum">
              <a:rPr lang="en-AU" altLang="en-US" smtClean="0"/>
              <a:pPr/>
              <a:t>18</a:t>
            </a:fld>
            <a:endParaRPr lang="en-AU" alt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E5752-B62D-2F91-7058-23FBF69B78C3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9450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EEBC3-F76C-505A-286A-9AA5D2CAD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>
                <a:ea typeface="ＭＳ Ｐゴシック"/>
              </a:rPr>
              <a:t>Support for investigation changes</a:t>
            </a:r>
            <a:endParaRPr lang="en-AU" b="1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D06DCA4-6C75-9CB5-F112-84ADC949A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1267" y="2018292"/>
            <a:ext cx="4518402" cy="338070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9" name="Group 8" descr="Hand under document in solid filled circle">
            <a:extLst>
              <a:ext uri="{FF2B5EF4-FFF2-40B4-BE49-F238E27FC236}">
                <a16:creationId xmlns:a16="http://schemas.microsoft.com/office/drawing/2014/main" id="{7B7923D1-537C-3A97-490C-3798884531EF}"/>
              </a:ext>
            </a:extLst>
          </p:cNvPr>
          <p:cNvGrpSpPr/>
          <p:nvPr/>
        </p:nvGrpSpPr>
        <p:grpSpPr>
          <a:xfrm>
            <a:off x="245922" y="1573675"/>
            <a:ext cx="999241" cy="934514"/>
            <a:chOff x="245922" y="1573675"/>
            <a:chExt cx="999241" cy="93451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6339C88-DCD5-7230-AA37-0701749DA605}"/>
                </a:ext>
              </a:extLst>
            </p:cNvPr>
            <p:cNvSpPr/>
            <p:nvPr/>
          </p:nvSpPr>
          <p:spPr>
            <a:xfrm>
              <a:off x="245922" y="1573675"/>
              <a:ext cx="999241" cy="87126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571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bg1"/>
                </a:solidFill>
              </a:endParaRPr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159DBD2A-705E-8153-4DBA-18B2A4573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1276" y="2004806"/>
              <a:ext cx="525496" cy="503383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EABBADCF-C7DE-E457-DBB5-572EF2591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67977" y="1669956"/>
              <a:ext cx="503382" cy="503382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C9B42-0CD5-0719-5AFF-6F33E300C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228" y="2541224"/>
            <a:ext cx="3914273" cy="2454301"/>
          </a:xfrm>
        </p:spPr>
        <p:txBody>
          <a:bodyPr/>
          <a:lstStyle/>
          <a:p>
            <a:r>
              <a:rPr lang="en-AU" sz="1400" dirty="0"/>
              <a:t>Refreshed templates are available on the </a:t>
            </a:r>
            <a:r>
              <a:rPr lang="en-AU" sz="1400" dirty="0">
                <a:hlinkClick r:id="rId7"/>
              </a:rPr>
              <a:t>CIMS webpage</a:t>
            </a:r>
            <a:r>
              <a:rPr lang="en-AU" sz="1400" dirty="0"/>
              <a:t> https://providers.dffh.vic.gov.au/cims.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en-AU" sz="1400" b="0" dirty="0"/>
              <a:t>Service providers may use their own investigation templates, if all the CIMS minimum investigation requirements are met.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en-AU" sz="1400" b="0" dirty="0"/>
              <a:t>A new eLearning module is available on the CIMS webpage to support new and infrequent investigators.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1800" b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A8291F-936E-B282-A1B0-D92379ED0C34}"/>
              </a:ext>
            </a:extLst>
          </p:cNvPr>
          <p:cNvSpPr txBox="1"/>
          <p:nvPr/>
        </p:nvSpPr>
        <p:spPr>
          <a:xfrm>
            <a:off x="5817819" y="1710515"/>
            <a:ext cx="3732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</a:rPr>
              <a:t>Example of investigation report template :</a:t>
            </a:r>
            <a:endParaRPr lang="en-AU" sz="1400" b="1" dirty="0"/>
          </a:p>
        </p:txBody>
      </p:sp>
      <p:pic>
        <p:nvPicPr>
          <p:cNvPr id="4" name="Picture 3" descr="Picture of the investigation report template">
            <a:extLst>
              <a:ext uri="{FF2B5EF4-FFF2-40B4-BE49-F238E27FC236}">
                <a16:creationId xmlns:a16="http://schemas.microsoft.com/office/drawing/2014/main" id="{6AAAB29F-D792-E0E3-E73D-6DF6E03940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12087" y="2143892"/>
            <a:ext cx="5409685" cy="3514441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84269EF-AC7D-4269-46FF-429104FD0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19</a:t>
            </a:fld>
            <a:endParaRPr lang="en-AU" alt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E5752-B62D-2F91-7058-23FBF69B78C3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316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2AF69-771D-4E4B-A80C-132955F09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ea typeface="ＭＳ Ｐゴシック"/>
              </a:rPr>
              <a:t>Acknowledgement of Traditional Owners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F75AB-154F-49C1-9E3E-39034111F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AU" sz="2400" b="0" dirty="0">
                <a:solidFill>
                  <a:srgbClr val="000000"/>
                </a:solidFill>
                <a:ea typeface="ＭＳ Ｐゴシック"/>
                <a:cs typeface="Arial"/>
              </a:rPr>
              <a:t>We acknowledge the Traditional Owners of the lands that we live and work on. We pay our respects to their Elders, past and present.</a:t>
            </a:r>
            <a:r>
              <a:rPr lang="en-US" sz="2400" b="0" dirty="0">
                <a:solidFill>
                  <a:srgbClr val="444444"/>
                </a:solidFill>
                <a:ea typeface="ＭＳ Ｐゴシック"/>
                <a:cs typeface="Arial"/>
              </a:rPr>
              <a:t> </a:t>
            </a:r>
            <a:endParaRPr lang="en-US" sz="2400" b="0" dirty="0">
              <a:solidFill>
                <a:srgbClr val="000000"/>
              </a:solidFill>
              <a:ea typeface="ＭＳ Ｐゴシック"/>
              <a:cs typeface="Arial"/>
            </a:endParaRPr>
          </a:p>
          <a:p>
            <a:pPr algn="ctr"/>
            <a:r>
              <a:rPr lang="en-AU" sz="2400" b="0" dirty="0">
                <a:solidFill>
                  <a:srgbClr val="000000"/>
                </a:solidFill>
                <a:ea typeface="ＭＳ Ｐゴシック"/>
                <a:cs typeface="Arial"/>
              </a:rPr>
              <a:t>We acknowledge the invaluable contributions of Aboriginal communities and their allies who have paved the way and fought for the rights of Aboriginal people, including the right to self-determination. The Department of Families, Fairness and Housing is committed to ensuring Aboriginal people, children, young people, families and communities continue to thrive and that our work is underpinned by self-determination.</a:t>
            </a:r>
            <a:r>
              <a:rPr lang="en-US" sz="2400" b="0" dirty="0">
                <a:solidFill>
                  <a:srgbClr val="444444"/>
                </a:solidFill>
                <a:ea typeface="ＭＳ Ｐゴシック"/>
                <a:cs typeface="Arial"/>
              </a:rPr>
              <a:t> </a:t>
            </a:r>
            <a:endParaRPr lang="en-US" sz="2400" dirty="0">
              <a:ea typeface="ＭＳ Ｐゴシック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FE151-95C7-72E6-346E-CF481AF7C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54089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41D7-44F8-46B5-BFBC-214E7521F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630" y="1296415"/>
            <a:ext cx="9071700" cy="1890409"/>
          </a:xfrm>
        </p:spPr>
        <p:txBody>
          <a:bodyPr/>
          <a:lstStyle/>
          <a:p>
            <a:r>
              <a:rPr lang="en-AU" sz="3600" b="1" dirty="0">
                <a:ea typeface="ＭＳ Ｐゴシック"/>
              </a:rPr>
              <a:t>Implementation of incident learnings.</a:t>
            </a:r>
            <a:endParaRPr lang="en-AU" sz="3600" b="1" dirty="0">
              <a:highlight>
                <a:srgbClr val="FFFF00"/>
              </a:highlight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ACBA921-96FF-49AB-B4B9-8B769AECB42C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3422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EEBC3-F76C-505A-286A-9AA5D2CAD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ea typeface="ＭＳ Ｐゴシック"/>
              </a:rPr>
              <a:t>Implementation of learnings</a:t>
            </a:r>
            <a:endParaRPr lang="en-AU" b="1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33DFD1-0B35-FAF1-4ABC-356D4F221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381" y="2250050"/>
            <a:ext cx="5862571" cy="68047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are the </a:t>
            </a:r>
            <a:r>
              <a:rPr lang="de-DE" sz="1400" b="1" dirty="0">
                <a:solidFill>
                  <a:prstClr val="white"/>
                </a:solidFill>
                <a:latin typeface="Arial"/>
              </a:rPr>
              <a:t>changes</a:t>
            </a: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9BE3ACB-0AEC-B576-4034-1E299E9F4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09" y="2894273"/>
            <a:ext cx="5862571" cy="23431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360000" indent="-1800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1400" dirty="0">
                <a:ea typeface="ＭＳ Ｐゴシック"/>
              </a:rPr>
              <a:t>Response and action plans integrated into Chapter 6 Implementation of Learnings</a:t>
            </a:r>
          </a:p>
          <a:p>
            <a:pPr marL="360000" indent="-1800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1400" dirty="0">
                <a:ea typeface="ＭＳ Ｐゴシック"/>
              </a:rPr>
              <a:t>Implementation of learnings reflect both client and organisation level learnings</a:t>
            </a:r>
          </a:p>
          <a:p>
            <a:pPr marL="360000" indent="-1800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1400" dirty="0">
                <a:ea typeface="ＭＳ Ｐゴシック"/>
              </a:rPr>
              <a:t>Articulated the department’s use and sharing of CIMS incident information</a:t>
            </a:r>
          </a:p>
        </p:txBody>
      </p:sp>
      <p:grpSp>
        <p:nvGrpSpPr>
          <p:cNvPr id="4" name="Group 3" descr="Arrows in a circular manner, to signify change. It is within a solid circle">
            <a:extLst>
              <a:ext uri="{FF2B5EF4-FFF2-40B4-BE49-F238E27FC236}">
                <a16:creationId xmlns:a16="http://schemas.microsoft.com/office/drawing/2014/main" id="{7EC72EB4-7587-5346-B1E1-C3364ECC5352}"/>
              </a:ext>
            </a:extLst>
          </p:cNvPr>
          <p:cNvGrpSpPr/>
          <p:nvPr/>
        </p:nvGrpSpPr>
        <p:grpSpPr>
          <a:xfrm>
            <a:off x="339786" y="2137938"/>
            <a:ext cx="999241" cy="868448"/>
            <a:chOff x="339786" y="2137938"/>
            <a:chExt cx="999241" cy="86844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029BA3-97BA-94AF-EBD4-DEC2D1BC6995}"/>
                </a:ext>
              </a:extLst>
            </p:cNvPr>
            <p:cNvSpPr/>
            <p:nvPr/>
          </p:nvSpPr>
          <p:spPr>
            <a:xfrm>
              <a:off x="339786" y="2137938"/>
              <a:ext cx="999241" cy="8684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571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DDDEC94-4ED5-7A24-84D1-8102215DF2B0}"/>
                </a:ext>
              </a:extLst>
            </p:cNvPr>
            <p:cNvGrpSpPr/>
            <p:nvPr/>
          </p:nvGrpSpPr>
          <p:grpSpPr>
            <a:xfrm>
              <a:off x="553445" y="2299985"/>
              <a:ext cx="571921" cy="554514"/>
              <a:chOff x="7362335" y="2262434"/>
              <a:chExt cx="962250" cy="938338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CD93CB0F-ADCC-074A-F127-62F4D6BD97CD}"/>
                  </a:ext>
                </a:extLst>
              </p:cNvPr>
              <p:cNvSpPr/>
              <p:nvPr/>
            </p:nvSpPr>
            <p:spPr>
              <a:xfrm>
                <a:off x="7362335" y="2262434"/>
                <a:ext cx="962250" cy="93833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rgbClr val="39429A"/>
                  </a:solidFill>
                </a:endParaRPr>
              </a:p>
            </p:txBody>
          </p:sp>
          <p:pic>
            <p:nvPicPr>
              <p:cNvPr id="18" name="Graphic 17" descr="Repeat with solid fill">
                <a:extLst>
                  <a:ext uri="{FF2B5EF4-FFF2-40B4-BE49-F238E27FC236}">
                    <a16:creationId xmlns:a16="http://schemas.microsoft.com/office/drawing/2014/main" id="{AF12172E-23F1-F4DE-A9FD-D38111132B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7435554" y="2311293"/>
                <a:ext cx="815812" cy="815812"/>
              </a:xfrm>
              <a:prstGeom prst="rect">
                <a:avLst/>
              </a:prstGeom>
            </p:spPr>
          </p:pic>
        </p:grpSp>
      </p:grpSp>
      <p:sp>
        <p:nvSpPr>
          <p:cNvPr id="7" name="Rectangle 5">
            <a:extLst>
              <a:ext uri="{FF2B5EF4-FFF2-40B4-BE49-F238E27FC236}">
                <a16:creationId xmlns:a16="http://schemas.microsoft.com/office/drawing/2014/main" id="{7042BEE0-F0D8-9689-F2E5-4C6BEB221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6955" y="2396449"/>
            <a:ext cx="4456242" cy="64995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540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Why have the changes been made?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2" name="Group 11" descr="Question mark with solid fill">
            <a:extLst>
              <a:ext uri="{FF2B5EF4-FFF2-40B4-BE49-F238E27FC236}">
                <a16:creationId xmlns:a16="http://schemas.microsoft.com/office/drawing/2014/main" id="{B305F9CC-A751-CCB2-F7BD-577B0E3D5871}"/>
              </a:ext>
            </a:extLst>
          </p:cNvPr>
          <p:cNvGrpSpPr/>
          <p:nvPr/>
        </p:nvGrpSpPr>
        <p:grpSpPr>
          <a:xfrm rot="21443811">
            <a:off x="7121416" y="2483824"/>
            <a:ext cx="534565" cy="475203"/>
            <a:chOff x="8507760" y="2262433"/>
            <a:chExt cx="962250" cy="93833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2D988E1-5770-33CA-17E8-1CA10537849A}"/>
                </a:ext>
              </a:extLst>
            </p:cNvPr>
            <p:cNvSpPr/>
            <p:nvPr/>
          </p:nvSpPr>
          <p:spPr>
            <a:xfrm>
              <a:off x="8507760" y="2262434"/>
              <a:ext cx="962250" cy="9383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rgbClr val="39429A"/>
                </a:solidFill>
              </a:endParaRPr>
            </a:p>
          </p:txBody>
        </p:sp>
        <p:pic>
          <p:nvPicPr>
            <p:cNvPr id="14" name="Graphic 13" descr="Question mark with solid fill">
              <a:extLst>
                <a:ext uri="{FF2B5EF4-FFF2-40B4-BE49-F238E27FC236}">
                  <a16:creationId xmlns:a16="http://schemas.microsoft.com/office/drawing/2014/main" id="{8C8834CE-34F3-2B30-D8B4-FF5FD79F68F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531685" y="2262433"/>
              <a:ext cx="914400" cy="914400"/>
            </a:xfrm>
            <a:prstGeom prst="rect">
              <a:avLst/>
            </a:prstGeom>
          </p:spPr>
        </p:pic>
      </p:grpSp>
      <p:sp>
        <p:nvSpPr>
          <p:cNvPr id="6" name="Rectangle 7">
            <a:extLst>
              <a:ext uri="{FF2B5EF4-FFF2-40B4-BE49-F238E27FC236}">
                <a16:creationId xmlns:a16="http://schemas.microsoft.com/office/drawing/2014/main" id="{5C6AEDC0-2AE0-45F5-8A3E-CC291F228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6956" y="3006386"/>
            <a:ext cx="4456242" cy="2044726"/>
          </a:xfrm>
          <a:prstGeom prst="rect">
            <a:avLst/>
          </a:prstGeom>
          <a:noFill/>
          <a:ln w="9525" algn="ctr">
            <a:solidFill>
              <a:schemeClr val="accent4">
                <a:lumMod val="50000"/>
              </a:schemeClr>
            </a:solidFill>
            <a:prstDash val="lgDash"/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AU" sz="1400" b="0" dirty="0">
                <a:ea typeface="ＭＳ Ｐゴシック"/>
              </a:rPr>
              <a:t>Streamlining case management activities to reduce duplication of effort to maximise client safeguarding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AU" sz="1400" b="0" dirty="0">
                <a:ea typeface="ＭＳ Ｐゴシック"/>
              </a:rPr>
              <a:t>Strengthening learnings at all levels of the organisation and service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AU" sz="1400" b="0" dirty="0">
                <a:ea typeface="ＭＳ Ｐゴシック"/>
              </a:rPr>
              <a:t>Improving the transparency of the department’s use and sharing of CIMS incident information.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109D65-F2A8-A577-3B8E-E22C64578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21</a:t>
            </a:fld>
            <a:endParaRPr lang="en-AU" alt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E5752-B62D-2F91-7058-23FBF69B78C3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5385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41D7-44F8-46B5-BFBC-214E7521F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630" y="1296415"/>
            <a:ext cx="9071700" cy="1890409"/>
          </a:xfrm>
        </p:spPr>
        <p:txBody>
          <a:bodyPr/>
          <a:lstStyle/>
          <a:p>
            <a:r>
              <a:rPr lang="en-AU" sz="3600" b="1" dirty="0">
                <a:ea typeface="ＭＳ Ｐゴシック"/>
              </a:rPr>
              <a:t>CIMS IT changes.</a:t>
            </a:r>
            <a:endParaRPr lang="en-AU" sz="3600" b="1" dirty="0">
              <a:highlight>
                <a:srgbClr val="FFFF00"/>
              </a:highlight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ACBA921-96FF-49AB-B4B9-8B769AECB42C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8005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AD3DC-1C71-4539-6EA8-04381257B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Key changes to the CIMS IT system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94A31F-68BC-AB04-AAFC-7209EF5028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1724" y="1902234"/>
            <a:ext cx="10745710" cy="2951659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7AAC2BD-98B1-8F42-FA80-B7003F57D451}"/>
              </a:ext>
            </a:extLst>
          </p:cNvPr>
          <p:cNvSpPr txBox="1">
            <a:spLocks/>
          </p:cNvSpPr>
          <p:nvPr/>
        </p:nvSpPr>
        <p:spPr bwMode="auto">
          <a:xfrm>
            <a:off x="621724" y="1902234"/>
            <a:ext cx="10745711" cy="35117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609585" rtl="0" eaLnBrk="1" fontAlgn="base" hangingPunct="1">
              <a:lnSpc>
                <a:spcPct val="110000"/>
              </a:lnSpc>
              <a:spcBef>
                <a:spcPts val="1067"/>
              </a:spcBef>
              <a:spcAft>
                <a:spcPts val="1067"/>
              </a:spcAft>
              <a:defRPr sz="2933" b="1" kern="1200" baseline="0">
                <a:solidFill>
                  <a:srgbClr val="201547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0" indent="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335992" indent="-335992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buFont typeface="Arial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671983" indent="-335992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buFont typeface="Arial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7508" indent="-334425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buFont typeface="Arial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6000"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solidFill>
                  <a:schemeClr val="bg1"/>
                </a:solidFill>
                <a:ea typeface="ＭＳ Ｐゴシック"/>
              </a:rPr>
              <a:t>Changes to support the new CIMS policy</a:t>
            </a:r>
          </a:p>
        </p:txBody>
      </p:sp>
      <p:grpSp>
        <p:nvGrpSpPr>
          <p:cNvPr id="19" name="Group 18" descr="cog inside a arrow circle, in solid filled circle">
            <a:extLst>
              <a:ext uri="{FF2B5EF4-FFF2-40B4-BE49-F238E27FC236}">
                <a16:creationId xmlns:a16="http://schemas.microsoft.com/office/drawing/2014/main" id="{006397A6-283E-752C-0D51-1F52D940E4ED}"/>
              </a:ext>
            </a:extLst>
          </p:cNvPr>
          <p:cNvGrpSpPr/>
          <p:nvPr/>
        </p:nvGrpSpPr>
        <p:grpSpPr>
          <a:xfrm>
            <a:off x="193794" y="1680734"/>
            <a:ext cx="855857" cy="813378"/>
            <a:chOff x="2028857" y="1573525"/>
            <a:chExt cx="855857" cy="813378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3D5F44F-92C6-B390-6ED4-03188D635D5C}"/>
                </a:ext>
              </a:extLst>
            </p:cNvPr>
            <p:cNvSpPr/>
            <p:nvPr/>
          </p:nvSpPr>
          <p:spPr>
            <a:xfrm>
              <a:off x="2031133" y="1613683"/>
              <a:ext cx="853581" cy="71830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12ADD00-D6F1-0C5D-C5FF-8A05F94EA209}"/>
                </a:ext>
              </a:extLst>
            </p:cNvPr>
            <p:cNvGrpSpPr/>
            <p:nvPr/>
          </p:nvGrpSpPr>
          <p:grpSpPr>
            <a:xfrm>
              <a:off x="2028857" y="1573525"/>
              <a:ext cx="799153" cy="813378"/>
              <a:chOff x="85537" y="1745271"/>
              <a:chExt cx="914400" cy="914400"/>
            </a:xfrm>
            <a:solidFill>
              <a:schemeClr val="bg1"/>
            </a:solidFill>
          </p:grpSpPr>
          <p:pic>
            <p:nvPicPr>
              <p:cNvPr id="8" name="Graphic 7" descr="Arrow circle with solid fill">
                <a:extLst>
                  <a:ext uri="{FF2B5EF4-FFF2-40B4-BE49-F238E27FC236}">
                    <a16:creationId xmlns:a16="http://schemas.microsoft.com/office/drawing/2014/main" id="{0D1EDA1D-FC66-1895-86F9-E7871BD2E3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85537" y="1745271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1" name="Graphic 10">
                <a:extLst>
                  <a:ext uri="{FF2B5EF4-FFF2-40B4-BE49-F238E27FC236}">
                    <a16:creationId xmlns:a16="http://schemas.microsoft.com/office/drawing/2014/main" id="{64C2122C-EFD3-B655-A947-15F20463F0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14836" y="1953494"/>
                <a:ext cx="500528" cy="500528"/>
              </a:xfrm>
              <a:prstGeom prst="rect">
                <a:avLst/>
              </a:prstGeom>
            </p:spPr>
          </p:pic>
        </p:grp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FCFDD-8E5F-E23C-CA4B-5BC2D870E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179" y="2321770"/>
            <a:ext cx="10074460" cy="2426866"/>
          </a:xfrm>
        </p:spPr>
        <p:txBody>
          <a:bodyPr/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n-US" sz="1600">
                <a:ea typeface="ＭＳ Ｐゴシック"/>
              </a:rPr>
              <a:t>New drop-down options </a:t>
            </a:r>
            <a:r>
              <a:rPr lang="en-US" sz="1600" b="0">
                <a:ea typeface="ＭＳ Ｐゴシック"/>
              </a:rPr>
              <a:t>for existing fields: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1600">
                <a:solidFill>
                  <a:srgbClr val="201547"/>
                </a:solidFill>
                <a:ea typeface="ＭＳ Ｐゴシック"/>
              </a:rPr>
              <a:t>'other client participant’ option to move away from criminalising or blaming language for client-to-client incidents </a:t>
            </a:r>
          </a:p>
          <a:p>
            <a:pPr lvl="3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1600">
                <a:solidFill>
                  <a:srgbClr val="201547"/>
                </a:solidFill>
                <a:ea typeface="ＭＳ Ｐゴシック"/>
              </a:rPr>
              <a:t>New incident types (such as Neglect, Sexual exploitation – grooming)</a:t>
            </a:r>
          </a:p>
          <a:p>
            <a:pPr marL="285750" lvl="2" indent="-285750"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n-US" sz="1600" b="1">
                <a:solidFill>
                  <a:srgbClr val="201547"/>
                </a:solidFill>
                <a:ea typeface="ＭＳ Ｐゴシック"/>
              </a:rPr>
              <a:t>Removal of old incident types</a:t>
            </a:r>
            <a:r>
              <a:rPr lang="en-US" sz="1600">
                <a:solidFill>
                  <a:srgbClr val="201547"/>
                </a:solidFill>
                <a:ea typeface="ＭＳ Ｐゴシック"/>
              </a:rPr>
              <a:t> (such as Dangerous Actions). Note: existing incidents with these incident types on 9 December will need to be completed and finalised, for example, investigated or reviewed</a:t>
            </a:r>
            <a:r>
              <a:rPr lang="en-US" sz="1600" dirty="0">
                <a:solidFill>
                  <a:srgbClr val="201547"/>
                </a:solidFill>
                <a:ea typeface="ＭＳ Ｐゴシック"/>
              </a:rPr>
              <a:t>.</a:t>
            </a:r>
            <a:endParaRPr lang="en-US" sz="1600">
              <a:solidFill>
                <a:srgbClr val="201547"/>
              </a:solidFill>
              <a:ea typeface="ＭＳ Ｐゴシック"/>
            </a:endParaRPr>
          </a:p>
          <a:p>
            <a:pPr marL="285750" lvl="2" indent="-285750">
              <a:spcBef>
                <a:spcPts val="300"/>
              </a:spcBef>
              <a:spcAft>
                <a:spcPts val="300"/>
              </a:spcAft>
              <a:buFont typeface="Arial"/>
              <a:buChar char="•"/>
            </a:pPr>
            <a:r>
              <a:rPr lang="en-AU" sz="1600" b="1">
                <a:solidFill>
                  <a:srgbClr val="201547"/>
                </a:solidFill>
                <a:ea typeface="ＭＳ Ｐゴシック"/>
              </a:rPr>
              <a:t>Validation rules </a:t>
            </a:r>
            <a:r>
              <a:rPr lang="en-AU" sz="1600">
                <a:solidFill>
                  <a:srgbClr val="201547"/>
                </a:solidFill>
                <a:ea typeface="ＭＳ Ｐゴシック"/>
              </a:rPr>
              <a:t>to reduce unnecessary rework caused by selecting a classification (Major / Non-major) which is not allowed by CIMS policy.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5706742-0E77-26B9-C74D-0E5D14CA1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1723" y="5127897"/>
            <a:ext cx="10745710" cy="1163534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30BCD50-D21E-2998-EB9E-632BCEC0E1F4}"/>
              </a:ext>
            </a:extLst>
          </p:cNvPr>
          <p:cNvSpPr txBox="1">
            <a:spLocks/>
          </p:cNvSpPr>
          <p:nvPr/>
        </p:nvSpPr>
        <p:spPr bwMode="auto">
          <a:xfrm>
            <a:off x="621723" y="5127896"/>
            <a:ext cx="10745711" cy="35117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609585" rtl="0" eaLnBrk="1" fontAlgn="base" hangingPunct="1">
              <a:lnSpc>
                <a:spcPct val="110000"/>
              </a:lnSpc>
              <a:spcBef>
                <a:spcPts val="1067"/>
              </a:spcBef>
              <a:spcAft>
                <a:spcPts val="1067"/>
              </a:spcAft>
              <a:defRPr sz="2933" b="1" kern="1200" baseline="0">
                <a:solidFill>
                  <a:srgbClr val="201547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0" indent="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335992" indent="-335992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buFont typeface="Arial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671983" indent="-335992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buFont typeface="Arial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7508" indent="-334425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buFont typeface="Arial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6000">
              <a:spcBef>
                <a:spcPts val="300"/>
              </a:spcBef>
              <a:spcAft>
                <a:spcPts val="300"/>
              </a:spcAft>
            </a:pPr>
            <a:r>
              <a:rPr lang="en-US" sz="1600">
                <a:solidFill>
                  <a:schemeClr val="bg1"/>
                </a:solidFill>
                <a:ea typeface="ＭＳ Ｐゴシック"/>
              </a:rPr>
              <a:t>Other changes</a:t>
            </a:r>
          </a:p>
        </p:txBody>
      </p:sp>
      <p:grpSp>
        <p:nvGrpSpPr>
          <p:cNvPr id="5" name="Group 4" descr="Arrows crossing over in solid filled circle">
            <a:extLst>
              <a:ext uri="{FF2B5EF4-FFF2-40B4-BE49-F238E27FC236}">
                <a16:creationId xmlns:a16="http://schemas.microsoft.com/office/drawing/2014/main" id="{671C2414-7C0E-D860-5DE8-2D9DFBD50964}"/>
              </a:ext>
            </a:extLst>
          </p:cNvPr>
          <p:cNvGrpSpPr/>
          <p:nvPr/>
        </p:nvGrpSpPr>
        <p:grpSpPr>
          <a:xfrm>
            <a:off x="283207" y="4924802"/>
            <a:ext cx="799153" cy="730433"/>
            <a:chOff x="283207" y="4924802"/>
            <a:chExt cx="799153" cy="730433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C8A1C97-036F-66C0-16E7-8954F1EB0946}"/>
                </a:ext>
              </a:extLst>
            </p:cNvPr>
            <p:cNvSpPr/>
            <p:nvPr/>
          </p:nvSpPr>
          <p:spPr>
            <a:xfrm>
              <a:off x="283207" y="4924802"/>
              <a:ext cx="799153" cy="730433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381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35" name="Graphic 34" descr="Shuffle with solid fill">
              <a:extLst>
                <a:ext uri="{FF2B5EF4-FFF2-40B4-BE49-F238E27FC236}">
                  <a16:creationId xmlns:a16="http://schemas.microsoft.com/office/drawing/2014/main" id="{CFAE7947-8551-8929-4418-C086171012B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94193" y="5019383"/>
              <a:ext cx="541270" cy="541270"/>
            </a:xfrm>
            <a:prstGeom prst="rect">
              <a:avLst/>
            </a:prstGeom>
          </p:spPr>
        </p:pic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766F6DD-4278-9852-76A9-A1C232E506C1}"/>
              </a:ext>
            </a:extLst>
          </p:cNvPr>
          <p:cNvSpPr txBox="1">
            <a:spLocks/>
          </p:cNvSpPr>
          <p:nvPr/>
        </p:nvSpPr>
        <p:spPr bwMode="auto">
          <a:xfrm>
            <a:off x="946180" y="5572003"/>
            <a:ext cx="10090712" cy="626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609585" rtl="0" eaLnBrk="1" fontAlgn="base" hangingPunct="1">
              <a:lnSpc>
                <a:spcPct val="110000"/>
              </a:lnSpc>
              <a:spcBef>
                <a:spcPts val="1067"/>
              </a:spcBef>
              <a:spcAft>
                <a:spcPts val="1067"/>
              </a:spcAft>
              <a:defRPr sz="2933" b="1" kern="1200" baseline="0">
                <a:solidFill>
                  <a:srgbClr val="201547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0" indent="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335992" indent="-335992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buFont typeface="Arial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671983" indent="-335992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buFont typeface="Arial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7508" indent="-334425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1067"/>
              </a:spcAft>
              <a:buFont typeface="Arial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600" dirty="0">
                <a:ea typeface="ＭＳ Ｐゴシック"/>
              </a:rPr>
              <a:t>CRIS ID </a:t>
            </a:r>
            <a:r>
              <a:rPr lang="en-AU" sz="1600" b="0" dirty="0">
                <a:ea typeface="ＭＳ Ｐゴシック"/>
              </a:rPr>
              <a:t>will be mandatory for out of home care clients to improve identification of clients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a typeface="ＭＳ Ｐゴシック"/>
              </a:rPr>
              <a:t>New field </a:t>
            </a:r>
            <a:r>
              <a:rPr lang="en-US" sz="1600" b="0" dirty="0">
                <a:ea typeface="ＭＳ Ｐゴシック"/>
              </a:rPr>
              <a:t>to record the Social Service Regulator’s Critical Incident ID number 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en-AU" sz="1600" dirty="0">
              <a:solidFill>
                <a:srgbClr val="201547"/>
              </a:solidFill>
              <a:ea typeface="ＭＳ Ｐゴシック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94D97-6298-3DF0-C3F7-D4DA05ECE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23</a:t>
            </a:fld>
            <a:endParaRPr lang="en-AU" alt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2C56AB4-26B3-6E9A-094F-46E106ACD18B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694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41D7-44F8-46B5-BFBC-214E7521F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630" y="1296415"/>
            <a:ext cx="9071700" cy="1890409"/>
          </a:xfrm>
        </p:spPr>
        <p:txBody>
          <a:bodyPr/>
          <a:lstStyle/>
          <a:p>
            <a:r>
              <a:rPr lang="en-AU" sz="3600" b="1" dirty="0">
                <a:ea typeface="ＭＳ Ｐゴシック"/>
              </a:rPr>
              <a:t>Implementation activities.</a:t>
            </a:r>
            <a:endParaRPr lang="en-AU" sz="3600" b="1" dirty="0">
              <a:highlight>
                <a:srgbClr val="FFFF00"/>
              </a:highlight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ACBA921-96FF-49AB-B4B9-8B769AECB42C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3797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FB1A6-E193-664C-0DE6-201AA2537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Implementation activities</a:t>
            </a:r>
          </a:p>
        </p:txBody>
      </p:sp>
      <p:graphicFrame>
        <p:nvGraphicFramePr>
          <p:cNvPr id="4" name="Content Placeholder 3" descr="List of key implementation topics in a table">
            <a:extLst>
              <a:ext uri="{FF2B5EF4-FFF2-40B4-BE49-F238E27FC236}">
                <a16:creationId xmlns:a16="http://schemas.microsoft.com/office/drawing/2014/main" id="{640F9B85-A19E-3C34-8DAC-76E149D310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957681"/>
              </p:ext>
            </p:extLst>
          </p:nvPr>
        </p:nvGraphicFramePr>
        <p:xfrm>
          <a:off x="719138" y="1357313"/>
          <a:ext cx="3301812" cy="425110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01812">
                  <a:extLst>
                    <a:ext uri="{9D8B030D-6E8A-4147-A177-3AD203B41FA5}">
                      <a16:colId xmlns:a16="http://schemas.microsoft.com/office/drawing/2014/main" val="274259051"/>
                    </a:ext>
                  </a:extLst>
                </a:gridCol>
              </a:tblGrid>
              <a:tr h="618222">
                <a:tc>
                  <a:txBody>
                    <a:bodyPr/>
                    <a:lstStyle/>
                    <a:p>
                      <a:pPr algn="ctr"/>
                      <a:r>
                        <a:rPr lang="en-AU" sz="1800"/>
                        <a:t>Key implementation topics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512190"/>
                  </a:ext>
                </a:extLst>
              </a:tr>
              <a:tr h="618222">
                <a:tc>
                  <a:txBody>
                    <a:bodyPr/>
                    <a:lstStyle/>
                    <a:p>
                      <a:pPr algn="ctr"/>
                      <a:r>
                        <a:rPr lang="en-AU" sz="1800"/>
                        <a:t>Policy definitions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136550"/>
                  </a:ext>
                </a:extLst>
              </a:tr>
              <a:tr h="618222">
                <a:tc>
                  <a:txBody>
                    <a:bodyPr/>
                    <a:lstStyle/>
                    <a:p>
                      <a:pPr algn="ctr"/>
                      <a:r>
                        <a:rPr lang="en-AU" sz="1800"/>
                        <a:t>Policy requirements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893725"/>
                  </a:ext>
                </a:extLst>
              </a:tr>
              <a:tr h="863818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RCS investigations accepted in place of CIMS investigations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046757"/>
                  </a:ext>
                </a:extLst>
              </a:tr>
              <a:tr h="618222">
                <a:tc>
                  <a:txBody>
                    <a:bodyPr/>
                    <a:lstStyle/>
                    <a:p>
                      <a:pPr algn="ctr"/>
                      <a:r>
                        <a:rPr lang="en-AU" sz="1800"/>
                        <a:t>Incident review 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8863960"/>
                  </a:ext>
                </a:extLst>
              </a:tr>
              <a:tr h="863818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Clarification of roles and responsibilities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6927159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 descr="List of planned implementation activities ">
            <a:extLst>
              <a:ext uri="{FF2B5EF4-FFF2-40B4-BE49-F238E27FC236}">
                <a16:creationId xmlns:a16="http://schemas.microsoft.com/office/drawing/2014/main" id="{8FDA2D64-6522-684B-5E72-426CEF889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1950640"/>
              </p:ext>
            </p:extLst>
          </p:nvPr>
        </p:nvGraphicFramePr>
        <p:xfrm>
          <a:off x="4020950" y="1357313"/>
          <a:ext cx="7690037" cy="42005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90037">
                  <a:extLst>
                    <a:ext uri="{9D8B030D-6E8A-4147-A177-3AD203B41FA5}">
                      <a16:colId xmlns:a16="http://schemas.microsoft.com/office/drawing/2014/main" val="3936376250"/>
                    </a:ext>
                  </a:extLst>
                </a:gridCol>
              </a:tblGrid>
              <a:tr h="61822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Planned implementation activities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512190"/>
                  </a:ext>
                </a:extLst>
              </a:tr>
              <a:tr h="3582302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dirty="0"/>
                        <a:t>Updated CIMS e-learning modules 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dirty="0"/>
                        <a:t>Updated purple flip books (summary guide)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dirty="0"/>
                        <a:t>Targeted learning sessions will be offered to service providers in November 2024, focusing on the changes made by the CIMS Review and example scenarios.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dirty="0"/>
                        <a:t>Updated investigation and reporting templates</a:t>
                      </a:r>
                    </a:p>
                  </a:txBody>
                  <a:tcPr marL="288000" marT="180000" marB="180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13655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AA4678-3A5A-56E1-7684-6CFB26AB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25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55731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3C366-EB4B-4E6C-BF1A-9F0544939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9F5B1-11DE-4BC1-8497-E9D43E8CE7F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9665" y="2061654"/>
            <a:ext cx="8640000" cy="3643818"/>
          </a:xfrm>
        </p:spPr>
        <p:txBody>
          <a:bodyPr/>
          <a:lstStyle/>
          <a:p>
            <a:r>
              <a:rPr lang="en-AU" sz="1400" dirty="0">
                <a:ea typeface="ＭＳ Ｐゴシック"/>
              </a:rPr>
              <a:t>Key contacts for further questions</a:t>
            </a:r>
            <a:endParaRPr lang="en-US" sz="1400" b="0" dirty="0">
              <a:ea typeface="ＭＳ Ｐゴシック"/>
            </a:endParaRPr>
          </a:p>
          <a:p>
            <a:pPr marL="342900" lvl="1" indent="-342900">
              <a:buFont typeface="Arial"/>
              <a:buChar char="•"/>
            </a:pPr>
            <a:r>
              <a:rPr lang="en-AU" sz="1400" dirty="0">
                <a:ea typeface="ＭＳ Ｐゴシック"/>
                <a:cs typeface="Arial"/>
              </a:rPr>
              <a:t>CIMS questions and practice guidance requests: </a:t>
            </a:r>
            <a:r>
              <a:rPr lang="en-AU" sz="1400" dirty="0">
                <a:ea typeface="ＭＳ Ｐゴシック"/>
                <a:cs typeface="Arial"/>
                <a:hlinkClick r:id="rId2"/>
              </a:rPr>
              <a:t>StatewideCIMS@dffh.vic.gov.au</a:t>
            </a:r>
            <a:endParaRPr lang="en-AU" sz="1400" b="0" dirty="0">
              <a:cs typeface="Arial"/>
            </a:endParaRPr>
          </a:p>
          <a:p>
            <a:pPr marL="342900" lvl="1" indent="-342900">
              <a:buFont typeface="Arial"/>
              <a:buChar char="•"/>
            </a:pPr>
            <a:r>
              <a:rPr lang="en-AU" sz="1400" dirty="0">
                <a:ea typeface="ＭＳ Ｐゴシック"/>
                <a:cs typeface="Arial"/>
              </a:rPr>
              <a:t>CIMS Review questions: </a:t>
            </a:r>
            <a:r>
              <a:rPr lang="en-AU" sz="1400" dirty="0">
                <a:ea typeface="ＭＳ Ｐゴシック"/>
                <a:cs typeface="Arial"/>
                <a:hlinkClick r:id="rId3"/>
              </a:rPr>
              <a:t>CIMS.Review@dffh.vic.gov.au</a:t>
            </a:r>
            <a:r>
              <a:rPr lang="en-AU" sz="1400" dirty="0">
                <a:ea typeface="ＭＳ Ｐゴシック"/>
                <a:cs typeface="Arial"/>
              </a:rPr>
              <a:t> </a:t>
            </a:r>
            <a:endParaRPr lang="en-AU" sz="1400" b="1" dirty="0">
              <a:ea typeface="ＭＳ Ｐゴシック"/>
              <a:cs typeface="Arial"/>
            </a:endParaRPr>
          </a:p>
          <a:p>
            <a:pPr lvl="1"/>
            <a:r>
              <a:rPr lang="en-AU" sz="1400" b="1" dirty="0">
                <a:ea typeface="ＭＳ Ｐゴシック"/>
                <a:cs typeface="Arial"/>
              </a:rPr>
              <a:t>Resources</a:t>
            </a:r>
            <a:endParaRPr lang="en-AU" sz="1400" b="1" dirty="0">
              <a:cs typeface="Arial"/>
            </a:endParaRPr>
          </a:p>
          <a:p>
            <a:pPr marL="342900" lvl="1" indent="-342900">
              <a:buFont typeface="Arial"/>
              <a:buChar char="•"/>
            </a:pPr>
            <a:r>
              <a:rPr lang="en-AU" sz="1400" dirty="0">
                <a:ea typeface="ＭＳ Ｐゴシック"/>
                <a:cs typeface="Arial"/>
                <a:hlinkClick r:id="rId4"/>
              </a:rPr>
              <a:t>CIMS webpage</a:t>
            </a:r>
            <a:r>
              <a:rPr lang="en-AU" sz="1400" dirty="0">
                <a:ea typeface="ＭＳ Ｐゴシック"/>
                <a:cs typeface="Arial"/>
              </a:rPr>
              <a:t> </a:t>
            </a:r>
            <a:r>
              <a:rPr lang="en-AU" sz="1400" dirty="0">
                <a:ea typeface="ＭＳ Ｐゴシック"/>
                <a:cs typeface="Arial"/>
                <a:hlinkClick r:id="rId5"/>
              </a:rPr>
              <a:t>https://providers.dffh.vic.gov.au/cims</a:t>
            </a:r>
            <a:r>
              <a:rPr lang="en-AU" sz="1400" dirty="0">
                <a:ea typeface="ＭＳ Ｐゴシック"/>
                <a:cs typeface="Arial"/>
              </a:rPr>
              <a:t> has guidance and resources which will be progressively updated </a:t>
            </a:r>
          </a:p>
          <a:p>
            <a:pPr marL="342900" lvl="1" indent="-342900">
              <a:buFont typeface="Arial"/>
              <a:buChar char="•"/>
            </a:pPr>
            <a:r>
              <a:rPr lang="en-AU" sz="1400" dirty="0">
                <a:ea typeface="ＭＳ Ｐゴシック"/>
                <a:cs typeface="Arial"/>
              </a:rPr>
              <a:t>New CIMS policy: </a:t>
            </a:r>
            <a:r>
              <a:rPr lang="en-AU" sz="1400" b="0" i="0" u="sng" dirty="0">
                <a:solidFill>
                  <a:srgbClr val="87189D"/>
                </a:solidFill>
                <a:effectLst/>
                <a:hlinkClick r:id="rId6"/>
              </a:rPr>
              <a:t>Client Incident Management System: policy and guidance (Word)</a:t>
            </a:r>
            <a:r>
              <a:rPr lang="en-AU" sz="1400" b="0" i="0" u="sng" dirty="0">
                <a:solidFill>
                  <a:srgbClr val="87189D"/>
                </a:solidFill>
                <a:effectLst/>
              </a:rPr>
              <a:t> https://providers.dffh.vic.gov.au/client-incident-management-system-policy-and-guidance-word</a:t>
            </a:r>
            <a:endParaRPr lang="en-AU" sz="1400" dirty="0">
              <a:ea typeface="ＭＳ Ｐゴシック"/>
              <a:cs typeface="Arial"/>
            </a:endParaRPr>
          </a:p>
          <a:p>
            <a:pPr marL="342900" lvl="1" indent="-342900">
              <a:buFont typeface="Arial"/>
              <a:buChar char="•"/>
            </a:pPr>
            <a:r>
              <a:rPr lang="en-AU" sz="1400" dirty="0">
                <a:ea typeface="ＭＳ Ｐゴシック"/>
                <a:cs typeface="Arial"/>
              </a:rPr>
              <a:t>Updated CIMS </a:t>
            </a:r>
            <a:r>
              <a:rPr lang="en-AU" sz="1400" dirty="0" err="1">
                <a:ea typeface="ＭＳ Ｐゴシック"/>
                <a:cs typeface="Arial"/>
              </a:rPr>
              <a:t>elearn</a:t>
            </a:r>
            <a:r>
              <a:rPr lang="en-AU" sz="1400" dirty="0">
                <a:ea typeface="ＭＳ Ｐゴシック"/>
                <a:cs typeface="Arial"/>
              </a:rPr>
              <a:t>: </a:t>
            </a:r>
            <a:r>
              <a:rPr lang="en-AU" sz="1400" b="0" i="0" u="sng" dirty="0">
                <a:solidFill>
                  <a:srgbClr val="87189D"/>
                </a:solidFill>
                <a:effectLst/>
                <a:hlinkClick r:id="rId7"/>
              </a:rPr>
              <a:t>CIMS eLearning module</a:t>
            </a:r>
            <a:r>
              <a:rPr lang="en-AU" sz="1400" b="0" i="0" u="sng" dirty="0">
                <a:solidFill>
                  <a:srgbClr val="87189D"/>
                </a:solidFill>
                <a:effectLst/>
              </a:rPr>
              <a:t> https://cims.dffh.vic.gov.au/</a:t>
            </a:r>
            <a:r>
              <a:rPr lang="en-AU" sz="1400" b="0" i="0" dirty="0">
                <a:solidFill>
                  <a:srgbClr val="0A0A0A"/>
                </a:solidFill>
                <a:effectLst/>
              </a:rPr>
              <a:t>.</a:t>
            </a:r>
          </a:p>
          <a:p>
            <a:pPr marL="342900" lvl="1" indent="-342900">
              <a:buFont typeface="Arial"/>
              <a:buChar char="•"/>
            </a:pPr>
            <a:r>
              <a:rPr lang="en-AU" sz="1400" dirty="0">
                <a:solidFill>
                  <a:srgbClr val="0A0A0A"/>
                </a:solidFill>
                <a:ea typeface="ＭＳ Ｐゴシック"/>
                <a:cs typeface="Arial"/>
              </a:rPr>
              <a:t>New investigations </a:t>
            </a:r>
            <a:r>
              <a:rPr lang="en-AU" sz="1400" dirty="0" err="1">
                <a:solidFill>
                  <a:srgbClr val="0A0A0A"/>
                </a:solidFill>
                <a:ea typeface="ＭＳ Ｐゴシック"/>
                <a:cs typeface="Arial"/>
              </a:rPr>
              <a:t>elearn</a:t>
            </a:r>
            <a:r>
              <a:rPr lang="en-AU" sz="1400" dirty="0">
                <a:solidFill>
                  <a:srgbClr val="0A0A0A"/>
                </a:solidFill>
                <a:ea typeface="ＭＳ Ｐゴシック"/>
                <a:cs typeface="Arial"/>
              </a:rPr>
              <a:t>: </a:t>
            </a:r>
            <a:r>
              <a:rPr lang="en-AU" sz="1200" b="0" i="0" dirty="0">
                <a:solidFill>
                  <a:srgbClr val="0A0A0A"/>
                </a:solidFill>
                <a:effectLst/>
                <a:latin typeface="Vic" panose="00000500000000000000" pitchFamily="2" charset="0"/>
              </a:rPr>
              <a:t> </a:t>
            </a:r>
            <a:r>
              <a:rPr lang="en-AU" sz="1400" b="0" i="0" u="sng" dirty="0">
                <a:solidFill>
                  <a:srgbClr val="87189D"/>
                </a:solidFill>
                <a:effectLst/>
                <a:hlinkClick r:id="rId8"/>
              </a:rPr>
              <a:t>Conducting a CIMS Investigation eLearning module</a:t>
            </a:r>
            <a:r>
              <a:rPr lang="en-AU" sz="1400" b="0" i="0" dirty="0">
                <a:solidFill>
                  <a:srgbClr val="0A0A0A"/>
                </a:solidFill>
                <a:effectLst/>
              </a:rPr>
              <a:t>.</a:t>
            </a:r>
            <a:endParaRPr lang="en-AU" sz="1400" dirty="0">
              <a:ea typeface="ＭＳ Ｐゴシック"/>
              <a:cs typeface="Arial"/>
            </a:endParaRPr>
          </a:p>
          <a:p>
            <a:pPr marL="342900" lvl="1" indent="-342900">
              <a:buFont typeface="Arial"/>
              <a:buChar char="•"/>
            </a:pPr>
            <a:r>
              <a:rPr lang="en-AU" sz="1400" b="0" i="0" u="sng" dirty="0">
                <a:solidFill>
                  <a:srgbClr val="87189D"/>
                </a:solidFill>
                <a:effectLst/>
                <a:hlinkClick r:id="rId9"/>
              </a:rPr>
              <a:t>Information sheet on the November Learning Sessions (Word)</a:t>
            </a:r>
            <a:r>
              <a:rPr lang="en-AU" sz="1400" b="0" i="0" u="sng" dirty="0">
                <a:solidFill>
                  <a:srgbClr val="87189D"/>
                </a:solidFill>
                <a:effectLst/>
              </a:rPr>
              <a:t> https://cimsinvestigation.fly.dev/story.html</a:t>
            </a:r>
            <a:r>
              <a:rPr lang="en-AU" sz="1400" b="0" i="0" dirty="0">
                <a:solidFill>
                  <a:srgbClr val="0A0A0A"/>
                </a:solidFill>
                <a:effectLst/>
              </a:rPr>
              <a:t>.</a:t>
            </a:r>
            <a:endParaRPr lang="en-AU" sz="1400" dirty="0">
              <a:ea typeface="ＭＳ Ｐゴシック"/>
              <a:cs typeface="Arial"/>
            </a:endParaRPr>
          </a:p>
          <a:p>
            <a:pPr marL="342900" lvl="1" indent="-342900">
              <a:buFont typeface="Arial"/>
              <a:buChar char="•"/>
            </a:pPr>
            <a:r>
              <a:rPr lang="en-AU" sz="1400" dirty="0">
                <a:ea typeface="ＭＳ Ｐゴシック"/>
                <a:cs typeface="Arial"/>
              </a:rPr>
              <a:t>If you would like to subscribe to the CIMS Review newsletter, please email </a:t>
            </a:r>
            <a:r>
              <a:rPr lang="en-AU" sz="1400" dirty="0">
                <a:ea typeface="ＭＳ Ｐゴシック"/>
                <a:cs typeface="Arial"/>
                <a:hlinkClick r:id="rId3"/>
              </a:rPr>
              <a:t>CIMS.Review@dffh.vic.gov.au</a:t>
            </a:r>
            <a:r>
              <a:rPr lang="en-AU" sz="1400" dirty="0">
                <a:ea typeface="ＭＳ Ｐゴシック"/>
                <a:cs typeface="Arial"/>
              </a:rPr>
              <a:t> </a:t>
            </a:r>
            <a:endParaRPr lang="en-AU" sz="1400" dirty="0">
              <a:cs typeface="Arial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90BD0B0-4F1E-250B-7C92-AA0ACA3858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093" y="1755228"/>
            <a:ext cx="2096852" cy="440173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360000" indent="-1800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AU" sz="1400" dirty="0">
              <a:ea typeface="ＭＳ Ｐゴシック"/>
            </a:endParaRPr>
          </a:p>
        </p:txBody>
      </p:sp>
      <p:grpSp>
        <p:nvGrpSpPr>
          <p:cNvPr id="9" name="Group 8" descr="head with lightbulb and books on a shelf in a solid filled rectangle ">
            <a:extLst>
              <a:ext uri="{FF2B5EF4-FFF2-40B4-BE49-F238E27FC236}">
                <a16:creationId xmlns:a16="http://schemas.microsoft.com/office/drawing/2014/main" id="{383A619C-BDA2-A1FB-CFE3-245964BE070F}"/>
              </a:ext>
            </a:extLst>
          </p:cNvPr>
          <p:cNvGrpSpPr/>
          <p:nvPr/>
        </p:nvGrpSpPr>
        <p:grpSpPr>
          <a:xfrm>
            <a:off x="406255" y="2779357"/>
            <a:ext cx="1745366" cy="2151499"/>
            <a:chOff x="406255" y="2779357"/>
            <a:chExt cx="1745366" cy="2151499"/>
          </a:xfrm>
        </p:grpSpPr>
        <p:pic>
          <p:nvPicPr>
            <p:cNvPr id="5" name="Graphic 4" descr="Books on shelf with solid fill">
              <a:extLst>
                <a:ext uri="{FF2B5EF4-FFF2-40B4-BE49-F238E27FC236}">
                  <a16:creationId xmlns:a16="http://schemas.microsoft.com/office/drawing/2014/main" id="{80B58C64-54FE-9D2F-E6EB-07AB127070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852335" y="2779357"/>
              <a:ext cx="1299286" cy="1299286"/>
            </a:xfrm>
            <a:prstGeom prst="rect">
              <a:avLst/>
            </a:prstGeom>
          </p:spPr>
        </p:pic>
        <p:pic>
          <p:nvPicPr>
            <p:cNvPr id="6" name="Graphic 5" descr="Idea with solid fill">
              <a:extLst>
                <a:ext uri="{FF2B5EF4-FFF2-40B4-BE49-F238E27FC236}">
                  <a16:creationId xmlns:a16="http://schemas.microsoft.com/office/drawing/2014/main" id="{C2B73408-B7F8-F75D-7ECD-12CD11E048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06255" y="3631570"/>
              <a:ext cx="1299286" cy="1299286"/>
            </a:xfrm>
            <a:prstGeom prst="rect">
              <a:avLst/>
            </a:prstGeom>
          </p:spPr>
        </p:pic>
      </p:grpSp>
      <p:sp>
        <p:nvSpPr>
          <p:cNvPr id="7" name="Rectangle 7">
            <a:extLst>
              <a:ext uri="{FF2B5EF4-FFF2-40B4-BE49-F238E27FC236}">
                <a16:creationId xmlns:a16="http://schemas.microsoft.com/office/drawing/2014/main" id="{F2503DC3-EE74-6A12-7722-221EA8EC1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093" y="1755228"/>
            <a:ext cx="11420784" cy="440173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anchor="ctr" anchorCtr="0"/>
          <a:lstStyle/>
          <a:p>
            <a:pPr marL="360000" indent="-1800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AU" sz="1400" dirty="0">
              <a:ea typeface="ＭＳ Ｐゴシック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2ABE8B6-37AD-564A-8DB4-17E8A3202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26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0697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D44D3A5-2F8E-111A-8A67-7CBB33ED8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20742" y="2550017"/>
            <a:ext cx="3847602" cy="2665927"/>
          </a:xfrm>
          <a:prstGeom prst="roundRect">
            <a:avLst/>
          </a:prstGeom>
          <a:noFill/>
          <a:ln w="1905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35870-605D-2A32-833B-E5BCD1CBA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Presentation overview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0C7A60A-15CF-486D-A50C-B38A52218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/>
        </p:nvSpPr>
        <p:spPr bwMode="auto">
          <a:xfrm>
            <a:off x="601293" y="2978434"/>
            <a:ext cx="2599239" cy="269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609585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defRPr sz="2200" b="1" kern="1200">
                <a:solidFill>
                  <a:srgbClr val="201547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252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504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756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AU" sz="1600" dirty="0">
                <a:solidFill>
                  <a:prstClr val="black"/>
                </a:solidFill>
                <a:ea typeface="ＭＳ Ｐゴシック"/>
                <a:cs typeface="Arial"/>
              </a:rPr>
              <a:t>Provide an </a:t>
            </a:r>
            <a:r>
              <a:rPr lang="en-AU" sz="1600" b="1" dirty="0">
                <a:solidFill>
                  <a:prstClr val="black"/>
                </a:solidFill>
                <a:ea typeface="ＭＳ Ｐゴシック"/>
                <a:cs typeface="Arial"/>
              </a:rPr>
              <a:t>overview of the key changes </a:t>
            </a:r>
            <a:r>
              <a:rPr lang="en-AU" sz="1600" dirty="0">
                <a:solidFill>
                  <a:prstClr val="black"/>
                </a:solidFill>
                <a:ea typeface="ＭＳ Ｐゴシック"/>
                <a:cs typeface="Arial"/>
              </a:rPr>
              <a:t>following the CIMS review.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AU" sz="1600" dirty="0">
                <a:solidFill>
                  <a:prstClr val="black"/>
                </a:solidFill>
                <a:ea typeface="ＭＳ Ｐゴシック"/>
                <a:cs typeface="Arial"/>
              </a:rPr>
              <a:t>Outline the </a:t>
            </a:r>
            <a:r>
              <a:rPr lang="en-AU" sz="1600" b="1" dirty="0">
                <a:solidFill>
                  <a:prstClr val="black"/>
                </a:solidFill>
                <a:ea typeface="ＭＳ Ｐゴシック"/>
                <a:cs typeface="Arial"/>
              </a:rPr>
              <a:t>implementation supports available </a:t>
            </a:r>
            <a:r>
              <a:rPr lang="en-AU" sz="1600" dirty="0">
                <a:solidFill>
                  <a:prstClr val="black"/>
                </a:solidFill>
                <a:ea typeface="ＭＳ Ｐゴシック"/>
                <a:cs typeface="Arial"/>
              </a:rPr>
              <a:t>for the transition to the new requirements.</a:t>
            </a:r>
          </a:p>
          <a:p>
            <a:pPr marL="0" lvl="1"/>
            <a:endParaRPr lang="en-AU" sz="1600" dirty="0">
              <a:solidFill>
                <a:prstClr val="black"/>
              </a:solidFill>
              <a:ea typeface="ＭＳ Ｐゴシック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51CCB11-6073-AECC-7F0B-EA270DD17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 bwMode="auto">
          <a:xfrm>
            <a:off x="4215172" y="2956123"/>
            <a:ext cx="3250855" cy="313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lc="http://schemas.openxmlformats.org/drawingml/2006/lockedCanvas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lc="http://schemas.openxmlformats.org/drawingml/2006/lockedCanvas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>
              <a:spcBef>
                <a:spcPts val="600"/>
              </a:spcBef>
              <a:spcAft>
                <a:spcPts val="600"/>
              </a:spcAft>
            </a:pPr>
            <a:r>
              <a:rPr lang="en-AU" sz="1600" dirty="0">
                <a:solidFill>
                  <a:prstClr val="black"/>
                </a:solidFill>
                <a:ea typeface="ＭＳ Ｐゴシック"/>
                <a:cs typeface="Arial"/>
              </a:rPr>
              <a:t>This presentation focuses on the </a:t>
            </a:r>
            <a:r>
              <a:rPr lang="en-AU" sz="1600" b="1" dirty="0">
                <a:solidFill>
                  <a:prstClr val="black"/>
                </a:solidFill>
                <a:ea typeface="ＭＳ Ｐゴシック"/>
                <a:cs typeface="Arial"/>
              </a:rPr>
              <a:t>following key changes</a:t>
            </a:r>
            <a:r>
              <a:rPr lang="en-AU" sz="1600" dirty="0">
                <a:solidFill>
                  <a:prstClr val="black"/>
                </a:solidFill>
                <a:ea typeface="ＭＳ Ｐゴシック"/>
                <a:cs typeface="Arial"/>
              </a:rPr>
              <a:t>:</a:t>
            </a:r>
          </a:p>
          <a:p>
            <a:pPr marL="342900" lvl="1" indent="-342900" defTabSz="609585" fontAlgn="base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AU" sz="1600" dirty="0">
                <a:solidFill>
                  <a:prstClr val="black"/>
                </a:solidFill>
                <a:ea typeface="ＭＳ Ｐゴシック"/>
                <a:cs typeface="Arial"/>
              </a:rPr>
              <a:t>Roles and responsibilities framework</a:t>
            </a:r>
          </a:p>
          <a:p>
            <a:pPr marL="342900" lvl="1" indent="-342900" defTabSz="609585" fontAlgn="base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AU" sz="1600" dirty="0">
                <a:solidFill>
                  <a:prstClr val="black"/>
                </a:solidFill>
                <a:ea typeface="ＭＳ Ｐゴシック"/>
                <a:cs typeface="Arial"/>
              </a:rPr>
              <a:t>Incident types</a:t>
            </a:r>
          </a:p>
          <a:p>
            <a:pPr marL="342900" lvl="1" indent="-342900" defTabSz="609585" fontAlgn="base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AU" sz="1600" dirty="0">
                <a:solidFill>
                  <a:prstClr val="black"/>
                </a:solidFill>
                <a:ea typeface="ＭＳ Ｐゴシック"/>
                <a:cs typeface="Arial"/>
              </a:rPr>
              <a:t>Major impact incident follow up actions</a:t>
            </a:r>
          </a:p>
          <a:p>
            <a:pPr marL="342900" lvl="1" indent="-342900" defTabSz="609585" fontAlgn="base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AU" sz="1600" dirty="0">
                <a:solidFill>
                  <a:prstClr val="black"/>
                </a:solidFill>
                <a:ea typeface="ＭＳ Ｐゴシック"/>
                <a:cs typeface="Arial"/>
              </a:rPr>
              <a:t>Implementation of learnings</a:t>
            </a:r>
          </a:p>
          <a:p>
            <a:pPr marL="342900" lvl="1" indent="-342900" defTabSz="609585" fontAlgn="base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rPr>
              <a:t>CIMS IT changes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AB0F921F-A1A2-0E04-E239-8049517DAB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332631" y="2616353"/>
            <a:ext cx="3415956" cy="2528757"/>
          </a:xfrm>
          <a:prstGeom prst="roundRect">
            <a:avLst/>
          </a:prstGeom>
          <a:noFill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marR="0" lvl="0" indent="-180000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new CIMS policy was published on 11 October 2024, with the new requirements </a:t>
            </a:r>
            <a:r>
              <a:rPr kumimoji="0" lang="en-A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commencing 9 December 2024</a:t>
            </a: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</a:p>
          <a:p>
            <a:pPr marL="180000" indent="-180000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AU" sz="1400" dirty="0">
                <a:solidFill>
                  <a:prstClr val="black"/>
                </a:solidFill>
                <a:latin typeface="Arial"/>
                <a:cs typeface="Arial"/>
              </a:rPr>
              <a:t>The </a:t>
            </a:r>
            <a:r>
              <a:rPr lang="en-AU" sz="1400" b="1" dirty="0">
                <a:solidFill>
                  <a:prstClr val="black"/>
                </a:solidFill>
                <a:latin typeface="Arial"/>
                <a:cs typeface="Arial"/>
              </a:rPr>
              <a:t>new policy should be reviewed in detail</a:t>
            </a:r>
            <a:r>
              <a:rPr lang="en-AU" sz="1400" dirty="0">
                <a:solidFill>
                  <a:prstClr val="black"/>
                </a:solidFill>
                <a:latin typeface="Arial"/>
                <a:cs typeface="Arial"/>
              </a:rPr>
              <a:t>. This presentation is intended to provide key highlights and is not exhaustive. 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2526F5-FC85-6962-84A3-5D840F34C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1621" y="2394409"/>
            <a:ext cx="3098589" cy="3697864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8177ED-9F4B-0A60-3B49-57D152A1F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1619" y="2224727"/>
            <a:ext cx="3098589" cy="58402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>
                <a:solidFill>
                  <a:schemeClr val="bg1"/>
                </a:solidFill>
              </a:rPr>
              <a:t>Purpose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F9F4F4-026B-A040-1F95-6DCDAEA29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94135" y="2738510"/>
            <a:ext cx="3630786" cy="3353763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848E9D-A9FB-EB6A-ABBD-6BB9A841A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20083" y="2242791"/>
            <a:ext cx="3630786" cy="56596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/>
                <a:cs typeface="Arial"/>
              </a:rPr>
              <a:t>Overview of session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grpSp>
        <p:nvGrpSpPr>
          <p:cNvPr id="15" name="Group 14" descr="Bullseye with solid fill in a solid circle">
            <a:extLst>
              <a:ext uri="{FF2B5EF4-FFF2-40B4-BE49-F238E27FC236}">
                <a16:creationId xmlns:a16="http://schemas.microsoft.com/office/drawing/2014/main" id="{D760BF11-891D-5A18-A4D5-D37390D88CEF}"/>
              </a:ext>
            </a:extLst>
          </p:cNvPr>
          <p:cNvGrpSpPr/>
          <p:nvPr/>
        </p:nvGrpSpPr>
        <p:grpSpPr>
          <a:xfrm>
            <a:off x="85573" y="2091547"/>
            <a:ext cx="999241" cy="868448"/>
            <a:chOff x="85573" y="2091547"/>
            <a:chExt cx="999241" cy="86844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0BBB231-6935-F2A2-A32F-152853A3CCF9}"/>
                </a:ext>
              </a:extLst>
            </p:cNvPr>
            <p:cNvSpPr/>
            <p:nvPr/>
          </p:nvSpPr>
          <p:spPr>
            <a:xfrm>
              <a:off x="85573" y="2091547"/>
              <a:ext cx="999241" cy="8684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571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2" name="Graphic 11" descr="Bullseye with solid fill">
              <a:extLst>
                <a:ext uri="{FF2B5EF4-FFF2-40B4-BE49-F238E27FC236}">
                  <a16:creationId xmlns:a16="http://schemas.microsoft.com/office/drawing/2014/main" id="{4F7DB369-C3CA-EF51-28EC-02E249806B5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45827" y="2177374"/>
              <a:ext cx="678732" cy="678732"/>
            </a:xfrm>
            <a:prstGeom prst="rect">
              <a:avLst/>
            </a:prstGeom>
          </p:spPr>
        </p:pic>
      </p:grpSp>
      <p:grpSp>
        <p:nvGrpSpPr>
          <p:cNvPr id="18" name="Group 17" descr="Presentation with checklist with solid fill">
            <a:extLst>
              <a:ext uri="{FF2B5EF4-FFF2-40B4-BE49-F238E27FC236}">
                <a16:creationId xmlns:a16="http://schemas.microsoft.com/office/drawing/2014/main" id="{10713D8D-29E0-215D-54C1-8B368EE6F182}"/>
              </a:ext>
            </a:extLst>
          </p:cNvPr>
          <p:cNvGrpSpPr/>
          <p:nvPr/>
        </p:nvGrpSpPr>
        <p:grpSpPr>
          <a:xfrm>
            <a:off x="3658810" y="2040000"/>
            <a:ext cx="999241" cy="868448"/>
            <a:chOff x="3658810" y="2040000"/>
            <a:chExt cx="999241" cy="86844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13541DC-F63A-AFEA-04B9-0FEF660FB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658810" y="2040000"/>
              <a:ext cx="999241" cy="8684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571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3D7E9232-104E-7674-6566-6786DE6B2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816241" y="2144079"/>
              <a:ext cx="702438" cy="702438"/>
            </a:xfrm>
            <a:prstGeom prst="rect">
              <a:avLst/>
            </a:prstGeom>
          </p:spPr>
        </p:pic>
      </p:grpSp>
      <p:grpSp>
        <p:nvGrpSpPr>
          <p:cNvPr id="21" name="Group 20" descr="Alert with solid fill in navy circle">
            <a:extLst>
              <a:ext uri="{FF2B5EF4-FFF2-40B4-BE49-F238E27FC236}">
                <a16:creationId xmlns:a16="http://schemas.microsoft.com/office/drawing/2014/main" id="{45ABF324-E452-F005-5A1B-8880D89C71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7845958" y="2343940"/>
            <a:ext cx="675920" cy="603256"/>
            <a:chOff x="7838913" y="2419039"/>
            <a:chExt cx="675920" cy="603256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4294B35-9C0E-07CC-3009-C5936FD3C551}"/>
                </a:ext>
              </a:extLst>
            </p:cNvPr>
            <p:cNvSpPr/>
            <p:nvPr/>
          </p:nvSpPr>
          <p:spPr>
            <a:xfrm>
              <a:off x="7838913" y="2419039"/>
              <a:ext cx="675920" cy="603256"/>
            </a:xfrm>
            <a:prstGeom prst="ellipse">
              <a:avLst/>
            </a:prstGeom>
            <a:solidFill>
              <a:schemeClr val="tx2"/>
            </a:solidFill>
            <a:ln w="571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1CF711E8-D7D0-CB95-C044-ED94487C73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992565" y="2500099"/>
              <a:ext cx="382706" cy="382706"/>
            </a:xfrm>
            <a:prstGeom prst="rect">
              <a:avLst/>
            </a:prstGeom>
          </p:spPr>
        </p:pic>
      </p:grp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AC9BD85-A9E6-7B1F-0CB2-950554CC7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5926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74D3C-85F2-4EE6-BA7F-90DD50E17BA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CIMS Review</a:t>
            </a:r>
            <a:endParaRPr lang="en-AU" dirty="0"/>
          </a:p>
        </p:txBody>
      </p:sp>
      <p:sp>
        <p:nvSpPr>
          <p:cNvPr id="3" name="TextBox 60">
            <a:extLst>
              <a:ext uri="{FF2B5EF4-FFF2-40B4-BE49-F238E27FC236}">
                <a16:creationId xmlns:a16="http://schemas.microsoft.com/office/drawing/2014/main" id="{394BC9F9-EACE-429C-7084-58CDC656CED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94069" y="1256250"/>
            <a:ext cx="4445600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cs typeface="Arial"/>
              </a:rPr>
              <a:t>*Figure displays the goals of the CIMS Review</a:t>
            </a:r>
            <a:endParaRPr lang="en-US" sz="1400" b="1" dirty="0"/>
          </a:p>
        </p:txBody>
      </p:sp>
      <p:graphicFrame>
        <p:nvGraphicFramePr>
          <p:cNvPr id="9" name="Content Placeholder 4" descr="A diagram with client safety in a circle in the middle. &#10;there are the six circles linked around the centre circle, with the six goals">
            <a:extLst>
              <a:ext uri="{FF2B5EF4-FFF2-40B4-BE49-F238E27FC236}">
                <a16:creationId xmlns:a16="http://schemas.microsoft.com/office/drawing/2014/main" id="{C8FBA2C7-16F2-FDB8-0A94-38E14FF4AA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026891"/>
              </p:ext>
            </p:extLst>
          </p:nvPr>
        </p:nvGraphicFramePr>
        <p:xfrm>
          <a:off x="0" y="1800192"/>
          <a:ext cx="5578280" cy="4398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290C4F0-46DE-3964-2E34-F8A11E89F9D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466776" y="1665408"/>
            <a:ext cx="5376628" cy="4324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89" indent="-457189" defTabSz="81276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,Sans-Serif"/>
              <a:buChar char="•"/>
              <a:defRPr/>
            </a:pPr>
            <a:r>
              <a:rPr lang="en-AU" sz="1600" dirty="0">
                <a:solidFill>
                  <a:srgbClr val="201547"/>
                </a:solidFill>
                <a:latin typeface="Arial"/>
                <a:ea typeface="ＭＳ Ｐゴシック" charset="0"/>
              </a:rPr>
              <a:t>The </a:t>
            </a:r>
            <a:r>
              <a:rPr lang="en-AU" sz="1600" b="1" dirty="0">
                <a:solidFill>
                  <a:srgbClr val="201547"/>
                </a:solidFill>
                <a:latin typeface="Arial"/>
                <a:ea typeface="ＭＳ Ｐゴシック" charset="0"/>
              </a:rPr>
              <a:t>purpose of CIMS is to safeguard clients </a:t>
            </a:r>
            <a:r>
              <a:rPr lang="en-AU" sz="1600" dirty="0">
                <a:solidFill>
                  <a:srgbClr val="201547"/>
                </a:solidFill>
                <a:latin typeface="Arial"/>
                <a:ea typeface="ＭＳ Ｐゴシック" charset="0"/>
              </a:rPr>
              <a:t>by providing timely and effective responses to incidents which harm them during service delivery, which in turn, enables service providers to enhance service delivery by learning from incidents.</a:t>
            </a:r>
          </a:p>
          <a:p>
            <a:pPr marL="457189" indent="-457189" defTabSz="81276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,Sans-Serif"/>
              <a:buChar char="•"/>
              <a:defRPr/>
            </a:pPr>
            <a:r>
              <a:rPr lang="en-AU" sz="1600" dirty="0">
                <a:solidFill>
                  <a:srgbClr val="201547"/>
                </a:solidFill>
                <a:latin typeface="Arial"/>
                <a:ea typeface="ＭＳ Ｐゴシック" charset="0"/>
              </a:rPr>
              <a:t>Overarching </a:t>
            </a:r>
            <a:r>
              <a:rPr lang="en-AU" sz="1600" b="1" dirty="0">
                <a:solidFill>
                  <a:srgbClr val="201547"/>
                </a:solidFill>
                <a:latin typeface="Arial"/>
                <a:ea typeface="ＭＳ Ｐゴシック" charset="0"/>
              </a:rPr>
              <a:t>goal of the CIMS Review was to address some of the barriers </a:t>
            </a:r>
            <a:r>
              <a:rPr lang="en-AU" sz="1600" dirty="0">
                <a:solidFill>
                  <a:srgbClr val="201547"/>
                </a:solidFill>
                <a:latin typeface="Arial"/>
                <a:ea typeface="ＭＳ Ｐゴシック" charset="0"/>
              </a:rPr>
              <a:t>which prevent CIMS from working as best it can. </a:t>
            </a:r>
          </a:p>
          <a:p>
            <a:pPr marL="457189" indent="-457189" defTabSz="81276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,Sans-Serif"/>
              <a:buChar char="•"/>
              <a:defRPr/>
            </a:pPr>
            <a:r>
              <a:rPr lang="en-AU" sz="1600" dirty="0">
                <a:solidFill>
                  <a:srgbClr val="201547"/>
                </a:solidFill>
                <a:latin typeface="Arial"/>
                <a:ea typeface="ＭＳ Ｐゴシック" charset="0"/>
              </a:rPr>
              <a:t>The CIMS Review has been </a:t>
            </a:r>
            <a:r>
              <a:rPr lang="en-AU" sz="1600" b="1" dirty="0">
                <a:solidFill>
                  <a:srgbClr val="201547"/>
                </a:solidFill>
                <a:latin typeface="Arial"/>
                <a:ea typeface="ＭＳ Ｐゴシック" charset="0"/>
              </a:rPr>
              <a:t>conducted in close consultation with stakeholders</a:t>
            </a:r>
            <a:r>
              <a:rPr lang="en-AU" sz="1600" dirty="0">
                <a:solidFill>
                  <a:srgbClr val="201547"/>
                </a:solidFill>
                <a:latin typeface="Arial"/>
                <a:ea typeface="ＭＳ Ｐゴシック" charset="0"/>
              </a:rPr>
              <a:t>. Stakeholder feedback has shaped review outcomes. At times, feedback has been competing.</a:t>
            </a:r>
          </a:p>
          <a:p>
            <a:pPr marL="457189" indent="-457189" defTabSz="812760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,Sans-Serif"/>
              <a:buChar char="•"/>
              <a:defRPr/>
            </a:pPr>
            <a:r>
              <a:rPr lang="en-AU" sz="1600" dirty="0">
                <a:solidFill>
                  <a:srgbClr val="201547"/>
                </a:solidFill>
                <a:latin typeface="Arial"/>
                <a:ea typeface="ＭＳ Ｐゴシック" charset="0"/>
              </a:rPr>
              <a:t>CIMS review </a:t>
            </a:r>
            <a:r>
              <a:rPr lang="en-AU" sz="1600" b="1" dirty="0">
                <a:solidFill>
                  <a:srgbClr val="201547"/>
                </a:solidFill>
                <a:latin typeface="Arial"/>
                <a:ea typeface="ＭＳ Ｐゴシック" charset="0"/>
              </a:rPr>
              <a:t>outcomes have been strictly prioritised </a:t>
            </a:r>
            <a:r>
              <a:rPr lang="en-AU" sz="1600" dirty="0">
                <a:solidFill>
                  <a:srgbClr val="201547"/>
                </a:solidFill>
                <a:latin typeface="Arial"/>
                <a:ea typeface="ＭＳ Ｐゴシック" charset="0"/>
              </a:rPr>
              <a:t>to bring the greatest benefit to clients.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C4C393-4EAF-3BCB-0745-34B07E8DB78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6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74D3C-85F2-4EE6-BA7F-90DD50E17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CIMS Review outcomes</a:t>
            </a:r>
            <a:endParaRPr lang="en-AU" dirty="0"/>
          </a:p>
        </p:txBody>
      </p:sp>
      <p:sp>
        <p:nvSpPr>
          <p:cNvPr id="3" name="TextBox 60">
            <a:extLst>
              <a:ext uri="{FF2B5EF4-FFF2-40B4-BE49-F238E27FC236}">
                <a16:creationId xmlns:a16="http://schemas.microsoft.com/office/drawing/2014/main" id="{EB493796-74DC-B9F8-4A07-EE47BACFA555}"/>
              </a:ext>
            </a:extLst>
          </p:cNvPr>
          <p:cNvSpPr txBox="1"/>
          <p:nvPr/>
        </p:nvSpPr>
        <p:spPr>
          <a:xfrm>
            <a:off x="374041" y="1267821"/>
            <a:ext cx="8128765" cy="33855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/>
              <a:t>The following outlines some of the key outcomes from the CIMS review: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47602F-DD44-4935-D0C7-7CF95708827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276095"/>
              </p:ext>
            </p:extLst>
          </p:nvPr>
        </p:nvGraphicFramePr>
        <p:xfrm>
          <a:off x="353083" y="1824967"/>
          <a:ext cx="11485835" cy="4533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492">
                  <a:extLst>
                    <a:ext uri="{9D8B030D-6E8A-4147-A177-3AD203B41FA5}">
                      <a16:colId xmlns:a16="http://schemas.microsoft.com/office/drawing/2014/main" val="1099231468"/>
                    </a:ext>
                  </a:extLst>
                </a:gridCol>
                <a:gridCol w="4644571">
                  <a:extLst>
                    <a:ext uri="{9D8B030D-6E8A-4147-A177-3AD203B41FA5}">
                      <a16:colId xmlns:a16="http://schemas.microsoft.com/office/drawing/2014/main" val="3796173994"/>
                    </a:ext>
                  </a:extLst>
                </a:gridCol>
                <a:gridCol w="1103085">
                  <a:extLst>
                    <a:ext uri="{9D8B030D-6E8A-4147-A177-3AD203B41FA5}">
                      <a16:colId xmlns:a16="http://schemas.microsoft.com/office/drawing/2014/main" val="1760917775"/>
                    </a:ext>
                  </a:extLst>
                </a:gridCol>
                <a:gridCol w="4760687">
                  <a:extLst>
                    <a:ext uri="{9D8B030D-6E8A-4147-A177-3AD203B41FA5}">
                      <a16:colId xmlns:a16="http://schemas.microsoft.com/office/drawing/2014/main" val="577137314"/>
                    </a:ext>
                  </a:extLst>
                </a:gridCol>
              </a:tblGrid>
              <a:tr h="1281187">
                <a:tc>
                  <a:txBody>
                    <a:bodyPr/>
                    <a:lstStyle/>
                    <a:p>
                      <a:endParaRPr lang="en-AU" sz="1500" b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144000" marB="1440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Introduced a </a:t>
                      </a:r>
                      <a:r>
                        <a:rPr lang="en-AU" sz="1600" b="1" dirty="0">
                          <a:solidFill>
                            <a:schemeClr val="tx1"/>
                          </a:solidFill>
                        </a:rPr>
                        <a:t>new layout to the CIMS policy document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which separates policy from implementation guidance</a:t>
                      </a:r>
                    </a:p>
                  </a:txBody>
                  <a:tcPr marL="96000" marR="144000" marT="144000" marB="144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b="0">
                        <a:solidFill>
                          <a:schemeClr val="tx1"/>
                        </a:solidFill>
                      </a:endParaRPr>
                    </a:p>
                  </a:txBody>
                  <a:tcPr marL="96000" marR="144000" marT="144000" marB="144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b="1">
                          <a:solidFill>
                            <a:schemeClr val="tx1"/>
                          </a:solidFill>
                        </a:rPr>
                        <a:t>Aligned CIMS with parallel incident reporting requirement</a:t>
                      </a:r>
                      <a:r>
                        <a:rPr lang="en-AU" sz="1600" b="0">
                          <a:solidFill>
                            <a:schemeClr val="tx1"/>
                          </a:solidFill>
                        </a:rPr>
                        <a:t>s as much as possible, including allowing a Reportable Conduct Scheme to be submitted as the CIMS investigation.</a:t>
                      </a:r>
                    </a:p>
                  </a:txBody>
                  <a:tcPr marL="96000" marR="144000" marT="144000" marB="144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685030"/>
                  </a:ext>
                </a:extLst>
              </a:tr>
              <a:tr h="1970639">
                <a:tc>
                  <a:txBody>
                    <a:bodyPr/>
                    <a:lstStyle/>
                    <a:p>
                      <a:endParaRPr lang="en-AU" sz="1500" b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144000" marB="1440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6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Embedded Aboriginal cultural safety in CIMS by introducing </a:t>
                      </a:r>
                      <a:r>
                        <a:rPr kumimoji="0" lang="en-AU" sz="16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a new CIMS principle of Aboriginal self-determination, voice and cultural safety</a:t>
                      </a:r>
                      <a:r>
                        <a:rPr kumimoji="0" lang="en-AU" sz="16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ＭＳ Ｐゴシック" charset="0"/>
                        </a:rPr>
                        <a:t>. This principle informed the policy and implementation guidance throughout the new policy</a:t>
                      </a:r>
                    </a:p>
                  </a:txBody>
                  <a:tcPr marL="96000" marR="144000" marT="144000" marB="144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6000" marR="144000" marT="144000" marB="144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Prioritising client voice introduced as a new CIMS principle and strengthened support for carers by </a:t>
                      </a:r>
                      <a:r>
                        <a:rPr lang="en-AU" sz="1600" b="1" dirty="0">
                          <a:solidFill>
                            <a:schemeClr val="tx1"/>
                          </a:solidFill>
                        </a:rPr>
                        <a:t>requiring explicit consideration of carer needs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throughout CIMS.</a:t>
                      </a:r>
                    </a:p>
                  </a:txBody>
                  <a:tcPr marL="96000" marR="144000" marT="144000" marB="144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61915"/>
                  </a:ext>
                </a:extLst>
              </a:tr>
              <a:tr h="1281187">
                <a:tc>
                  <a:txBody>
                    <a:bodyPr/>
                    <a:lstStyle/>
                    <a:p>
                      <a:endParaRPr lang="en-AU" sz="1500" b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144000" marB="14400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b="1" dirty="0">
                          <a:solidFill>
                            <a:schemeClr val="tx1"/>
                          </a:solidFill>
                        </a:rPr>
                        <a:t>Clarified the roles and responsibilities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for each layer of CIMS, reducing ambiguity and strengthening the collaborative approach to client safeguarding.</a:t>
                      </a:r>
                    </a:p>
                  </a:txBody>
                  <a:tcPr marL="96000" marR="144000" marT="144000" marB="144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600" b="0">
                        <a:solidFill>
                          <a:schemeClr val="tx1"/>
                        </a:solidFill>
                      </a:endParaRPr>
                    </a:p>
                  </a:txBody>
                  <a:tcPr marL="96000" marR="144000" marT="144000" marB="144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Updated </a:t>
                      </a:r>
                      <a:r>
                        <a:rPr lang="en-AU" sz="1600" b="1" dirty="0">
                          <a:solidFill>
                            <a:schemeClr val="tx1"/>
                          </a:solidFill>
                        </a:rPr>
                        <a:t>definitions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, including a clearer incident classification and interpretation of the harm experienced by clients, facilitating consistent and proportionate responses to incidents.</a:t>
                      </a:r>
                      <a:endParaRPr lang="en-AU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96000" marR="144000" marT="144000" marB="14400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786711"/>
                  </a:ext>
                </a:extLst>
              </a:tr>
            </a:tbl>
          </a:graphicData>
        </a:graphic>
      </p:graphicFrame>
      <p:grpSp>
        <p:nvGrpSpPr>
          <p:cNvPr id="10" name="Group 9" descr="List with solid fill in solid circle">
            <a:extLst>
              <a:ext uri="{FF2B5EF4-FFF2-40B4-BE49-F238E27FC236}">
                <a16:creationId xmlns:a16="http://schemas.microsoft.com/office/drawing/2014/main" id="{9E0C8DCC-2275-389A-6264-AA9193E59E13}"/>
              </a:ext>
            </a:extLst>
          </p:cNvPr>
          <p:cNvGrpSpPr/>
          <p:nvPr/>
        </p:nvGrpSpPr>
        <p:grpSpPr>
          <a:xfrm>
            <a:off x="365634" y="2022249"/>
            <a:ext cx="913485" cy="894231"/>
            <a:chOff x="433121" y="1442504"/>
            <a:chExt cx="925896" cy="86722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2A393A6-B16B-2656-FA61-1158A94D0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33121" y="1442504"/>
              <a:ext cx="925896" cy="867221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AU"/>
              </a:defPPr>
              <a:lvl1pPr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1pPr>
              <a:lvl2pPr marL="609585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2pPr>
              <a:lvl3pPr marL="1219170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3pPr>
              <a:lvl4pPr marL="1828754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4pPr>
              <a:lvl5pPr marL="2438339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5pPr>
              <a:lvl6pPr marL="3047924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6pPr>
              <a:lvl7pPr marL="3657509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7pPr>
              <a:lvl8pPr marL="4267093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8pPr>
              <a:lvl9pPr marL="4876678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9pPr>
            </a:lstStyle>
            <a:p>
              <a:pPr defTabSz="609523">
                <a:defRPr/>
              </a:pPr>
              <a:endParaRPr lang="en-AU" sz="2400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13" name="Graphic 12" descr="List with solid fill">
              <a:extLst>
                <a:ext uri="{FF2B5EF4-FFF2-40B4-BE49-F238E27FC236}">
                  <a16:creationId xmlns:a16="http://schemas.microsoft.com/office/drawing/2014/main" id="{A9D31149-B81F-F6C4-808C-3243AD0B7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66258" y="1530824"/>
              <a:ext cx="650147" cy="650147"/>
            </a:xfrm>
            <a:prstGeom prst="rect">
              <a:avLst/>
            </a:prstGeom>
          </p:spPr>
        </p:pic>
      </p:grpSp>
      <p:grpSp>
        <p:nvGrpSpPr>
          <p:cNvPr id="15" name="Group 14" descr="clenched fist with lines signifying power  in solid circle">
            <a:extLst>
              <a:ext uri="{FF2B5EF4-FFF2-40B4-BE49-F238E27FC236}">
                <a16:creationId xmlns:a16="http://schemas.microsoft.com/office/drawing/2014/main" id="{3C598276-E2D6-2A2E-9245-B7A8217E32A8}"/>
              </a:ext>
            </a:extLst>
          </p:cNvPr>
          <p:cNvGrpSpPr/>
          <p:nvPr/>
        </p:nvGrpSpPr>
        <p:grpSpPr>
          <a:xfrm>
            <a:off x="365634" y="3629375"/>
            <a:ext cx="913485" cy="894231"/>
            <a:chOff x="433121" y="2542100"/>
            <a:chExt cx="925896" cy="86722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2CCECC6-E230-2663-66EC-DDDFCA3D214A}"/>
                </a:ext>
              </a:extLst>
            </p:cNvPr>
            <p:cNvSpPr/>
            <p:nvPr/>
          </p:nvSpPr>
          <p:spPr>
            <a:xfrm>
              <a:off x="433121" y="2542100"/>
              <a:ext cx="925896" cy="867221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AU"/>
              </a:defPPr>
              <a:lvl1pPr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1pPr>
              <a:lvl2pPr marL="609585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2pPr>
              <a:lvl3pPr marL="1219170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3pPr>
              <a:lvl4pPr marL="1828754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4pPr>
              <a:lvl5pPr marL="2438339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5pPr>
              <a:lvl6pPr marL="3047924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6pPr>
              <a:lvl7pPr marL="3657509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7pPr>
              <a:lvl8pPr marL="4267093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8pPr>
              <a:lvl9pPr marL="4876678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9pPr>
            </a:lstStyle>
            <a:p>
              <a:pPr defTabSz="609523">
                <a:defRPr/>
              </a:pPr>
              <a:endParaRPr lang="en-AU" sz="2400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1E2BB467-1188-9DB6-793A-74E22A92B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80812" y="2759581"/>
              <a:ext cx="621037" cy="621037"/>
            </a:xfrm>
            <a:prstGeom prst="rect">
              <a:avLst/>
            </a:prstGeom>
          </p:spPr>
        </p:pic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42CD47D-B2B7-C5C9-BC25-29E24376474B}"/>
                </a:ext>
              </a:extLst>
            </p:cNvPr>
            <p:cNvCxnSpPr>
              <a:cxnSpLocks/>
            </p:cNvCxnSpPr>
            <p:nvPr/>
          </p:nvCxnSpPr>
          <p:spPr>
            <a:xfrm>
              <a:off x="648071" y="2843713"/>
              <a:ext cx="54183" cy="5740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8E94AF1-5FCF-CC46-9311-321FA7852E0F}"/>
                </a:ext>
              </a:extLst>
            </p:cNvPr>
            <p:cNvCxnSpPr>
              <a:cxnSpLocks/>
            </p:cNvCxnSpPr>
            <p:nvPr/>
          </p:nvCxnSpPr>
          <p:spPr>
            <a:xfrm>
              <a:off x="891330" y="2639276"/>
              <a:ext cx="0" cy="17479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8B0FD1B-9CFA-A723-5316-00D069C29D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70912" y="2853495"/>
              <a:ext cx="72868" cy="59283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8065507-5AC6-7BF8-490E-0B18CAB5F0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6326" y="2692553"/>
              <a:ext cx="80514" cy="129511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D6EF66A-1D8B-51DA-1BC5-1C0FD0D479F1}"/>
                </a:ext>
              </a:extLst>
            </p:cNvPr>
            <p:cNvCxnSpPr>
              <a:cxnSpLocks/>
            </p:cNvCxnSpPr>
            <p:nvPr/>
          </p:nvCxnSpPr>
          <p:spPr>
            <a:xfrm>
              <a:off x="734162" y="2710253"/>
              <a:ext cx="58880" cy="111811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 descr="three people signifying users with solid fill, in a solid circle">
            <a:extLst>
              <a:ext uri="{FF2B5EF4-FFF2-40B4-BE49-F238E27FC236}">
                <a16:creationId xmlns:a16="http://schemas.microsoft.com/office/drawing/2014/main" id="{70E71F5A-C7D6-D617-1FA5-C4E7D6A320E9}"/>
              </a:ext>
            </a:extLst>
          </p:cNvPr>
          <p:cNvGrpSpPr/>
          <p:nvPr/>
        </p:nvGrpSpPr>
        <p:grpSpPr>
          <a:xfrm>
            <a:off x="454681" y="5278938"/>
            <a:ext cx="913485" cy="894231"/>
            <a:chOff x="433119" y="3680222"/>
            <a:chExt cx="925896" cy="86722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BC16E23-E2D9-2086-02BF-4F270FCE3168}"/>
                </a:ext>
              </a:extLst>
            </p:cNvPr>
            <p:cNvSpPr/>
            <p:nvPr/>
          </p:nvSpPr>
          <p:spPr>
            <a:xfrm>
              <a:off x="433119" y="3680222"/>
              <a:ext cx="925896" cy="867221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AU"/>
              </a:defPPr>
              <a:lvl1pPr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1pPr>
              <a:lvl2pPr marL="609585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2pPr>
              <a:lvl3pPr marL="1219170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3pPr>
              <a:lvl4pPr marL="1828754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4pPr>
              <a:lvl5pPr marL="2438339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5pPr>
              <a:lvl6pPr marL="3047924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6pPr>
              <a:lvl7pPr marL="3657509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7pPr>
              <a:lvl8pPr marL="4267093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8pPr>
              <a:lvl9pPr marL="4876678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9pPr>
            </a:lstStyle>
            <a:p>
              <a:pPr defTabSz="609523">
                <a:defRPr/>
              </a:pPr>
              <a:endParaRPr lang="en-AU" sz="2400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1DAB81A6-E25C-142D-7626-1B373D9A38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5216" y="3751775"/>
              <a:ext cx="732228" cy="732228"/>
            </a:xfrm>
            <a:prstGeom prst="rect">
              <a:avLst/>
            </a:prstGeom>
          </p:spPr>
        </p:pic>
      </p:grpSp>
      <p:grpSp>
        <p:nvGrpSpPr>
          <p:cNvPr id="31" name="Group 30" descr="Merger with solid fill in solid circle">
            <a:extLst>
              <a:ext uri="{FF2B5EF4-FFF2-40B4-BE49-F238E27FC236}">
                <a16:creationId xmlns:a16="http://schemas.microsoft.com/office/drawing/2014/main" id="{49D3215E-B2EC-1409-6A5A-ACED2A214486}"/>
              </a:ext>
            </a:extLst>
          </p:cNvPr>
          <p:cNvGrpSpPr/>
          <p:nvPr/>
        </p:nvGrpSpPr>
        <p:grpSpPr>
          <a:xfrm>
            <a:off x="6071270" y="1962822"/>
            <a:ext cx="938213" cy="953657"/>
            <a:chOff x="433121" y="1384872"/>
            <a:chExt cx="950960" cy="924853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AA2343B-3608-C9A1-47E6-639CF0EE40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33121" y="1442504"/>
              <a:ext cx="925896" cy="867221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AU"/>
              </a:defPPr>
              <a:lvl1pPr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1pPr>
              <a:lvl2pPr marL="609585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2pPr>
              <a:lvl3pPr marL="1219170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3pPr>
              <a:lvl4pPr marL="1828754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4pPr>
              <a:lvl5pPr marL="2438339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5pPr>
              <a:lvl6pPr marL="3047924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6pPr>
              <a:lvl7pPr marL="3657509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7pPr>
              <a:lvl8pPr marL="4267093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8pPr>
              <a:lvl9pPr marL="4876678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9pPr>
            </a:lstStyle>
            <a:p>
              <a:pPr defTabSz="609523">
                <a:defRPr/>
              </a:pPr>
              <a:endParaRPr lang="en-AU" sz="2400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33" name="Graphic 32" descr="Merger with solid fill">
              <a:extLst>
                <a:ext uri="{FF2B5EF4-FFF2-40B4-BE49-F238E27FC236}">
                  <a16:creationId xmlns:a16="http://schemas.microsoft.com/office/drawing/2014/main" id="{9C192F73-62E1-2568-B091-90AB25DEA93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69681" y="1384872"/>
              <a:ext cx="914400" cy="914400"/>
            </a:xfrm>
            <a:prstGeom prst="rect">
              <a:avLst/>
            </a:prstGeom>
          </p:spPr>
        </p:pic>
      </p:grpSp>
      <p:grpSp>
        <p:nvGrpSpPr>
          <p:cNvPr id="34" name="Group 33" descr="person with child, with solid fill in solid circle">
            <a:extLst>
              <a:ext uri="{FF2B5EF4-FFF2-40B4-BE49-F238E27FC236}">
                <a16:creationId xmlns:a16="http://schemas.microsoft.com/office/drawing/2014/main" id="{207D7DEB-FB46-4554-E7BF-EC1EDB2907F5}"/>
              </a:ext>
            </a:extLst>
          </p:cNvPr>
          <p:cNvGrpSpPr/>
          <p:nvPr/>
        </p:nvGrpSpPr>
        <p:grpSpPr>
          <a:xfrm>
            <a:off x="6071270" y="3644357"/>
            <a:ext cx="913485" cy="894231"/>
            <a:chOff x="433119" y="2479541"/>
            <a:chExt cx="925896" cy="86722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0B41A83-B990-7920-7EC0-C12EA7258178}"/>
                </a:ext>
              </a:extLst>
            </p:cNvPr>
            <p:cNvSpPr/>
            <p:nvPr/>
          </p:nvSpPr>
          <p:spPr>
            <a:xfrm>
              <a:off x="433119" y="2479541"/>
              <a:ext cx="925896" cy="867221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AU"/>
              </a:defPPr>
              <a:lvl1pPr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1pPr>
              <a:lvl2pPr marL="609585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2pPr>
              <a:lvl3pPr marL="1219170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3pPr>
              <a:lvl4pPr marL="1828754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4pPr>
              <a:lvl5pPr marL="2438339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5pPr>
              <a:lvl6pPr marL="3047924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6pPr>
              <a:lvl7pPr marL="3657509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7pPr>
              <a:lvl8pPr marL="4267093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8pPr>
              <a:lvl9pPr marL="4876678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9pPr>
            </a:lstStyle>
            <a:p>
              <a:pPr defTabSz="609523">
                <a:defRPr/>
              </a:pPr>
              <a:endParaRPr lang="en-AU" sz="2400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AC8713A3-4A2B-2322-A32C-B4A425EC9C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81457" y="2591077"/>
              <a:ext cx="629220" cy="629220"/>
            </a:xfrm>
            <a:prstGeom prst="rect">
              <a:avLst/>
            </a:prstGeom>
          </p:spPr>
        </p:pic>
      </p:grpSp>
      <p:grpSp>
        <p:nvGrpSpPr>
          <p:cNvPr id="38" name="Group 37" descr="Clipboard with solid fill in solid circle">
            <a:extLst>
              <a:ext uri="{FF2B5EF4-FFF2-40B4-BE49-F238E27FC236}">
                <a16:creationId xmlns:a16="http://schemas.microsoft.com/office/drawing/2014/main" id="{5BCDA2B9-5BA4-E31C-A2B9-372838BC42B4}"/>
              </a:ext>
            </a:extLst>
          </p:cNvPr>
          <p:cNvGrpSpPr/>
          <p:nvPr/>
        </p:nvGrpSpPr>
        <p:grpSpPr>
          <a:xfrm>
            <a:off x="6107340" y="5230797"/>
            <a:ext cx="913485" cy="894231"/>
            <a:chOff x="469681" y="3570975"/>
            <a:chExt cx="925896" cy="867221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2EFEF0A4-859C-591B-38F9-571D7B5FD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69681" y="3570975"/>
              <a:ext cx="925896" cy="867221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AU"/>
              </a:defPPr>
              <a:lvl1pPr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1pPr>
              <a:lvl2pPr marL="609585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2pPr>
              <a:lvl3pPr marL="1219170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3pPr>
              <a:lvl4pPr marL="1828754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4pPr>
              <a:lvl5pPr marL="2438339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5pPr>
              <a:lvl6pPr marL="3047924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6pPr>
              <a:lvl7pPr marL="3657509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7pPr>
              <a:lvl8pPr marL="4267093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8pPr>
              <a:lvl9pPr marL="4876678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9pPr>
            </a:lstStyle>
            <a:p>
              <a:pPr defTabSz="609523">
                <a:defRPr/>
              </a:pPr>
              <a:endParaRPr lang="en-AU" sz="2400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41" name="Graphic 40" descr="Clipboard with solid fill">
              <a:extLst>
                <a:ext uri="{FF2B5EF4-FFF2-40B4-BE49-F238E27FC236}">
                  <a16:creationId xmlns:a16="http://schemas.microsoft.com/office/drawing/2014/main" id="{F8D74095-A1BE-4DA6-B98D-E967E2314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553047" y="3617662"/>
              <a:ext cx="747667" cy="747667"/>
            </a:xfrm>
            <a:prstGeom prst="rect">
              <a:avLst/>
            </a:prstGeom>
          </p:spPr>
        </p:pic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9AAF4-90FC-58E2-B35B-E939F76B2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48607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41D7-44F8-46B5-BFBC-214E7521F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630" y="1296415"/>
            <a:ext cx="9071700" cy="1890409"/>
          </a:xfrm>
        </p:spPr>
        <p:txBody>
          <a:bodyPr/>
          <a:lstStyle/>
          <a:p>
            <a:r>
              <a:rPr lang="en-AU" sz="3600" b="1" dirty="0">
                <a:ea typeface="ＭＳ Ｐゴシック"/>
              </a:rPr>
              <a:t>Roles and responsibilities framework.</a:t>
            </a:r>
            <a:endParaRPr lang="en-AU" sz="3600" b="1" dirty="0">
              <a:highlight>
                <a:srgbClr val="FFFF00"/>
              </a:highlight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ACBA921-96FF-49AB-B4B9-8B769AECB42C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450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EEBC3-F76C-505A-286A-9AA5D2CAD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>
                <a:ea typeface="ＭＳ Ｐゴシック"/>
              </a:rPr>
              <a:t>CIMS roles and responsibilities </a:t>
            </a:r>
            <a:endParaRPr lang="en-AU" b="1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48947CD-B654-C4A4-7830-2108C8097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8690" y="1568513"/>
            <a:ext cx="5402687" cy="480053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Oval 12" descr="three icons of people connected with lines, in solid fill, in a solid circle">
            <a:extLst>
              <a:ext uri="{FF2B5EF4-FFF2-40B4-BE49-F238E27FC236}">
                <a16:creationId xmlns:a16="http://schemas.microsoft.com/office/drawing/2014/main" id="{7A78081A-75E5-FF82-B4A0-9D3DE81B6C4C}"/>
              </a:ext>
            </a:extLst>
          </p:cNvPr>
          <p:cNvSpPr/>
          <p:nvPr/>
        </p:nvSpPr>
        <p:spPr>
          <a:xfrm>
            <a:off x="220048" y="1188515"/>
            <a:ext cx="999241" cy="868448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B4AB80C-C2FB-DD82-7A2D-ADB6A30578F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154" y="2204610"/>
            <a:ext cx="4871281" cy="403456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400" dirty="0">
                <a:ea typeface="ＭＳ Ｐゴシック"/>
              </a:rPr>
              <a:t>The CIMS policy sets the framework for the layers of CIMS to work together to safeguard clients</a:t>
            </a:r>
          </a:p>
          <a:p>
            <a:pPr marL="180000" indent="-180000">
              <a:buFont typeface="Arial"/>
              <a:buChar char="•"/>
            </a:pPr>
            <a:r>
              <a:rPr lang="en-US" sz="1400" b="0" dirty="0">
                <a:ea typeface="ＭＳ Ｐゴシック"/>
              </a:rPr>
              <a:t>Each policy section contains the roles and responsibilities for each layer of CIMS</a:t>
            </a:r>
          </a:p>
          <a:p>
            <a:pPr marL="180000" indent="-180000">
              <a:buFont typeface="Arial"/>
              <a:buChar char="•"/>
            </a:pPr>
            <a:r>
              <a:rPr lang="en-US" sz="1400" b="0" dirty="0">
                <a:ea typeface="ＭＳ Ｐゴシック"/>
              </a:rPr>
              <a:t>Services providers are responsible for:</a:t>
            </a:r>
          </a:p>
          <a:p>
            <a:pPr marL="360000" lvl="1" indent="-180000">
              <a:buFont typeface="Courier New" panose="02070309020205020404" pitchFamily="49" charset="0"/>
              <a:buChar char="o"/>
            </a:pPr>
            <a:r>
              <a:rPr lang="en-US" sz="1400" b="0" dirty="0">
                <a:ea typeface="ＭＳ Ｐゴシック"/>
              </a:rPr>
              <a:t> effectively responding to, reporting and managing incidents.</a:t>
            </a:r>
          </a:p>
          <a:p>
            <a:pPr marL="360000" lvl="1" indent="-180000">
              <a:buFont typeface="Courier New" panose="02070309020205020404" pitchFamily="49" charset="0"/>
              <a:buChar char="o"/>
            </a:pPr>
            <a:r>
              <a:rPr lang="en-US" sz="1400" b="0" dirty="0">
                <a:ea typeface="ＭＳ Ｐゴシック"/>
              </a:rPr>
              <a:t>learning from each incident, to improve services and the quality-of-service delivery.</a:t>
            </a:r>
          </a:p>
          <a:p>
            <a:pPr marL="180000" indent="-180000">
              <a:buFont typeface="Arial"/>
              <a:buChar char="•"/>
            </a:pPr>
            <a:r>
              <a:rPr lang="en-US" sz="1400" b="0" dirty="0">
                <a:ea typeface="ＭＳ Ｐゴシック"/>
              </a:rPr>
              <a:t>CIMS incident reports, investigations and reviews are service provider documents.</a:t>
            </a:r>
          </a:p>
        </p:txBody>
      </p:sp>
      <p:pic>
        <p:nvPicPr>
          <p:cNvPr id="10" name="Picture 9" descr="A screenshot of table 3.6 in the CIMS policy and guidance document">
            <a:extLst>
              <a:ext uri="{FF2B5EF4-FFF2-40B4-BE49-F238E27FC236}">
                <a16:creationId xmlns:a16="http://schemas.microsoft.com/office/drawing/2014/main" id="{C26437E5-FC03-9815-5DB7-BB69DE63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0841" y="2182091"/>
            <a:ext cx="5726340" cy="300584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EF2D215-EE40-BBE2-20A2-9500706B91CF}"/>
              </a:ext>
            </a:extLst>
          </p:cNvPr>
          <p:cNvSpPr txBox="1"/>
          <p:nvPr/>
        </p:nvSpPr>
        <p:spPr>
          <a:xfrm>
            <a:off x="6096000" y="5187934"/>
            <a:ext cx="54705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 Figure displays an example of the roles and responsibilities table in each policy section.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31B86AA3-EA67-3CBE-2D90-7C147A9E0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8690" y="1231761"/>
            <a:ext cx="781955" cy="78195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2469B-C781-CD2C-E417-39FAD047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7</a:t>
            </a:fld>
            <a:endParaRPr lang="en-AU" alt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E5752-B62D-2F91-7058-23FBF69B78C3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1416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41D7-44F8-46B5-BFBC-214E7521F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630" y="1296415"/>
            <a:ext cx="9071700" cy="1890409"/>
          </a:xfrm>
        </p:spPr>
        <p:txBody>
          <a:bodyPr/>
          <a:lstStyle/>
          <a:p>
            <a:r>
              <a:rPr lang="en-AU" sz="3600" b="1" dirty="0">
                <a:ea typeface="ＭＳ Ｐゴシック"/>
              </a:rPr>
              <a:t>Incident types</a:t>
            </a:r>
            <a:r>
              <a:rPr lang="en-AU" sz="3600" dirty="0">
                <a:ea typeface="ＭＳ Ｐゴシック"/>
              </a:rPr>
              <a:t>.</a:t>
            </a:r>
            <a:endParaRPr lang="en-AU" sz="3600" b="1" dirty="0">
              <a:highlight>
                <a:srgbClr val="FFFF00"/>
              </a:highlight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ACBA921-96FF-49AB-B4B9-8B769AECB42C}"/>
              </a:ext>
            </a:extLst>
          </p:cNvPr>
          <p:cNvSpPr txBox="1">
            <a:spLocks/>
          </p:cNvSpPr>
          <p:nvPr/>
        </p:nvSpPr>
        <p:spPr bwMode="auto">
          <a:xfrm>
            <a:off x="5590950" y="6521448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OFFICIAL</a:t>
            </a:r>
            <a:r>
              <a:rPr kumimoji="0" lang="en-AU" sz="1400" b="1" i="0" u="none" strike="noStrike" kern="1200" cap="none" spc="0" normalizeH="0" baseline="0" noProof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5175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ACEE02E-71DD-65B0-1928-81BAE9AEF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7743" y="1133172"/>
            <a:ext cx="5548864" cy="50003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EEBC3-F76C-505A-286A-9AA5D2CAD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ea typeface="ＭＳ Ｐゴシック"/>
              </a:rPr>
              <a:t>Key changes to incident types</a:t>
            </a:r>
            <a:endParaRPr lang="en-A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A8CDB8-E98F-A9EA-0EC4-26F7A4E6FE41}"/>
              </a:ext>
            </a:extLst>
          </p:cNvPr>
          <p:cNvSpPr txBox="1"/>
          <p:nvPr/>
        </p:nvSpPr>
        <p:spPr>
          <a:xfrm>
            <a:off x="353347" y="1452737"/>
            <a:ext cx="8441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following outlines the key changes to incident types: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B0F55C-3EA3-9856-8205-569F5B189E1D}"/>
              </a:ext>
            </a:extLst>
          </p:cNvPr>
          <p:cNvSpPr>
            <a:spLocks noGrp="1"/>
          </p:cNvSpPr>
          <p:nvPr/>
        </p:nvSpPr>
        <p:spPr bwMode="auto">
          <a:xfrm>
            <a:off x="824772" y="2036321"/>
            <a:ext cx="4036403" cy="356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609585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defRPr sz="2200" b="1" kern="1200" baseline="0">
                <a:solidFill>
                  <a:srgbClr val="201547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0" indent="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252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504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756000" indent="-252000" algn="l" defTabSz="609585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44" indent="-285744" defTabSz="609570">
              <a:spcBef>
                <a:spcPts val="400"/>
              </a:spcBef>
              <a:spcAft>
                <a:spcPts val="400"/>
              </a:spcAft>
              <a:buFont typeface="Arial"/>
              <a:buChar char="•"/>
              <a:defRPr/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Removal of incident types:</a:t>
            </a:r>
          </a:p>
          <a:p>
            <a:pPr marL="720000" lvl="4" indent="-285744" defTabSz="609570">
              <a:spcBef>
                <a:spcPts val="200"/>
              </a:spcBef>
              <a:spcAft>
                <a:spcPts val="200"/>
              </a:spcAft>
              <a:buFont typeface="Courier New"/>
              <a:buChar char="o"/>
              <a:defRPr/>
            </a:pPr>
            <a:r>
              <a:rPr lang="en-US" sz="1400" dirty="0">
                <a:latin typeface="Arial"/>
                <a:ea typeface="ＭＳ Ｐゴシック"/>
                <a:cs typeface="Arial"/>
              </a:rPr>
              <a:t>Dangerous actions – client</a:t>
            </a:r>
          </a:p>
          <a:p>
            <a:pPr marL="720000" lvl="4" indent="-285744" defTabSz="609570">
              <a:spcBef>
                <a:spcPts val="200"/>
              </a:spcBef>
              <a:spcAft>
                <a:spcPts val="200"/>
              </a:spcAft>
              <a:buFont typeface="Courier New"/>
              <a:buChar char="o"/>
              <a:defRPr/>
            </a:pPr>
            <a:r>
              <a:rPr lang="en-US" sz="1400" dirty="0">
                <a:latin typeface="Arial"/>
                <a:ea typeface="ＭＳ Ｐゴシック"/>
                <a:cs typeface="Arial"/>
              </a:rPr>
              <a:t>Poor quality of care</a:t>
            </a:r>
          </a:p>
          <a:p>
            <a:pPr marL="285744" indent="-285744" defTabSz="60957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Arial"/>
              <a:buChar char="•"/>
              <a:defRPr/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New incident types:</a:t>
            </a:r>
          </a:p>
          <a:p>
            <a:pPr marL="720000" lvl="4" indent="-285744" defTabSz="609570">
              <a:spcBef>
                <a:spcPts val="200"/>
              </a:spcBef>
              <a:spcAft>
                <a:spcPts val="200"/>
              </a:spcAft>
              <a:buFont typeface="Courier New"/>
              <a:buChar char="o"/>
              <a:defRPr/>
            </a:pPr>
            <a:r>
              <a:rPr lang="en-US" sz="1400" dirty="0">
                <a:latin typeface="Arial"/>
                <a:ea typeface="ＭＳ Ｐゴシック"/>
              </a:rPr>
              <a:t>Neglect</a:t>
            </a:r>
          </a:p>
          <a:p>
            <a:pPr marL="720000" lvl="4" indent="-285744" defTabSz="609570">
              <a:spcBef>
                <a:spcPts val="200"/>
              </a:spcBef>
              <a:spcAft>
                <a:spcPts val="200"/>
              </a:spcAft>
              <a:buFont typeface="Courier New"/>
              <a:buChar char="o"/>
              <a:defRPr/>
            </a:pPr>
            <a:r>
              <a:rPr lang="en-US" sz="1400" dirty="0">
                <a:latin typeface="Arial"/>
                <a:ea typeface="ＭＳ Ｐゴシック"/>
              </a:rPr>
              <a:t>Sexual exploitation – grooming</a:t>
            </a:r>
            <a:endParaRPr lang="en-US" sz="1400" dirty="0">
              <a:latin typeface="Arial"/>
              <a:ea typeface="ＭＳ Ｐゴシック"/>
              <a:cs typeface="Arial"/>
            </a:endParaRPr>
          </a:p>
          <a:p>
            <a:pPr marL="720000" lvl="4" indent="-285744" defTabSz="609570">
              <a:spcBef>
                <a:spcPts val="200"/>
              </a:spcBef>
              <a:spcAft>
                <a:spcPts val="200"/>
              </a:spcAft>
              <a:buFont typeface="Courier New"/>
              <a:buChar char="o"/>
              <a:defRPr/>
            </a:pPr>
            <a:r>
              <a:rPr lang="en-US" sz="1400" dirty="0">
                <a:latin typeface="Arial"/>
                <a:ea typeface="ＭＳ Ｐゴシック"/>
                <a:cs typeface="Arial"/>
              </a:rPr>
              <a:t>Sexual exploitation – suspected</a:t>
            </a:r>
          </a:p>
          <a:p>
            <a:pPr marL="285744" lvl="1" indent="-285744" defTabSz="60957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Arial"/>
              <a:buChar char="•"/>
              <a:defRPr/>
            </a:pPr>
            <a:r>
              <a:rPr lang="en-US" sz="1400" b="1" dirty="0">
                <a:latin typeface="Arial"/>
                <a:ea typeface="ＭＳ Ｐゴシック"/>
                <a:cs typeface="Arial"/>
              </a:rPr>
              <a:t>Separation of combined incident types</a:t>
            </a:r>
            <a:r>
              <a:rPr lang="en-US" sz="1400" dirty="0">
                <a:latin typeface="Arial"/>
                <a:ea typeface="ＭＳ Ｐゴシック"/>
                <a:cs typeface="Arial"/>
              </a:rPr>
              <a:t>:</a:t>
            </a:r>
          </a:p>
          <a:p>
            <a:pPr marL="720000" lvl="4" indent="-285744" defTabSz="609570">
              <a:spcBef>
                <a:spcPts val="200"/>
              </a:spcBef>
              <a:spcAft>
                <a:spcPts val="200"/>
              </a:spcAft>
              <a:buFont typeface="Courier New"/>
              <a:buChar char="o"/>
              <a:defRPr/>
            </a:pPr>
            <a:r>
              <a:rPr lang="en-US" sz="1400" dirty="0">
                <a:latin typeface="Arial"/>
                <a:ea typeface="ＭＳ Ｐゴシック"/>
                <a:cs typeface="Arial"/>
              </a:rPr>
              <a:t>Injury</a:t>
            </a:r>
          </a:p>
          <a:p>
            <a:pPr marL="720000" lvl="4" indent="-285744" defTabSz="609570">
              <a:spcBef>
                <a:spcPts val="200"/>
              </a:spcBef>
              <a:spcAft>
                <a:spcPts val="200"/>
              </a:spcAft>
              <a:buFont typeface="Courier New"/>
              <a:buChar char="o"/>
              <a:defRPr/>
            </a:pPr>
            <a:r>
              <a:rPr lang="en-US" sz="1400" dirty="0">
                <a:latin typeface="Arial"/>
                <a:ea typeface="ＭＳ Ｐゴシック"/>
                <a:cs typeface="Arial"/>
              </a:rPr>
              <a:t>Self-harm/attempted suicide</a:t>
            </a:r>
          </a:p>
          <a:p>
            <a:pPr marL="285744" indent="-285744" defTabSz="60957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Arial"/>
              <a:buChar char="•"/>
              <a:defRPr/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Mandatory classification of incidents </a:t>
            </a:r>
            <a:endParaRPr lang="en-US" sz="1800" dirty="0">
              <a:latin typeface="Arial"/>
              <a:cs typeface="Arial"/>
            </a:endParaRPr>
          </a:p>
          <a:p>
            <a:pPr defTabSz="609570">
              <a:buFont typeface="Arial"/>
              <a:buChar char="•"/>
              <a:defRPr/>
            </a:pPr>
            <a:endParaRPr lang="en-AU" sz="1600" b="0" dirty="0">
              <a:latin typeface="Arial"/>
              <a:cs typeface="Arial"/>
            </a:endParaRPr>
          </a:p>
          <a:p>
            <a:pPr defTabSz="609570">
              <a:defRPr/>
            </a:pPr>
            <a:endParaRPr lang="en-US" sz="1600" b="0" dirty="0">
              <a:latin typeface="Arial"/>
              <a:cs typeface="Arial"/>
            </a:endParaRPr>
          </a:p>
        </p:txBody>
      </p:sp>
      <p:grpSp>
        <p:nvGrpSpPr>
          <p:cNvPr id="22" name="Group 21" descr="A solid filled X in a circle">
            <a:extLst>
              <a:ext uri="{FF2B5EF4-FFF2-40B4-BE49-F238E27FC236}">
                <a16:creationId xmlns:a16="http://schemas.microsoft.com/office/drawing/2014/main" id="{9C627005-4B85-F75A-73CB-F5176B3B5F30}"/>
              </a:ext>
            </a:extLst>
          </p:cNvPr>
          <p:cNvGrpSpPr/>
          <p:nvPr/>
        </p:nvGrpSpPr>
        <p:grpSpPr>
          <a:xfrm>
            <a:off x="522220" y="1875403"/>
            <a:ext cx="477840" cy="480541"/>
            <a:chOff x="5286643" y="908474"/>
            <a:chExt cx="685114" cy="670673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DC156BB-33C0-3D8C-901E-91B5E781EE47}"/>
                </a:ext>
              </a:extLst>
            </p:cNvPr>
            <p:cNvSpPr/>
            <p:nvPr/>
          </p:nvSpPr>
          <p:spPr>
            <a:xfrm>
              <a:off x="5286643" y="908474"/>
              <a:ext cx="685114" cy="670673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AU"/>
              </a:defPPr>
              <a:lvl1pPr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1pPr>
              <a:lvl2pPr marL="609585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2pPr>
              <a:lvl3pPr marL="1219170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3pPr>
              <a:lvl4pPr marL="1828754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4pPr>
              <a:lvl5pPr marL="2438339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5pPr>
              <a:lvl6pPr marL="3047924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6pPr>
              <a:lvl7pPr marL="3657509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7pPr>
              <a:lvl8pPr marL="4267093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8pPr>
              <a:lvl9pPr marL="4876678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9pPr>
            </a:lstStyle>
            <a:p>
              <a:pPr defTabSz="609523">
                <a:defRPr/>
              </a:pPr>
              <a:endParaRPr lang="en-AU" sz="2400" dirty="0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1C456951-A13C-8C2A-3B73-FCF58F611F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01369" y="991301"/>
              <a:ext cx="481476" cy="481476"/>
            </a:xfrm>
            <a:prstGeom prst="rect">
              <a:avLst/>
            </a:prstGeom>
          </p:spPr>
        </p:pic>
      </p:grpSp>
      <p:pic>
        <p:nvPicPr>
          <p:cNvPr id="14" name="Graphic 13" descr="Solid filled plus symbol in circle">
            <a:extLst>
              <a:ext uri="{FF2B5EF4-FFF2-40B4-BE49-F238E27FC236}">
                <a16:creationId xmlns:a16="http://schemas.microsoft.com/office/drawing/2014/main" id="{518260C9-3732-A330-2C03-E35FC4443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1650" y="2754147"/>
            <a:ext cx="648068" cy="648068"/>
          </a:xfrm>
          <a:prstGeom prst="rect">
            <a:avLst/>
          </a:prstGeom>
        </p:spPr>
      </p:pic>
      <p:grpSp>
        <p:nvGrpSpPr>
          <p:cNvPr id="23" name="Group 22" descr="Arrow that is separated in solid circle">
            <a:extLst>
              <a:ext uri="{FF2B5EF4-FFF2-40B4-BE49-F238E27FC236}">
                <a16:creationId xmlns:a16="http://schemas.microsoft.com/office/drawing/2014/main" id="{17D7FAF3-0CD4-F409-19F5-88D570902871}"/>
              </a:ext>
            </a:extLst>
          </p:cNvPr>
          <p:cNvGrpSpPr/>
          <p:nvPr/>
        </p:nvGrpSpPr>
        <p:grpSpPr>
          <a:xfrm>
            <a:off x="464039" y="4122418"/>
            <a:ext cx="535224" cy="546860"/>
            <a:chOff x="7156059" y="1379205"/>
            <a:chExt cx="685114" cy="670673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7040926-902A-492E-37F0-160682E36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156059" y="1379205"/>
              <a:ext cx="685114" cy="670673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AU"/>
              </a:defPPr>
              <a:lvl1pPr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1pPr>
              <a:lvl2pPr marL="609585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2pPr>
              <a:lvl3pPr marL="1219170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3pPr>
              <a:lvl4pPr marL="1828754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4pPr>
              <a:lvl5pPr marL="2438339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5pPr>
              <a:lvl6pPr marL="3047924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6pPr>
              <a:lvl7pPr marL="3657509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7pPr>
              <a:lvl8pPr marL="4267093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8pPr>
              <a:lvl9pPr marL="4876678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9pPr>
            </a:lstStyle>
            <a:p>
              <a:pPr defTabSz="609523">
                <a:defRPr/>
              </a:pPr>
              <a:endParaRPr lang="en-AU" sz="2400" dirty="0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12" name="Graphic 11" descr="Fork In Road with solid fill">
              <a:extLst>
                <a:ext uri="{FF2B5EF4-FFF2-40B4-BE49-F238E27FC236}">
                  <a16:creationId xmlns:a16="http://schemas.microsoft.com/office/drawing/2014/main" id="{A65F84D8-043F-8ECB-1E20-7CAEAFEC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238928" y="1456330"/>
              <a:ext cx="519373" cy="519374"/>
            </a:xfrm>
            <a:prstGeom prst="rect">
              <a:avLst/>
            </a:prstGeom>
          </p:spPr>
        </p:pic>
      </p:grpSp>
      <p:grpSp>
        <p:nvGrpSpPr>
          <p:cNvPr id="24" name="Group 23" descr="Checklist with solid fill, in a solid filled circle">
            <a:extLst>
              <a:ext uri="{FF2B5EF4-FFF2-40B4-BE49-F238E27FC236}">
                <a16:creationId xmlns:a16="http://schemas.microsoft.com/office/drawing/2014/main" id="{FD36180B-EAEB-C360-26C1-116A885457BE}"/>
              </a:ext>
            </a:extLst>
          </p:cNvPr>
          <p:cNvGrpSpPr/>
          <p:nvPr/>
        </p:nvGrpSpPr>
        <p:grpSpPr>
          <a:xfrm>
            <a:off x="487778" y="5124959"/>
            <a:ext cx="546724" cy="546859"/>
            <a:chOff x="4259972" y="1379205"/>
            <a:chExt cx="693918" cy="630001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979C4B8-AD81-31EC-A5A5-FB7869D7E6E4}"/>
                </a:ext>
              </a:extLst>
            </p:cNvPr>
            <p:cNvSpPr/>
            <p:nvPr/>
          </p:nvSpPr>
          <p:spPr>
            <a:xfrm>
              <a:off x="4259972" y="1379205"/>
              <a:ext cx="693918" cy="630001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AU"/>
              </a:defPPr>
              <a:lvl1pPr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1pPr>
              <a:lvl2pPr marL="609585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2pPr>
              <a:lvl3pPr marL="1219170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3pPr>
              <a:lvl4pPr marL="1828754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4pPr>
              <a:lvl5pPr marL="2438339" algn="l" defTabSz="609585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5pPr>
              <a:lvl6pPr marL="3047924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6pPr>
              <a:lvl7pPr marL="3657509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7pPr>
              <a:lvl8pPr marL="4267093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8pPr>
              <a:lvl9pPr marL="4876678" algn="l" defTabSz="121917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  <a:cs typeface="+mn-cs"/>
                </a:defRPr>
              </a:lvl9pPr>
            </a:lstStyle>
            <a:p>
              <a:pPr defTabSz="609523">
                <a:defRPr/>
              </a:pPr>
              <a:endParaRPr lang="en-AU" sz="2400" dirty="0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82013752-8F89-2226-70DC-934748B720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335518" y="1449154"/>
              <a:ext cx="517790" cy="517790"/>
            </a:xfrm>
            <a:prstGeom prst="rect">
              <a:avLst/>
            </a:prstGeom>
          </p:spPr>
        </p:pic>
      </p:grpSp>
      <p:grpSp>
        <p:nvGrpSpPr>
          <p:cNvPr id="13" name="Group 12" descr="Broken line  from mandatory classification of incident noted in list, pointing to classifications table for incident types">
            <a:extLst>
              <a:ext uri="{FF2B5EF4-FFF2-40B4-BE49-F238E27FC236}">
                <a16:creationId xmlns:a16="http://schemas.microsoft.com/office/drawing/2014/main" id="{E06D0AF5-8B0B-61E3-51E5-EB8156739DBF}"/>
              </a:ext>
            </a:extLst>
          </p:cNvPr>
          <p:cNvGrpSpPr/>
          <p:nvPr/>
        </p:nvGrpSpPr>
        <p:grpSpPr>
          <a:xfrm>
            <a:off x="4351283" y="2036321"/>
            <a:ext cx="7619999" cy="3875082"/>
            <a:chOff x="4351283" y="2036321"/>
            <a:chExt cx="7619999" cy="3875082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C44A0C70-B83C-B400-E638-943751D98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919142" y="2036321"/>
              <a:ext cx="6052140" cy="3875082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lg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865A3C6-C3AA-E701-85E2-BD1687DD8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351283" y="5405263"/>
              <a:ext cx="159757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lg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BC23A007-C745-199D-8C94-92494538D269}"/>
              </a:ext>
            </a:extLst>
          </p:cNvPr>
          <p:cNvSpPr txBox="1"/>
          <p:nvPr/>
        </p:nvSpPr>
        <p:spPr>
          <a:xfrm>
            <a:off x="6150265" y="2293914"/>
            <a:ext cx="4661647" cy="32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1219170">
              <a:defRPr/>
            </a:pPr>
            <a:r>
              <a:rPr lang="en-US" sz="1333" b="1" dirty="0">
                <a:solidFill>
                  <a:prstClr val="black"/>
                </a:solidFill>
                <a:latin typeface="Arial"/>
                <a:cs typeface="Arial"/>
              </a:rPr>
              <a:t>Classifications table for incident types :</a:t>
            </a:r>
            <a:endParaRPr lang="en-US" sz="1333" b="1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8" name="Picture 7" descr="Picture of Classificationd table">
            <a:extLst>
              <a:ext uri="{FF2B5EF4-FFF2-40B4-BE49-F238E27FC236}">
                <a16:creationId xmlns:a16="http://schemas.microsoft.com/office/drawing/2014/main" id="{C679D413-9B50-8CFC-EE46-01B9AC43706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49050" y="2681688"/>
            <a:ext cx="5478911" cy="2835476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E8C0B-311D-83A4-E65B-1948C7B6C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E5EE-9843-45A7-B324-3EFD7322EDFC}" type="slidenum">
              <a:rPr lang="en-AU" altLang="en-US" smtClean="0"/>
              <a:pPr/>
              <a:t>9</a:t>
            </a:fld>
            <a:endParaRPr lang="en-AU" alt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8EE5752-B62D-2F91-7058-23FBF69B78C3}"/>
              </a:ext>
            </a:extLst>
          </p:cNvPr>
          <p:cNvSpPr txBox="1">
            <a:spLocks/>
          </p:cNvSpPr>
          <p:nvPr/>
        </p:nvSpPr>
        <p:spPr bwMode="auto">
          <a:xfrm>
            <a:off x="5614101" y="6507339"/>
            <a:ext cx="1539193" cy="3365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189">
              <a:defRPr/>
            </a:pPr>
            <a:r>
              <a:rPr lang="en-GB" sz="1200" b="1">
                <a:solidFill>
                  <a:prstClr val="black"/>
                </a:solidFill>
              </a:rPr>
              <a:t>OFFICIAL</a:t>
            </a:r>
            <a:r>
              <a:rPr lang="en-AU" sz="1400" b="1"/>
              <a:t> </a:t>
            </a:r>
          </a:p>
          <a:p>
            <a:pPr defTabSz="457189">
              <a:defRPr/>
            </a:pPr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19134996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heme/theme1.xml><?xml version="1.0" encoding="utf-8"?>
<a:theme xmlns:a="http://schemas.openxmlformats.org/drawingml/2006/main" name="1_DFFH purple 16x9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HHS Presentation 02 Purple 2602 for Office 2007 and 2010.pot [Compatibility Mode]" id="{889D8997-ACF2-448B-843B-094B9ADA1850}" vid="{6EC813B2-9105-4DB7-B337-4522BDB9CF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e0f2b5-5be5-4508-bce9-d7011ece0659" xsi:nil="true"/>
    <lcf76f155ced4ddcb4097134ff3c332f xmlns="ec1398ba-5a60-46a3-8146-eb897584b7a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34AE7E069AEE4FB0313CB30B42D859" ma:contentTypeVersion="18" ma:contentTypeDescription="Create a new document." ma:contentTypeScope="" ma:versionID="86747a7cf1fe25c9ee6ce82eac83ac6f">
  <xsd:schema xmlns:xsd="http://www.w3.org/2001/XMLSchema" xmlns:xs="http://www.w3.org/2001/XMLSchema" xmlns:p="http://schemas.microsoft.com/office/2006/metadata/properties" xmlns:ns2="ec1398ba-5a60-46a3-8146-eb897584b7aa" xmlns:ns3="69a4a4bc-c101-4486-8aee-c67e58ed4746" xmlns:ns4="5ce0f2b5-5be5-4508-bce9-d7011ece0659" targetNamespace="http://schemas.microsoft.com/office/2006/metadata/properties" ma:root="true" ma:fieldsID="12b2afaeb55923d252d0ace40cce6020" ns2:_="" ns3:_="" ns4:_="">
    <xsd:import namespace="ec1398ba-5a60-46a3-8146-eb897584b7aa"/>
    <xsd:import namespace="69a4a4bc-c101-4486-8aee-c67e58ed4746"/>
    <xsd:import namespace="5ce0f2b5-5be5-4508-bce9-d7011ece0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398ba-5a60-46a3-8146-eb897584b7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a4a4bc-c101-4486-8aee-c67e58ed474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0f2b5-5be5-4508-bce9-d7011ece0659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adb534-4489-4a8d-8721-d8c27834995c}" ma:internalName="TaxCatchAll" ma:showField="CatchAllData" ma:web="69a4a4bc-c101-4486-8aee-c67e58ed47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8C40F2-1070-4DBA-AD79-59C378E857A6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5ce0f2b5-5be5-4508-bce9-d7011ece0659"/>
    <ds:schemaRef ds:uri="69a4a4bc-c101-4486-8aee-c67e58ed4746"/>
    <ds:schemaRef ds:uri="ec1398ba-5a60-46a3-8146-eb897584b7a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1E3FA6C-B6E4-44C1-83E2-E98FC66885BE}">
  <ds:schemaRefs>
    <ds:schemaRef ds:uri="5ce0f2b5-5be5-4508-bce9-d7011ece0659"/>
    <ds:schemaRef ds:uri="69a4a4bc-c101-4486-8aee-c67e58ed4746"/>
    <ds:schemaRef ds:uri="ec1398ba-5a60-46a3-8146-eb897584b7a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938319B-967F-47EC-9756-EA93BF6DDF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</TotalTime>
  <Words>2201</Words>
  <Application>Microsoft Office PowerPoint</Application>
  <PresentationFormat>Widescreen</PresentationFormat>
  <Paragraphs>266</Paragraphs>
  <Slides>26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ＭＳ Ｐゴシック</vt:lpstr>
      <vt:lpstr>Arial</vt:lpstr>
      <vt:lpstr>Arial Black</vt:lpstr>
      <vt:lpstr>Arial,Sans-Serif</vt:lpstr>
      <vt:lpstr>Calibri</vt:lpstr>
      <vt:lpstr>Courier New</vt:lpstr>
      <vt:lpstr>Vic</vt:lpstr>
      <vt:lpstr>1_DFFH purple 16x9 presentation</vt:lpstr>
      <vt:lpstr>Learning Session: CIMS Review update</vt:lpstr>
      <vt:lpstr>Acknowledgement of Traditional Owners</vt:lpstr>
      <vt:lpstr>Presentation overview</vt:lpstr>
      <vt:lpstr>Overview of CIMS Review</vt:lpstr>
      <vt:lpstr>Overview of CIMS Review outcomes</vt:lpstr>
      <vt:lpstr>Roles and responsibilities framework.</vt:lpstr>
      <vt:lpstr>CIMS roles and responsibilities </vt:lpstr>
      <vt:lpstr>Incident types.</vt:lpstr>
      <vt:lpstr>Key changes to incident types</vt:lpstr>
      <vt:lpstr>Removal of dangerous actions incident type</vt:lpstr>
      <vt:lpstr>Removal of poor quality of care incident type</vt:lpstr>
      <vt:lpstr>New sexual exploitation incident types</vt:lpstr>
      <vt:lpstr>Major impact follow up actions.</vt:lpstr>
      <vt:lpstr>Major impact follow up actions</vt:lpstr>
      <vt:lpstr>Streamlined investigation requirements</vt:lpstr>
      <vt:lpstr>Streamlined investigation processes</vt:lpstr>
      <vt:lpstr>Completing the report</vt:lpstr>
      <vt:lpstr>Incident reviews</vt:lpstr>
      <vt:lpstr>Support for investigation changes</vt:lpstr>
      <vt:lpstr>Implementation of incident learnings.</vt:lpstr>
      <vt:lpstr>Implementation of learnings</vt:lpstr>
      <vt:lpstr>CIMS IT changes.</vt:lpstr>
      <vt:lpstr>Key changes to the CIMS IT system</vt:lpstr>
      <vt:lpstr>Implementation activities.</vt:lpstr>
      <vt:lpstr>Implementation activities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Melissa Purdy (DFFH)</dc:creator>
  <cp:lastModifiedBy>Melissa Purdy (DFFH)</cp:lastModifiedBy>
  <cp:revision>3</cp:revision>
  <dcterms:created xsi:type="dcterms:W3CDTF">2024-10-14T22:49:34Z</dcterms:created>
  <dcterms:modified xsi:type="dcterms:W3CDTF">2024-12-08T23:48:50Z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e64453-338c-4f93-8a4d-0039a0a41f2a_Enabled">
    <vt:lpwstr>true</vt:lpwstr>
  </property>
  <property fmtid="{D5CDD505-2E9C-101B-9397-08002B2CF9AE}" pid="3" name="MSIP_Label_43e64453-338c-4f93-8a4d-0039a0a41f2a_SetDate">
    <vt:lpwstr>2024-10-14T22:49:42Z</vt:lpwstr>
  </property>
  <property fmtid="{D5CDD505-2E9C-101B-9397-08002B2CF9AE}" pid="4" name="MSIP_Label_43e64453-338c-4f93-8a4d-0039a0a41f2a_Method">
    <vt:lpwstr>Privileged</vt:lpwstr>
  </property>
  <property fmtid="{D5CDD505-2E9C-101B-9397-08002B2CF9AE}" pid="5" name="MSIP_Label_43e64453-338c-4f93-8a4d-0039a0a41f2a_Name">
    <vt:lpwstr>43e64453-338c-4f93-8a4d-0039a0a41f2a</vt:lpwstr>
  </property>
  <property fmtid="{D5CDD505-2E9C-101B-9397-08002B2CF9AE}" pid="6" name="MSIP_Label_43e64453-338c-4f93-8a4d-0039a0a41f2a_SiteId">
    <vt:lpwstr>c0e0601f-0fac-449c-9c88-a104c4eb9f28</vt:lpwstr>
  </property>
  <property fmtid="{D5CDD505-2E9C-101B-9397-08002B2CF9AE}" pid="7" name="MSIP_Label_43e64453-338c-4f93-8a4d-0039a0a41f2a_ActionId">
    <vt:lpwstr>d65d81a0-f95c-4eba-ab72-53a2a0e70921</vt:lpwstr>
  </property>
  <property fmtid="{D5CDD505-2E9C-101B-9397-08002B2CF9AE}" pid="8" name="MSIP_Label_43e64453-338c-4f93-8a4d-0039a0a41f2a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OFFICIAL</vt:lpwstr>
  </property>
  <property fmtid="{D5CDD505-2E9C-101B-9397-08002B2CF9AE}" pid="11" name="ContentTypeId">
    <vt:lpwstr>0x0101002034AE7E069AEE4FB0313CB30B42D859</vt:lpwstr>
  </property>
  <property fmtid="{D5CDD505-2E9C-101B-9397-08002B2CF9AE}" pid="12" name="MediaServiceImageTags">
    <vt:lpwstr/>
  </property>
</Properties>
</file>