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4"/>
  </p:sldMasterIdLst>
  <p:notesMasterIdLst>
    <p:notesMasterId r:id="rId20"/>
  </p:notesMasterIdLst>
  <p:sldIdLst>
    <p:sldId id="259" r:id="rId5"/>
    <p:sldId id="343" r:id="rId6"/>
    <p:sldId id="306" r:id="rId7"/>
    <p:sldId id="355" r:id="rId8"/>
    <p:sldId id="356" r:id="rId9"/>
    <p:sldId id="357" r:id="rId10"/>
    <p:sldId id="348" r:id="rId11"/>
    <p:sldId id="350" r:id="rId12"/>
    <p:sldId id="358" r:id="rId13"/>
    <p:sldId id="361" r:id="rId14"/>
    <p:sldId id="362" r:id="rId15"/>
    <p:sldId id="359" r:id="rId16"/>
    <p:sldId id="352" r:id="rId17"/>
    <p:sldId id="345" r:id="rId18"/>
    <p:sldId id="363" r:id="rId19"/>
  </p:sldIdLst>
  <p:sldSz cx="9144000" cy="6858000" type="screen4x3"/>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y" initials="L" lastIdx="3" clrIdx="0">
    <p:extLst>
      <p:ext uri="{19B8F6BF-5375-455C-9EA6-DF929625EA0E}">
        <p15:presenceInfo xmlns:p15="http://schemas.microsoft.com/office/powerpoint/2012/main" userId="S::leslyzambrano@dvvic.org.au::78ed3980-6d97-4c59-8b48-1427c7c25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4B"/>
    <a:srgbClr val="201547"/>
    <a:srgbClr val="004EA8"/>
    <a:srgbClr val="00FFFF"/>
    <a:srgbClr val="99CCFF"/>
    <a:srgbClr val="C5511A"/>
    <a:srgbClr val="004C97"/>
    <a:srgbClr val="0072CE"/>
    <a:srgbClr val="D50032"/>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37" autoAdjust="0"/>
  </p:normalViewPr>
  <p:slideViewPr>
    <p:cSldViewPr snapToGrid="0" snapToObjects="1">
      <p:cViewPr varScale="1">
        <p:scale>
          <a:sx n="88" d="100"/>
          <a:sy n="88" d="100"/>
        </p:scale>
        <p:origin x="223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B8C8A-5B21-4149-B6BA-05191CF61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a:extLst>
              <a:ext uri="{FF2B5EF4-FFF2-40B4-BE49-F238E27FC236}">
                <a16:creationId xmlns:a16="http://schemas.microsoft.com/office/drawing/2014/main" id="{9AF85F1E-D700-4F51-8DF2-D15C66A7F6F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1164D75-B28E-479D-9866-66B1BFF9E4E6}" type="datetimeFigureOut">
              <a:rPr lang="en-AU"/>
              <a:pPr>
                <a:defRPr/>
              </a:pPr>
              <a:t>21/02/2023</a:t>
            </a:fld>
            <a:endParaRPr lang="en-AU"/>
          </a:p>
        </p:txBody>
      </p:sp>
      <p:sp>
        <p:nvSpPr>
          <p:cNvPr id="4" name="Slide Image Placeholder 3">
            <a:extLst>
              <a:ext uri="{FF2B5EF4-FFF2-40B4-BE49-F238E27FC236}">
                <a16:creationId xmlns:a16="http://schemas.microsoft.com/office/drawing/2014/main" id="{126F1C03-881B-4355-B07D-0335F39987D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64317A9-BCB3-48D5-A32A-E887A6F64F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12A132A2-195C-4467-844F-EF17D83B71B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a:extLst>
              <a:ext uri="{FF2B5EF4-FFF2-40B4-BE49-F238E27FC236}">
                <a16:creationId xmlns:a16="http://schemas.microsoft.com/office/drawing/2014/main" id="{699881A1-67FA-4219-BF77-3134E65268F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09518-359A-43B2-8A2D-1575ED3A054E}" type="slidenum">
              <a:rPr lang="en-AU" altLang="en-US"/>
              <a:pPr>
                <a:defRPr/>
              </a:pPr>
              <a:t>‹#›</a:t>
            </a:fld>
            <a:endParaRPr lang="en-AU" altLang="en-US"/>
          </a:p>
        </p:txBody>
      </p:sp>
    </p:spTree>
    <p:extLst>
      <p:ext uri="{BB962C8B-B14F-4D97-AF65-F5344CB8AC3E}">
        <p14:creationId xmlns:p14="http://schemas.microsoft.com/office/powerpoint/2010/main" val="186844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a:t>This is an introductory session to the Case management program requirements. </a:t>
            </a:r>
          </a:p>
          <a:p>
            <a:pPr marL="171450" indent="-171450" eaLnBrk="1" hangingPunct="1">
              <a:spcBef>
                <a:spcPct val="0"/>
              </a:spcBef>
              <a:buFont typeface="Arial" panose="020B0604020202020204" pitchFamily="34" charset="0"/>
              <a:buChar char="•"/>
            </a:pPr>
            <a:r>
              <a:rPr lang="en-US" altLang="en-US" dirty="0"/>
              <a:t>We have had a request tor record this session, so before we push the record button, I just wanted to check there were no concerns with doing this?</a:t>
            </a:r>
          </a:p>
          <a:p>
            <a:pPr marL="171450" indent="-171450" eaLnBrk="1" hangingPunct="1">
              <a:spcBef>
                <a:spcPct val="0"/>
              </a:spcBef>
              <a:buFont typeface="Arial" panose="020B0604020202020204" pitchFamily="34" charset="0"/>
              <a:buChar char="•"/>
            </a:pPr>
            <a:r>
              <a:rPr lang="en-US" altLang="en-US" dirty="0"/>
              <a:t>We hope to get you up to speed on their development, where we are at today, and our planned implementation approach.</a:t>
            </a:r>
          </a:p>
          <a:p>
            <a:pPr marL="171450" indent="-171450" eaLnBrk="1" hangingPunct="1">
              <a:spcBef>
                <a:spcPct val="0"/>
              </a:spcBef>
              <a:buFont typeface="Arial" panose="020B0604020202020204" pitchFamily="34" charset="0"/>
              <a:buChar char="•"/>
            </a:pPr>
            <a:r>
              <a:rPr lang="en-US" altLang="en-US" dirty="0"/>
              <a:t>To start with, Ange O’Brien will walk you through some background information and tell you a bit more about the program requirements. Ange will spend a bit of time on this part – we know it can be difficult sometimes to find time to read and digest a document such as this.</a:t>
            </a:r>
          </a:p>
          <a:p>
            <a:pPr marL="171450" indent="-171450" eaLnBrk="1" hangingPunct="1">
              <a:spcBef>
                <a:spcPct val="0"/>
              </a:spcBef>
              <a:buFont typeface="Arial" panose="020B0604020202020204" pitchFamily="34" charset="0"/>
              <a:buChar char="•"/>
            </a:pPr>
            <a:r>
              <a:rPr lang="en-US" altLang="en-US" dirty="0"/>
              <a:t>I’ll then expand on the information pack recently sent to you by your local APSS contacts, and what we are asking of you this year and into next. </a:t>
            </a:r>
          </a:p>
          <a:p>
            <a:pPr marL="171450" indent="-171450" eaLnBrk="1" hangingPunct="1">
              <a:spcBef>
                <a:spcPct val="0"/>
              </a:spcBef>
              <a:buFont typeface="Arial" panose="020B0604020202020204" pitchFamily="34" charset="0"/>
              <a:buChar char="•"/>
            </a:pPr>
            <a:r>
              <a:rPr lang="en-AU" altLang="en-US" dirty="0"/>
              <a:t>Ellen McGregor and Gaye Ealy from Safe and Equal will then talk about the implementation support </a:t>
            </a:r>
            <a:r>
              <a:rPr lang="en-AU" altLang="en-US" dirty="0" err="1"/>
              <a:t>Safe+Equal</a:t>
            </a:r>
            <a:r>
              <a:rPr lang="en-AU" altLang="en-US" dirty="0"/>
              <a:t> will be able to offer to members.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t>We will also look briefly at the implementation timing against some other key pieces of work – namely the crisis responses and after-hours - so you can see how these sit together and what to expect this year. </a:t>
            </a:r>
          </a:p>
          <a:p>
            <a:pPr marL="171450" indent="-171450" eaLnBrk="1" hangingPunct="1">
              <a:spcBef>
                <a:spcPct val="0"/>
              </a:spcBef>
              <a:buFont typeface="Arial" panose="020B0604020202020204" pitchFamily="34" charset="0"/>
              <a:buChar char="•"/>
            </a:pPr>
            <a:r>
              <a:rPr lang="en-US" altLang="en-US" dirty="0"/>
              <a:t>We’ll wrap up with some key messages and a Q&amp;A session.</a:t>
            </a:r>
            <a:r>
              <a:rPr lang="en-AU" altLang="en-US" dirty="0"/>
              <a:t> </a:t>
            </a:r>
          </a:p>
          <a:p>
            <a:pPr marL="171450" indent="-171450" eaLnBrk="1" hangingPunct="1">
              <a:spcBef>
                <a:spcPct val="0"/>
              </a:spcBef>
              <a:buFont typeface="Arial" panose="020B0604020202020204" pitchFamily="34" charset="0"/>
              <a:buChar char="•"/>
            </a:pPr>
            <a:r>
              <a:rPr lang="en-AU" altLang="en-US" dirty="0"/>
              <a:t>We have adjusted the implementation milestones in response to feedback from APSS managers and Implementation Leads at a preliminary DFFH briefing session on 10 February, and these changes are reflected in this presentation.</a:t>
            </a:r>
            <a:endParaRPr lang="en-US" altLang="en-US" dirty="0"/>
          </a:p>
          <a:p>
            <a:pPr marL="171450" indent="-171450" eaLnBrk="1" hangingPunct="1">
              <a:spcBef>
                <a:spcPct val="0"/>
              </a:spcBef>
              <a:buFont typeface="Arial" panose="020B0604020202020204" pitchFamily="34" charset="0"/>
              <a:buChar char="•"/>
            </a:pPr>
            <a:r>
              <a:rPr lang="en-US" altLang="en-US" dirty="0"/>
              <a:t>Feel free to use the chat to flag questions you’d like to ask along the way, or suggestions you might have about anything. We’ll pick these up at the end. </a:t>
            </a:r>
          </a:p>
          <a:p>
            <a:pPr marL="171450" indent="-171450" eaLnBrk="1" hangingPunct="1">
              <a:spcBef>
                <a:spcPct val="0"/>
              </a:spcBef>
              <a:buFont typeface="Arial" panose="020B0604020202020204" pitchFamily="34" charset="0"/>
              <a:buChar char="•"/>
            </a:pPr>
            <a:r>
              <a:rPr lang="en-US" altLang="en-US" dirty="0"/>
              <a:t>We will also pause at certain points to ask for your reflections on a few points.  </a:t>
            </a:r>
          </a:p>
          <a:p>
            <a:pPr marL="171450" indent="-171450" eaLnBrk="1" hangingPunct="1">
              <a:spcBef>
                <a:spcPct val="0"/>
              </a:spcBef>
              <a:buFont typeface="Arial" panose="020B0604020202020204" pitchFamily="34" charset="0"/>
              <a:buChar char="•"/>
            </a:pPr>
            <a:r>
              <a:rPr lang="en-AU" altLang="en-US" dirty="0"/>
              <a:t>We want this to be a two-way conversation so we can get the implementation approach right.</a:t>
            </a:r>
          </a:p>
          <a:p>
            <a:pPr marL="171450" indent="-171450" eaLnBrk="1" hangingPunct="1">
              <a:spcBef>
                <a:spcPct val="0"/>
              </a:spcBef>
              <a:buFont typeface="Arial" panose="020B0604020202020204" pitchFamily="34" charset="0"/>
              <a:buChar char="•"/>
            </a:pPr>
            <a:r>
              <a:rPr lang="en-AU" altLang="en-US" dirty="0"/>
              <a:t>We’ll make these slides available to participants shortly. </a:t>
            </a:r>
            <a:endParaRPr lang="en-US" altLang="en-US" dirty="0"/>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DBCFDE-DC92-4BC0-B454-397A23783186}"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10</a:t>
            </a:fld>
            <a:endParaRPr lang="en-AU" altLang="en-US"/>
          </a:p>
        </p:txBody>
      </p:sp>
    </p:spTree>
    <p:extLst>
      <p:ext uri="{BB962C8B-B14F-4D97-AF65-F5344CB8AC3E}">
        <p14:creationId xmlns:p14="http://schemas.microsoft.com/office/powerpoint/2010/main" val="101964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t>Where possible, will leverage off resource development work undertaken to support the implementation of the standards under the Code of Practice and milestones of MARAM. </a:t>
            </a:r>
          </a:p>
          <a:p>
            <a:pPr marL="0" indent="0">
              <a:buFont typeface="+mj-lt"/>
              <a:buNone/>
            </a:pPr>
            <a:endParaRPr lang="en-AU" b="0" dirty="0"/>
          </a:p>
          <a:p>
            <a:pPr marL="0" indent="0">
              <a:buFont typeface="+mj-lt"/>
              <a:buNone/>
            </a:pPr>
            <a:r>
              <a:rPr lang="en-AU" b="0" dirty="0"/>
              <a:t>Safe and Equal keen to hear from agencies about what supplementary documents, resources and tools are required to support SFVS to fully align organisational service delivery practices with the Case Management Program Requirements.</a:t>
            </a:r>
            <a:endParaRPr lang="en-AU" dirty="0"/>
          </a:p>
          <a:p>
            <a:pPr marL="228600" indent="-228600">
              <a:buFont typeface="+mj-lt"/>
              <a:buAutoNum type="arabicPeriod"/>
            </a:pPr>
            <a:endParaRPr lang="en-AU" dirty="0"/>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11</a:t>
            </a:fld>
            <a:endParaRPr lang="en-AU" altLang="en-US"/>
          </a:p>
        </p:txBody>
      </p:sp>
    </p:spTree>
    <p:extLst>
      <p:ext uri="{BB962C8B-B14F-4D97-AF65-F5344CB8AC3E}">
        <p14:creationId xmlns:p14="http://schemas.microsoft.com/office/powerpoint/2010/main" val="22584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12</a:t>
            </a:fld>
            <a:endParaRPr lang="en-AU" altLang="en-US"/>
          </a:p>
        </p:txBody>
      </p:sp>
    </p:spTree>
    <p:extLst>
      <p:ext uri="{BB962C8B-B14F-4D97-AF65-F5344CB8AC3E}">
        <p14:creationId xmlns:p14="http://schemas.microsoft.com/office/powerpoint/2010/main" val="1370441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b="0" dirty="0"/>
              <a:t>Some case management program requirements may need to be fleshed out in more detail through supplementary policy work. </a:t>
            </a:r>
          </a:p>
          <a:p>
            <a:pPr marL="0" indent="0">
              <a:buFont typeface="+mj-lt"/>
              <a:buNone/>
            </a:pPr>
            <a:endParaRPr lang="en-AU" b="0" dirty="0"/>
          </a:p>
          <a:p>
            <a:pPr marL="0" indent="0">
              <a:buFont typeface="+mj-lt"/>
              <a:buNone/>
            </a:pPr>
            <a:r>
              <a:rPr lang="en-AU" b="0" dirty="0"/>
              <a:t>By way of example, FSV is developing high level guidance for refuge eligibility, prioritisation and referral pathways which will support Family violence accommodation services to deliver the Screening, identification and triage function. This piece will also support the roll out of the crisis responses work that is being led by Sam Ware’s team. Once complete, this work will become an additional resource under the Case management program requirements.</a:t>
            </a:r>
          </a:p>
          <a:p>
            <a:pPr marL="0" indent="0">
              <a:buFont typeface="+mj-lt"/>
              <a:buNone/>
            </a:pPr>
            <a:endParaRPr lang="en-AU" b="0" dirty="0"/>
          </a:p>
          <a:p>
            <a:pPr marL="0" indent="0">
              <a:buFont typeface="+mj-lt"/>
              <a:buNone/>
            </a:pPr>
            <a:r>
              <a:rPr lang="en-AU" b="0" dirty="0"/>
              <a:t>Agencies may also identify the need for additional policy (or other) work as they </a:t>
            </a:r>
            <a:r>
              <a:rPr lang="en-AU" sz="1200" dirty="0">
                <a:solidFill>
                  <a:schemeClr val="tx1"/>
                </a:solidFill>
              </a:rPr>
              <a:t>step towards embedding the Case management program requirements into their organisational service delivery practices. </a:t>
            </a:r>
            <a:r>
              <a:rPr lang="en-AU" b="0" dirty="0"/>
              <a:t>FSV will continue to work with the sector through </a:t>
            </a:r>
            <a:r>
              <a:rPr lang="en-AU" b="0" dirty="0" err="1"/>
              <a:t>Safe+Equal</a:t>
            </a:r>
            <a:r>
              <a:rPr lang="en-AU" b="0" dirty="0"/>
              <a:t> to progress this work as required.</a:t>
            </a:r>
          </a:p>
          <a:p>
            <a:pPr marL="0" indent="0">
              <a:buFont typeface="+mj-lt"/>
              <a:buNone/>
            </a:pPr>
            <a:endParaRPr lang="en-AU" b="0" dirty="0"/>
          </a:p>
          <a:p>
            <a:pPr marL="0" indent="0">
              <a:buFont typeface="+mj-lt"/>
              <a:buNone/>
            </a:pPr>
            <a:r>
              <a:rPr lang="en-AU" dirty="0"/>
              <a:t>We will provide an issues log to DFFH Implementation Leads to capture ongoing implementation feedback from agencies via DFFH APSS. Ange and I will have a strong focus on working quickly through identified implementation issues and concerns, liaising closely local DFFH contacts,  </a:t>
            </a:r>
            <a:r>
              <a:rPr lang="en-AU" dirty="0" err="1"/>
              <a:t>Safe+Equal</a:t>
            </a:r>
            <a:r>
              <a:rPr lang="en-AU" dirty="0"/>
              <a:t> and relevant governance structures. </a:t>
            </a:r>
          </a:p>
          <a:p>
            <a:pPr marL="0" indent="0">
              <a:buFont typeface="+mj-lt"/>
              <a:buNone/>
            </a:pPr>
            <a:endParaRPr lang="en-AU"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t>We have also </a:t>
            </a:r>
            <a:r>
              <a:rPr lang="en-US" dirty="0"/>
              <a:t>prepared a table outlining the timing of related crisis responses work this year. This was emailed to participants with the mapping, self audit tool and action plan. Because this is quite detailed it’s difficult to easily read on a slide. We hope this will be helpful for information and planning purposes.</a:t>
            </a:r>
            <a:endParaRPr lang="en-AU" dirty="0"/>
          </a:p>
          <a:p>
            <a:pPr marL="0" indent="0">
              <a:buFont typeface="+mj-lt"/>
              <a:buNone/>
            </a:pP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13</a:t>
            </a:fld>
            <a:endParaRPr lang="en-AU" altLang="en-US"/>
          </a:p>
        </p:txBody>
      </p:sp>
    </p:spTree>
    <p:extLst>
      <p:ext uri="{BB962C8B-B14F-4D97-AF65-F5344CB8AC3E}">
        <p14:creationId xmlns:p14="http://schemas.microsoft.com/office/powerpoint/2010/main" val="141943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0"/>
              </a:spcAft>
              <a:buFont typeface="Arial" panose="020B0604020202020204" pitchFamily="34" charset="0"/>
              <a:buNone/>
            </a:pPr>
            <a:r>
              <a:rPr lang="en-AU" sz="1800" dirty="0">
                <a:solidFill>
                  <a:schemeClr val="accent2"/>
                </a:solidFill>
              </a:rPr>
              <a:t>Agencies’ alignment with the Case management program requirements will be confirmed under standard accreditation processes associated with the Human Services Standards evidence guide and independent review processes.</a:t>
            </a:r>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14</a:t>
            </a:fld>
            <a:endParaRPr lang="en-AU" altLang="en-US"/>
          </a:p>
        </p:txBody>
      </p:sp>
    </p:spTree>
    <p:extLst>
      <p:ext uri="{BB962C8B-B14F-4D97-AF65-F5344CB8AC3E}">
        <p14:creationId xmlns:p14="http://schemas.microsoft.com/office/powerpoint/2010/main" val="367741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15</a:t>
            </a:fld>
            <a:endParaRPr lang="en-AU" altLang="en-US"/>
          </a:p>
        </p:txBody>
      </p:sp>
    </p:spTree>
    <p:extLst>
      <p:ext uri="{BB962C8B-B14F-4D97-AF65-F5344CB8AC3E}">
        <p14:creationId xmlns:p14="http://schemas.microsoft.com/office/powerpoint/2010/main" val="71384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2018, FSV asked Urbis to develop a set of case management guidelines that would support specialist family violence services to deliver family violence case management in line with a set of universal quality criteria.</a:t>
            </a:r>
          </a:p>
          <a:p>
            <a:endParaRPr lang="en-AU" dirty="0"/>
          </a:p>
          <a:p>
            <a:r>
              <a:rPr lang="en-AU" dirty="0"/>
              <a:t>Urbis set about identifying the defining features of specialist family violence case management, describing these as:</a:t>
            </a:r>
          </a:p>
          <a:p>
            <a:pPr marL="171450" indent="-171450">
              <a:buFont typeface="Arial" panose="020B0604020202020204" pitchFamily="34" charset="0"/>
              <a:buChar char="•"/>
            </a:pPr>
            <a:r>
              <a:rPr lang="en-AU" dirty="0"/>
              <a:t>the ongoing assessment of risk posed by the perpetrator to the victim survivor and any children/dependents, and</a:t>
            </a:r>
          </a:p>
          <a:p>
            <a:pPr marL="171450" indent="-171450">
              <a:buFont typeface="Arial" panose="020B0604020202020204" pitchFamily="34" charset="0"/>
              <a:buChar char="•"/>
            </a:pPr>
            <a:r>
              <a:rPr lang="en-AU" dirty="0"/>
              <a:t>the development and activation of risk management plans and safety plans with the victim survivor to address this risk.</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Through its engagement with the sector and a detailed literature review, Urbis also:</a:t>
            </a:r>
          </a:p>
          <a:p>
            <a:pPr marL="171450" indent="-171450">
              <a:buFont typeface="Arial" panose="020B0604020202020204" pitchFamily="34" charset="0"/>
              <a:buChar char="•"/>
            </a:pPr>
            <a:r>
              <a:rPr lang="en-AU" dirty="0"/>
              <a:t>Defined the scope of practice in the case management model through the use key domains, covering the common areas of practice – linked to need – that victim survivors frequently need to navigate </a:t>
            </a:r>
          </a:p>
          <a:p>
            <a:pPr marL="171450" indent="-171450">
              <a:buFont typeface="Arial" panose="020B0604020202020204" pitchFamily="34" charset="0"/>
              <a:buChar char="•"/>
            </a:pPr>
            <a:r>
              <a:rPr lang="en-AU" dirty="0"/>
              <a:t>Identified several stages of specialist family violence case management, encompassing the processes used to continually assess risk, support clients to increase their safety, reduce their risk, be empowered to regain control of their lives and choices, and work towards healing and recovery</a:t>
            </a:r>
          </a:p>
          <a:p>
            <a:pPr marL="171450" indent="-171450">
              <a:buFont typeface="Arial" panose="020B0604020202020204" pitchFamily="34" charset="0"/>
              <a:buChar char="•"/>
            </a:pPr>
            <a:r>
              <a:rPr lang="en-AU" dirty="0"/>
              <a:t>Articulated how the intensity and duration of support should align with each victim survivor’s circumstances and needs.</a:t>
            </a:r>
          </a:p>
          <a:p>
            <a:pPr marL="171450" indent="-171450">
              <a:buFont typeface="Arial" panose="020B0604020202020204" pitchFamily="34" charset="0"/>
              <a:buChar char="•"/>
            </a:pPr>
            <a:endParaRPr lang="en-AU" dirty="0"/>
          </a:p>
          <a:p>
            <a:r>
              <a:rPr lang="en-AU" dirty="0"/>
              <a:t>Urbis’ work was undertaken within an environment of significant reform across the family violence and broader social services system, and coincided with the development of several new MARAM practice guides and resources. For this reason, upon receiving Urbis’ draft guidelines FSV commenced a mapping exercise to identify the intersections of this broader work, and this highlighted a level of duplication and some inconsistencies which needed to be addressed.</a:t>
            </a:r>
          </a:p>
          <a:p>
            <a:endParaRPr lang="en-AU" dirty="0"/>
          </a:p>
          <a:p>
            <a:r>
              <a:rPr lang="en-AU" dirty="0"/>
              <a:t>A comprehensive reworking of Urbis’ draft guidelines was undertaken as a partnership between FSV and </a:t>
            </a:r>
            <a:r>
              <a:rPr lang="en-AU" dirty="0" err="1"/>
              <a:t>Safe+Equal</a:t>
            </a:r>
            <a:r>
              <a:rPr lang="en-AU" dirty="0"/>
              <a:t>. A small project team overseen by a joint FSV / </a:t>
            </a:r>
            <a:r>
              <a:rPr lang="en-AU" dirty="0" err="1"/>
              <a:t>Safe+Equal</a:t>
            </a:r>
            <a:r>
              <a:rPr lang="en-AU" dirty="0"/>
              <a:t> Governance Group was established to progress this work, with expert input from a </a:t>
            </a:r>
            <a:r>
              <a:rPr lang="en-AU" sz="1200" dirty="0">
                <a:solidFill>
                  <a:schemeClr val="accent2"/>
                </a:solidFill>
              </a:rPr>
              <a:t>broad based sector advisory group comprising family violence accommodation services, local specialist family violence services (rural and metro), together with a number of </a:t>
            </a:r>
            <a:r>
              <a:rPr lang="en-AU" sz="1200" dirty="0" err="1">
                <a:solidFill>
                  <a:schemeClr val="accent2"/>
                </a:solidFill>
              </a:rPr>
              <a:t>statewide</a:t>
            </a:r>
            <a:r>
              <a:rPr lang="en-AU" sz="1200" dirty="0">
                <a:solidFill>
                  <a:schemeClr val="accent2"/>
                </a:solidFill>
              </a:rPr>
              <a:t> services. </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solidFill>
                <a:schemeClr val="accent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solidFill>
                  <a:schemeClr val="accent2"/>
                </a:solidFill>
              </a:rPr>
              <a:t>We now would like to expand on some of the key aspects of the document before taking you through the proposed implementation approach.</a:t>
            </a: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2</a:t>
            </a:fld>
            <a:endParaRPr lang="en-AU" altLang="en-US"/>
          </a:p>
        </p:txBody>
      </p:sp>
    </p:spTree>
    <p:extLst>
      <p:ext uri="{BB962C8B-B14F-4D97-AF65-F5344CB8AC3E}">
        <p14:creationId xmlns:p14="http://schemas.microsoft.com/office/powerpoint/2010/main" val="82154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AU" dirty="0">
                <a:solidFill>
                  <a:schemeClr val="accent2"/>
                </a:solidFill>
              </a:rPr>
              <a:t>Pitched at the organisational level, the Case management program requirements are designed to be a comprehensive guide or case management ‘manual’ for service managers, describing the </a:t>
            </a:r>
            <a:r>
              <a:rPr lang="en-AU" b="1" dirty="0">
                <a:solidFill>
                  <a:schemeClr val="accent2"/>
                </a:solidFill>
              </a:rPr>
              <a:t>‘what’</a:t>
            </a:r>
            <a:r>
              <a:rPr lang="en-AU" dirty="0">
                <a:solidFill>
                  <a:schemeClr val="accent2"/>
                </a:solidFill>
              </a:rPr>
              <a:t> agencies need to do to ensure quality case management service delivery. </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dirty="0">
              <a:solidFill>
                <a:schemeClr val="accent2"/>
              </a:solidFill>
            </a:endParaRPr>
          </a:p>
          <a:p>
            <a:pPr marL="0" marR="0" lvl="0" indent="0" latinLnBrk="0">
              <a:spcBef>
                <a:spcPts val="0"/>
              </a:spcBef>
              <a:spcAft>
                <a:spcPts val="600"/>
              </a:spcAft>
              <a:buClrTx/>
              <a:buSzTx/>
              <a:buFont typeface="Arial" panose="020B0604020202020204" pitchFamily="34" charset="0"/>
              <a:buNone/>
              <a:tabLst/>
              <a:defRPr/>
            </a:pPr>
            <a:r>
              <a:rPr lang="en-AU" dirty="0">
                <a:solidFill>
                  <a:schemeClr val="accent2"/>
                </a:solidFill>
              </a:rPr>
              <a:t>They are aligned with the Code of Practice (which describes the ‘why’) and MARAM Framework (which describes the ‘how’). All three share similar goals, which are to: </a:t>
            </a:r>
          </a:p>
          <a:p>
            <a:pPr marL="0" lvl="1" indent="-411162">
              <a:spcBef>
                <a:spcPts val="0"/>
              </a:spcBef>
              <a:spcAft>
                <a:spcPts val="600"/>
              </a:spcAft>
              <a:buFont typeface="Arial" panose="020B0604020202020204" pitchFamily="34" charset="0"/>
              <a:buChar char="•"/>
              <a:defRPr/>
            </a:pPr>
            <a:r>
              <a:rPr lang="en-AU" dirty="0">
                <a:solidFill>
                  <a:schemeClr val="accent2"/>
                </a:solidFill>
              </a:rPr>
              <a:t>engage with evidence-based best practice</a:t>
            </a:r>
          </a:p>
          <a:p>
            <a:pPr marL="0" lvl="1" indent="-411162">
              <a:spcBef>
                <a:spcPts val="0"/>
              </a:spcBef>
              <a:spcAft>
                <a:spcPts val="600"/>
              </a:spcAft>
              <a:buFont typeface="Arial" panose="020B0604020202020204" pitchFamily="34" charset="0"/>
              <a:buChar char="•"/>
              <a:defRPr/>
            </a:pPr>
            <a:r>
              <a:rPr lang="en-AU" dirty="0">
                <a:solidFill>
                  <a:schemeClr val="accent2"/>
                </a:solidFill>
              </a:rPr>
              <a:t>enhance quality service provision </a:t>
            </a:r>
          </a:p>
          <a:p>
            <a:pPr marL="0" lvl="1" indent="-411162">
              <a:spcBef>
                <a:spcPts val="0"/>
              </a:spcBef>
              <a:spcAft>
                <a:spcPts val="600"/>
              </a:spcAft>
              <a:buFont typeface="Arial" panose="020B0604020202020204" pitchFamily="34" charset="0"/>
              <a:buChar char="•"/>
              <a:defRPr/>
            </a:pPr>
            <a:r>
              <a:rPr lang="en-AU" dirty="0">
                <a:solidFill>
                  <a:schemeClr val="accent2"/>
                </a:solidFill>
              </a:rPr>
              <a:t>enable state-wide consistency.</a:t>
            </a:r>
          </a:p>
          <a:p>
            <a:endParaRPr lang="en-AU" sz="1200" dirty="0">
              <a:solidFill>
                <a:schemeClr val="accent2"/>
              </a:solidFill>
            </a:endParaRPr>
          </a:p>
          <a:p>
            <a:r>
              <a:rPr lang="en-AU" sz="1200" dirty="0">
                <a:solidFill>
                  <a:schemeClr val="accent2"/>
                </a:solidFill>
              </a:rPr>
              <a:t>They have been structured around three core inter-related components that respond to victim survivors’ risk, needs and individual circumstances, taking into consideration the settings, situations, and impact of family violence on them. </a:t>
            </a:r>
          </a:p>
          <a:p>
            <a:endParaRPr lang="en-AU" sz="1200" dirty="0">
              <a:solidFill>
                <a:schemeClr val="accent2"/>
              </a:solidFill>
            </a:endParaRPr>
          </a:p>
          <a:p>
            <a:r>
              <a:rPr lang="en-AU" sz="1200" b="1" dirty="0"/>
              <a:t>Responses: </a:t>
            </a:r>
            <a:r>
              <a:rPr lang="en-AU" sz="1200" dirty="0">
                <a:solidFill>
                  <a:schemeClr val="accent2"/>
                </a:solidFill>
              </a:rPr>
              <a:t>Describe the duration and intensity of the case management support provided by services, which is often influenced by risk, complexity and a victim survivor’s readiness. It includes crisis responses as part of case management and recognises that “crisis” can occur at any time of victim survivors’ journey, even when a victim survivor is receiving a long-term response.  </a:t>
            </a:r>
          </a:p>
          <a:p>
            <a:endParaRPr lang="en-AU" sz="1200" b="1" dirty="0"/>
          </a:p>
          <a:p>
            <a:r>
              <a:rPr lang="en-AU" sz="1200" b="1" dirty="0"/>
              <a:t>Functions: </a:t>
            </a:r>
            <a:r>
              <a:rPr lang="en-AU" sz="1200" dirty="0">
                <a:solidFill>
                  <a:schemeClr val="accent2"/>
                </a:solidFill>
              </a:rPr>
              <a:t>Describe case management activities which are engaged to support victim survivors from entry to exit in the service journey. These functions are key in helping to link Responses and Life Domains. They are not necessarily linear or cyclical because victim survivors’ risk, needs and circumstances can change at any time. </a:t>
            </a:r>
          </a:p>
          <a:p>
            <a:endParaRPr lang="en-AU" sz="1200" b="1" dirty="0"/>
          </a:p>
          <a:p>
            <a:r>
              <a:rPr lang="en-AU" sz="1200" b="1" dirty="0"/>
              <a:t>Life Domains: </a:t>
            </a:r>
            <a:r>
              <a:rPr lang="en-AU" sz="1200" dirty="0">
                <a:solidFill>
                  <a:schemeClr val="accent2"/>
                </a:solidFill>
              </a:rPr>
              <a:t>Describe victim survivors’ safety and support needs across their life domains with an intersectional lens, taking into consideration the impact of perpetrators’ violent behaviour and ongoing complexities and barriers they face when seeking help. Life Domains become needs that should be addressed in a coordinated way, but if they are not impacted, they may represent protective factors and strengths that could be maximised. </a:t>
            </a:r>
          </a:p>
          <a:p>
            <a:endParaRPr lang="en-AU" sz="1200" dirty="0">
              <a:solidFill>
                <a:schemeClr val="accent2"/>
              </a:solidFill>
            </a:endParaRPr>
          </a:p>
          <a:p>
            <a:pPr marL="0" indent="0">
              <a:buFont typeface="Arial" panose="020B0604020202020204" pitchFamily="34" charset="0"/>
              <a:buNone/>
            </a:pPr>
            <a:r>
              <a:rPr lang="en-AU" sz="1200" b="0" dirty="0">
                <a:solidFill>
                  <a:schemeClr val="accent2"/>
                </a:solidFill>
              </a:rPr>
              <a:t>For victim survivors</a:t>
            </a:r>
            <a:r>
              <a:rPr lang="en-AU" sz="1200" dirty="0">
                <a:solidFill>
                  <a:schemeClr val="accent2"/>
                </a:solidFill>
              </a:rPr>
              <a:t>, they will deliver more consistent, equitable and accessible quality services across the state, no matter where they live or what support they need.</a:t>
            </a:r>
          </a:p>
          <a:p>
            <a:pPr marL="0" indent="0">
              <a:buFont typeface="Arial" panose="020B0604020202020204" pitchFamily="34" charset="0"/>
              <a:buNone/>
            </a:pPr>
            <a:endParaRPr lang="en-AU" sz="1200" dirty="0">
              <a:solidFill>
                <a:schemeClr val="accent2"/>
              </a:solidFill>
            </a:endParaRPr>
          </a:p>
          <a:p>
            <a:pPr marL="0" indent="0">
              <a:buFont typeface="Arial" panose="020B0604020202020204" pitchFamily="34" charset="0"/>
              <a:buNone/>
            </a:pPr>
            <a:r>
              <a:rPr lang="en-AU" sz="1200" b="0" dirty="0">
                <a:solidFill>
                  <a:schemeClr val="accent2"/>
                </a:solidFill>
              </a:rPr>
              <a:t>For Case management services</a:t>
            </a:r>
            <a:r>
              <a:rPr lang="en-AU" sz="1200" dirty="0">
                <a:solidFill>
                  <a:schemeClr val="accent2"/>
                </a:solidFill>
              </a:rPr>
              <a:t>, they provide a set of comprehensive, universal quality criteria which comprise value indicators at every stage of client support and links to essential tools and additional guidance.</a:t>
            </a:r>
          </a:p>
          <a:p>
            <a:pPr marL="0" indent="0">
              <a:buFont typeface="Arial" panose="020B0604020202020204" pitchFamily="34" charset="0"/>
              <a:buNone/>
            </a:pPr>
            <a:endParaRPr lang="en-AU" sz="1200" dirty="0">
              <a:solidFill>
                <a:schemeClr val="accent2"/>
              </a:solidFill>
            </a:endParaRPr>
          </a:p>
          <a:p>
            <a:pPr marL="0" indent="0">
              <a:buFont typeface="Arial" panose="020B0604020202020204" pitchFamily="34" charset="0"/>
              <a:buNone/>
            </a:pPr>
            <a:r>
              <a:rPr lang="en-AU" sz="1200" b="0" dirty="0">
                <a:solidFill>
                  <a:schemeClr val="accent2"/>
                </a:solidFill>
              </a:rPr>
              <a:t>For Government, sector partners and stakeholders</a:t>
            </a:r>
            <a:r>
              <a:rPr lang="en-AU" sz="1200" dirty="0">
                <a:solidFill>
                  <a:schemeClr val="accent2"/>
                </a:solidFill>
              </a:rPr>
              <a:t>, they synthesise the extensive reforms to the specialist family violence service system through quality performance indicators, incorporating legislative and policy changes and funding boosts which support victim survivors to recover and stay safe.</a:t>
            </a:r>
          </a:p>
          <a:p>
            <a:endParaRPr lang="en-AU" sz="1200" dirty="0">
              <a:solidFill>
                <a:schemeClr val="accent2"/>
              </a:solidFill>
            </a:endParaRPr>
          </a:p>
          <a:p>
            <a:endParaRPr lang="en-AU" sz="1200" dirty="0">
              <a:solidFill>
                <a:schemeClr val="accent2"/>
              </a:solidFill>
            </a:endParaRPr>
          </a:p>
          <a:p>
            <a:endParaRPr lang="en-AU" sz="1200" dirty="0">
              <a:solidFill>
                <a:schemeClr val="accent2"/>
              </a:solidFill>
            </a:endParaRPr>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3</a:t>
            </a:fld>
            <a:endParaRPr lang="en-AU" altLang="en-US"/>
          </a:p>
        </p:txBody>
      </p:sp>
    </p:spTree>
    <p:extLst>
      <p:ext uri="{BB962C8B-B14F-4D97-AF65-F5344CB8AC3E}">
        <p14:creationId xmlns:p14="http://schemas.microsoft.com/office/powerpoint/2010/main" val="362411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Responses include: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Crisis response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Brief non-crisis response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Intermediate or longer-term response, 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Intensive response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In this instance we are using an excerpt from page 20 – Crisis response - as an example.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A crisis response is provided to victim survivors in crisis situations who are assessed to be at ‘serious risk’ and / or at a family violence crisis point from risks posed by perpetrators. A crisis response is clearly positioned as part of case management in recognition that “crisis” can occur at any time of a victim survivor’s journey. </a:t>
            </a:r>
          </a:p>
          <a:p>
            <a:endParaRPr lang="en-AU" dirty="0"/>
          </a:p>
          <a:p>
            <a:r>
              <a:rPr lang="en-AU" dirty="0"/>
              <a:t>A crisis response may include:</a:t>
            </a:r>
          </a:p>
          <a:p>
            <a:pPr marL="171450" indent="-171450">
              <a:buFont typeface="Arial" panose="020B0604020202020204" pitchFamily="34" charset="0"/>
              <a:buChar char="•"/>
            </a:pPr>
            <a:r>
              <a:rPr lang="en-AU" dirty="0"/>
              <a:t>temporary alternative emergency accommodation (including family violence accommodation services, such as crisis accommodation and refuges, or motel accommodation) for victim survivors who are unable to stay in their usual residence</a:t>
            </a:r>
          </a:p>
          <a:p>
            <a:pPr marL="171450" indent="-171450">
              <a:buFont typeface="Arial" panose="020B0604020202020204" pitchFamily="34" charset="0"/>
              <a:buChar char="•"/>
            </a:pPr>
            <a:r>
              <a:rPr lang="en-AU" dirty="0"/>
              <a:t>hospital outreach, encouragement and support to see a GP, referrals to a mental health service or alcohol and drug services for victim survivors experiencing health crises</a:t>
            </a:r>
          </a:p>
          <a:p>
            <a:pPr marL="171450" indent="-171450">
              <a:buFont typeface="Arial" panose="020B0604020202020204" pitchFamily="34" charset="0"/>
              <a:buChar char="•"/>
            </a:pPr>
            <a:r>
              <a:rPr lang="en-AU" dirty="0"/>
              <a:t>Police assistance, applying for an intervention order, court support or referral to a legal service for victim survivors experiencing justice crises.</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4</a:t>
            </a:fld>
            <a:endParaRPr lang="en-AU" altLang="en-US"/>
          </a:p>
        </p:txBody>
      </p:sp>
    </p:spTree>
    <p:extLst>
      <p:ext uri="{BB962C8B-B14F-4D97-AF65-F5344CB8AC3E}">
        <p14:creationId xmlns:p14="http://schemas.microsoft.com/office/powerpoint/2010/main" val="253461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Functions include: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Screening, identification and triage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Risk assessment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Case planning and risk management, 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Pathway to case closure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Functions essentially describe how services partner with victim survivors on their journey to safety.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In this instance we are using an excerpt from page 26 – Screening, identification and triage - as an example.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Screening, identification, and triage is a process used by specialist family violence services to identify or confirm whether an individual or family is at risk of family violence and in need of specialist support. The process determines a service response based on each adult and child victim survivor’s identified risks, needs and unique circumstances..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r>
              <a:rPr lang="en-AU" dirty="0"/>
              <a:t>Links to mandatory resources, templates, tools and guidance are provided under each Function, together with other sources of information and guidance.</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5</a:t>
            </a:fld>
            <a:endParaRPr lang="en-AU" altLang="en-US"/>
          </a:p>
        </p:txBody>
      </p:sp>
    </p:spTree>
    <p:extLst>
      <p:ext uri="{BB962C8B-B14F-4D97-AF65-F5344CB8AC3E}">
        <p14:creationId xmlns:p14="http://schemas.microsoft.com/office/powerpoint/2010/main" val="101971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Life Domains include: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Housing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Health and wellbeing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Family, social and community connections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Employment and education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Financial, material and transport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Justice and legal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solidFill>
                  <a:schemeClr val="accent2"/>
                </a:solidFill>
              </a:rPr>
              <a:t>Life Domains describe victim survivors’ safety and support needs across key everyday life areas, and may also represent protective factors and strengths that should be maximised through case management support.</a:t>
            </a: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In this instance we are using an excerpt from page 61 – Health and wellbeing- as an example.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Supporting victim survivors to address their physical and mental health needs as well as access to health services is an essential part of service delivery. Services are expected to respond by supporting victim survivors to identify the impact of the perpetrator’s violence on their own physical, and mental wellbeing, assess their needs and strengths in these areas, advocate on their behalf, and develop a case plan goals that are aligned to their unique risk and circumstances with an intersectional lens.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Again links to mandatory resources, templates, tools and guidance are provided under each Life Domain, together with other sources of information and guidance.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6</a:t>
            </a:fld>
            <a:endParaRPr lang="en-AU" altLang="en-US"/>
          </a:p>
        </p:txBody>
      </p:sp>
    </p:spTree>
    <p:extLst>
      <p:ext uri="{BB962C8B-B14F-4D97-AF65-F5344CB8AC3E}">
        <p14:creationId xmlns:p14="http://schemas.microsoft.com/office/powerpoint/2010/main" val="240758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ts val="1350"/>
              </a:lnSpc>
              <a:spcBef>
                <a:spcPct val="30000"/>
              </a:spcBef>
              <a:spcAft>
                <a:spcPct val="0"/>
              </a:spcAft>
              <a:buClrTx/>
              <a:buSzTx/>
              <a:buFontTx/>
              <a:buNone/>
              <a:tabLst/>
              <a:defRPr/>
            </a:pPr>
            <a:r>
              <a:rPr lang="en-AU" sz="1200" kern="1200" dirty="0">
                <a:solidFill>
                  <a:schemeClr val="accent2"/>
                </a:solidFill>
                <a:latin typeface="+mn-lt"/>
                <a:ea typeface="+mn-ea"/>
                <a:cs typeface="+mn-cs"/>
              </a:rPr>
              <a:t>In areas where children’s unique, specific needs warrant extra requirements, these are highlighted in a different coloured box as additional requirements through the document.</a:t>
            </a:r>
          </a:p>
          <a:p>
            <a:pPr marL="0" marR="0" lvl="0" indent="0" algn="l" defTabSz="914400" rtl="0" eaLnBrk="0" fontAlgn="base" latinLnBrk="0" hangingPunct="0">
              <a:lnSpc>
                <a:spcPts val="1350"/>
              </a:lnSpc>
              <a:spcBef>
                <a:spcPct val="30000"/>
              </a:spcBef>
              <a:spcAft>
                <a:spcPct val="0"/>
              </a:spcAft>
              <a:buClrTx/>
              <a:buSzTx/>
              <a:buFontTx/>
              <a:buNone/>
              <a:tabLst/>
              <a:defRPr/>
            </a:pPr>
            <a:endParaRPr lang="en-AU" sz="1200" kern="1200" dirty="0">
              <a:solidFill>
                <a:schemeClr val="accent2"/>
              </a:solidFill>
              <a:latin typeface="+mn-lt"/>
              <a:ea typeface="+mn-ea"/>
              <a:cs typeface="+mn-cs"/>
            </a:endParaRPr>
          </a:p>
          <a:p>
            <a:pPr marL="0" marR="0" lvl="0" indent="0" algn="l" defTabSz="914400" rtl="0" eaLnBrk="0" fontAlgn="base" latinLnBrk="0" hangingPunct="0">
              <a:lnSpc>
                <a:spcPts val="1350"/>
              </a:lnSpc>
              <a:spcBef>
                <a:spcPct val="30000"/>
              </a:spcBef>
              <a:spcAft>
                <a:spcPct val="0"/>
              </a:spcAft>
              <a:buClrTx/>
              <a:buSzTx/>
              <a:buFontTx/>
              <a:buNone/>
              <a:tabLst/>
              <a:defRPr/>
            </a:pPr>
            <a:r>
              <a:rPr lang="en-AU" sz="1200" kern="1200" dirty="0">
                <a:solidFill>
                  <a:schemeClr val="accent2"/>
                </a:solidFill>
                <a:latin typeface="+mn-lt"/>
                <a:ea typeface="+mn-ea"/>
                <a:cs typeface="+mn-cs"/>
              </a:rPr>
              <a:t>Victim survivors in the family group is a term used to be inclusive - A family group may comprise any number of adults, children and young people, including two adults not in an intimate partner relationship or a single person.</a:t>
            </a:r>
          </a:p>
          <a:p>
            <a:pPr marL="0" marR="0" lvl="0" indent="0" algn="l" defTabSz="914400" rtl="0" eaLnBrk="0" fontAlgn="base" latinLnBrk="0" hangingPunct="0">
              <a:lnSpc>
                <a:spcPts val="1350"/>
              </a:lnSpc>
              <a:spcBef>
                <a:spcPct val="30000"/>
              </a:spcBef>
              <a:spcAft>
                <a:spcPct val="0"/>
              </a:spcAft>
              <a:buClrTx/>
              <a:buSzTx/>
              <a:buFontTx/>
              <a:buNone/>
              <a:tabLst/>
              <a:defRPr/>
            </a:pPr>
            <a:endParaRPr lang="en-AU" sz="1200" kern="1200" dirty="0">
              <a:solidFill>
                <a:schemeClr val="accent2"/>
              </a:solidFill>
              <a:latin typeface="+mn-lt"/>
              <a:ea typeface="+mn-ea"/>
              <a:cs typeface="+mn-cs"/>
            </a:endParaRPr>
          </a:p>
          <a:p>
            <a:pPr marL="0" marR="0" lvl="0" indent="0" algn="l" defTabSz="914400" rtl="0" eaLnBrk="0" fontAlgn="base" latinLnBrk="0" hangingPunct="0">
              <a:lnSpc>
                <a:spcPts val="1350"/>
              </a:lnSpc>
              <a:spcBef>
                <a:spcPct val="30000"/>
              </a:spcBef>
              <a:spcAft>
                <a:spcPct val="0"/>
              </a:spcAft>
              <a:buClrTx/>
              <a:buSzTx/>
              <a:buFontTx/>
              <a:buNone/>
              <a:tabLst/>
              <a:defRPr/>
            </a:pPr>
            <a:r>
              <a:rPr lang="en-AU" sz="1200" kern="1200" dirty="0">
                <a:solidFill>
                  <a:schemeClr val="accent2"/>
                </a:solidFill>
                <a:latin typeface="+mn-lt"/>
                <a:ea typeface="+mn-ea"/>
                <a:cs typeface="+mn-cs"/>
              </a:rPr>
              <a:t>We used Adult victim survivor when talking about the ‘carer role’ based on feedback of the advisory group and governance group. </a:t>
            </a:r>
          </a:p>
          <a:p>
            <a:pPr marL="0" marR="0" lvl="0" indent="0" algn="l" defTabSz="914400" rtl="0" eaLnBrk="0" fontAlgn="base" latinLnBrk="0" hangingPunct="0">
              <a:lnSpc>
                <a:spcPts val="1350"/>
              </a:lnSpc>
              <a:spcBef>
                <a:spcPct val="30000"/>
              </a:spcBef>
              <a:spcAft>
                <a:spcPct val="0"/>
              </a:spcAft>
              <a:buClrTx/>
              <a:buSzTx/>
              <a:buFontTx/>
              <a:buNone/>
              <a:tabLst/>
              <a:defRPr/>
            </a:pPr>
            <a:endParaRPr lang="en-AU" sz="1200" kern="1200" dirty="0">
              <a:solidFill>
                <a:schemeClr val="accent2"/>
              </a:solidFill>
              <a:latin typeface="+mn-lt"/>
              <a:ea typeface="+mn-ea"/>
              <a:cs typeface="+mn-cs"/>
            </a:endParaRPr>
          </a:p>
          <a:p>
            <a:pPr marL="0" marR="0" lvl="0" indent="0" algn="l" defTabSz="914400" rtl="0" eaLnBrk="0" fontAlgn="base" latinLnBrk="0" hangingPunct="0">
              <a:lnSpc>
                <a:spcPts val="135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53565A"/>
                </a:solidFill>
                <a:effectLst/>
                <a:uLnTx/>
                <a:uFillTx/>
                <a:latin typeface="Arial" panose="020B0604020202020204"/>
                <a:ea typeface="ＭＳ Ｐゴシック" charset="0"/>
              </a:rPr>
              <a:t>In some areas of case management, family violence accommodation providers will attract additional requirements associated with their specific service delivery setting – these are also </a:t>
            </a:r>
            <a:r>
              <a:rPr kumimoji="0" lang="en-AU" sz="1200" b="0" i="0" u="none" strike="noStrike" kern="1200" cap="none" spc="0" normalizeH="0" baseline="0" noProof="0" dirty="0">
                <a:ln>
                  <a:noFill/>
                </a:ln>
                <a:solidFill>
                  <a:srgbClr val="53565A"/>
                </a:solidFill>
                <a:effectLst/>
                <a:highlight>
                  <a:srgbClr val="FFFF00"/>
                </a:highlight>
                <a:uLnTx/>
                <a:uFillTx/>
                <a:latin typeface="Arial" panose="020B0604020202020204"/>
                <a:ea typeface="ＭＳ Ｐゴシック" charset="0"/>
              </a:rPr>
              <a:t>highlighted separately </a:t>
            </a:r>
            <a:r>
              <a:rPr kumimoji="0" lang="en-AU" sz="1200" b="0" i="0" u="none" strike="noStrike" kern="1200" cap="none" spc="0" normalizeH="0" baseline="0" noProof="0" dirty="0">
                <a:ln>
                  <a:noFill/>
                </a:ln>
                <a:solidFill>
                  <a:srgbClr val="53565A"/>
                </a:solidFill>
                <a:effectLst/>
                <a:uLnTx/>
                <a:uFillTx/>
                <a:latin typeface="Arial" panose="020B0604020202020204"/>
                <a:ea typeface="ＭＳ Ｐゴシック" charset="0"/>
              </a:rPr>
              <a:t>throughout the document.</a:t>
            </a:r>
            <a:endParaRPr lang="en-AU" dirty="0"/>
          </a:p>
          <a:p>
            <a:pPr marL="0" marR="0" lvl="0" indent="0" algn="l" defTabSz="914400" rtl="0" eaLnBrk="0" fontAlgn="base" latinLnBrk="0" hangingPunct="0">
              <a:lnSpc>
                <a:spcPts val="1350"/>
              </a:lnSpc>
              <a:spcBef>
                <a:spcPct val="30000"/>
              </a:spcBef>
              <a:spcAft>
                <a:spcPct val="0"/>
              </a:spcAft>
              <a:buClrTx/>
              <a:buSzTx/>
              <a:buFontTx/>
              <a:buNone/>
              <a:tabLst/>
              <a:defRPr/>
            </a:pPr>
            <a:endParaRPr lang="en-AU" sz="1200" kern="1200" dirty="0">
              <a:solidFill>
                <a:schemeClr val="accent2"/>
              </a:solidFill>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7</a:t>
            </a:fld>
            <a:endParaRPr lang="en-AU" altLang="en-US"/>
          </a:p>
        </p:txBody>
      </p:sp>
    </p:spTree>
    <p:extLst>
      <p:ext uri="{BB962C8B-B14F-4D97-AF65-F5344CB8AC3E}">
        <p14:creationId xmlns:p14="http://schemas.microsoft.com/office/powerpoint/2010/main" val="120924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ighlight>
                  <a:srgbClr val="FFFF00"/>
                </a:highlight>
              </a:rPr>
              <a:t>Much of the information about implementation timeframes for the Case management program requirements was described in the Addendum to the Q&amp;As distributed to agencies by DFFH Divisions. </a:t>
            </a:r>
          </a:p>
          <a:p>
            <a:endParaRPr lang="en-AU" dirty="0">
              <a:highlight>
                <a:srgbClr val="FFFF00"/>
              </a:highligh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highlight>
                  <a:srgbClr val="FFFF00"/>
                </a:highlight>
              </a:rPr>
              <a:t>FSV recently met with DFFH divisional colleagues to obtain preliminary feedback about the proposed implementation approach and milestones. </a:t>
            </a:r>
            <a:r>
              <a:rPr lang="en-AU" sz="1200" dirty="0">
                <a:solidFill>
                  <a:schemeClr val="tx1"/>
                </a:solidFill>
              </a:rPr>
              <a:t>In light of feedback from APSS about concurrent departmental demands on agencies through to June / July, and in recognition that agencies are experiencing service capacity constraints and high case loads, we are proposing some changes to these milestones. These changes are reflected in this slide. </a:t>
            </a:r>
          </a:p>
          <a:p>
            <a:endParaRPr lang="en-AU" dirty="0">
              <a:highlight>
                <a:srgbClr val="FFFF00"/>
              </a:highlight>
            </a:endParaRPr>
          </a:p>
          <a:p>
            <a:r>
              <a:rPr lang="en-AU" dirty="0">
                <a:highlight>
                  <a:srgbClr val="FFFF00"/>
                </a:highlight>
              </a:rPr>
              <a:t>My main point of focus is to update you on these changes, and to seek your feedback about the revised milestones. </a:t>
            </a:r>
          </a:p>
          <a:p>
            <a:endParaRPr lang="en-US" dirty="0">
              <a:highlight>
                <a:srgbClr val="FFFF00"/>
              </a:highlight>
            </a:endParaRPr>
          </a:p>
          <a:p>
            <a:pPr marL="0" indent="0">
              <a:spcBef>
                <a:spcPts val="600"/>
              </a:spcBef>
              <a:spcAft>
                <a:spcPts val="0"/>
              </a:spcAft>
              <a:buFont typeface="Arial" panose="020B0604020202020204" pitchFamily="34" charset="0"/>
              <a:buNone/>
            </a:pPr>
            <a:r>
              <a:rPr lang="en-AU" sz="1200" dirty="0">
                <a:solidFill>
                  <a:schemeClr val="tx1"/>
                </a:solidFill>
              </a:rPr>
              <a:t>In short, the revised milestones seek to provide additional time for agencies to take the first steps along the journey to embedding the Case management program requirements into their organisational service delivery practices. </a:t>
            </a:r>
          </a:p>
          <a:p>
            <a:pPr marL="0" indent="0">
              <a:spcBef>
                <a:spcPts val="600"/>
              </a:spcBef>
              <a:spcAft>
                <a:spcPts val="0"/>
              </a:spcAft>
              <a:buFont typeface="Arial" panose="020B0604020202020204" pitchFamily="34" charset="0"/>
              <a:buNone/>
            </a:pPr>
            <a:endParaRPr lang="en-AU" sz="1200" dirty="0">
              <a:solidFill>
                <a:schemeClr val="tx1"/>
              </a:solidFill>
            </a:endParaRPr>
          </a:p>
          <a:p>
            <a:pPr marL="0" indent="0">
              <a:spcBef>
                <a:spcPts val="600"/>
              </a:spcBef>
              <a:spcAft>
                <a:spcPts val="0"/>
              </a:spcAft>
              <a:buFont typeface="Arial" panose="020B0604020202020204" pitchFamily="34" charset="0"/>
              <a:buNone/>
            </a:pPr>
            <a:r>
              <a:rPr lang="en-AU" sz="1200" dirty="0">
                <a:solidFill>
                  <a:schemeClr val="accent1"/>
                </a:solidFill>
                <a:highlight>
                  <a:srgbClr val="FFFF00"/>
                </a:highlight>
              </a:rPr>
              <a:t>Consistent with the MARAM framework, we are following a maturity approach - agencies can identify further actions to more thoroughly embed the program requirements at any stage - for example when doing the self audit of the alignment of operations and procedural docs, or when developing their action plan, or later in the piece when reviewing their action plans.</a:t>
            </a:r>
          </a:p>
          <a:p>
            <a:pPr marL="0" indent="0">
              <a:spcBef>
                <a:spcPts val="600"/>
              </a:spcBef>
              <a:spcAft>
                <a:spcPts val="0"/>
              </a:spcAft>
              <a:buFont typeface="Arial" panose="020B0604020202020204" pitchFamily="34" charset="0"/>
              <a:buNone/>
            </a:pPr>
            <a:endParaRPr lang="en-AU" sz="1200" dirty="0">
              <a:solidFill>
                <a:schemeClr val="tx1"/>
              </a:solidFill>
            </a:endParaRPr>
          </a:p>
          <a:p>
            <a:pPr marL="0" indent="0">
              <a:spcBef>
                <a:spcPts val="600"/>
              </a:spcBef>
              <a:spcAft>
                <a:spcPts val="0"/>
              </a:spcAft>
              <a:buFont typeface="Arial" panose="020B0604020202020204" pitchFamily="34" charset="0"/>
              <a:buNone/>
            </a:pPr>
            <a:r>
              <a:rPr lang="en-AU" sz="1200" dirty="0">
                <a:solidFill>
                  <a:schemeClr val="tx1"/>
                </a:solidFill>
              </a:rPr>
              <a:t>Question for participants: Do these revised timeframes seem reasonable?</a:t>
            </a: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8</a:t>
            </a:fld>
            <a:endParaRPr lang="en-AU" altLang="en-US"/>
          </a:p>
        </p:txBody>
      </p:sp>
    </p:spTree>
    <p:extLst>
      <p:ext uri="{BB962C8B-B14F-4D97-AF65-F5344CB8AC3E}">
        <p14:creationId xmlns:p14="http://schemas.microsoft.com/office/powerpoint/2010/main" val="420588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Addendum to the Q&amp;As also mentioned two key documents to support agencies with the implementation of the case management program requirements:</a:t>
            </a:r>
          </a:p>
          <a:p>
            <a:pPr marL="171450" indent="-171450">
              <a:buFont typeface="Arial" panose="020B0604020202020204" pitchFamily="34" charset="0"/>
              <a:buChar char="•"/>
            </a:pPr>
            <a:r>
              <a:rPr lang="en-AU" dirty="0"/>
              <a:t>A ‘principle and micro level mapping document’ and ‘combined audit tool’, and</a:t>
            </a:r>
          </a:p>
          <a:p>
            <a:pPr marL="171450" indent="-171450">
              <a:buFont typeface="Arial" panose="020B0604020202020204" pitchFamily="34" charset="0"/>
              <a:buChar char="•"/>
            </a:pPr>
            <a:r>
              <a:rPr lang="en-AU" dirty="0"/>
              <a:t>A blank agency implementation plan which can be used to step out each agency’s planned alignment activities – effectively an action plan.</a:t>
            </a:r>
          </a:p>
          <a:p>
            <a:endParaRPr lang="en-AU" dirty="0"/>
          </a:p>
          <a:p>
            <a:r>
              <a:rPr lang="en-AU" dirty="0"/>
              <a:t>For now, we have merged these documents into a single document titled ‘Case management program requirements - combined mapping document, self audit tool and action plan’. We distributed this document to attendees via email, but we’ll make changes as necessary based on feedback.</a:t>
            </a:r>
          </a:p>
          <a:p>
            <a:endParaRPr lang="en-AU" dirty="0"/>
          </a:p>
          <a:p>
            <a:r>
              <a:rPr lang="en-AU" dirty="0"/>
              <a:t>As outlined on this slide, beginning at page 7 of this document you will find:</a:t>
            </a:r>
          </a:p>
          <a:p>
            <a:pPr marL="171450" indent="-171450">
              <a:buFont typeface="Arial" panose="020B0604020202020204" pitchFamily="34" charset="0"/>
              <a:buChar char="•"/>
            </a:pPr>
            <a:r>
              <a:rPr lang="en-AU" dirty="0"/>
              <a:t>Four mapping columns, where each Case management program requirement has been mapped at the micro level against the Code of Practice Indicators, MARAM milestones and Human Services Standards criteria. These mapping columns are designed to enable agencies to identify any intersecting or related Code of Practice, MARAM or the Human Services work they might be doing and to progress the Case management program requirements work alongside these activities.  </a:t>
            </a:r>
          </a:p>
          <a:p>
            <a:pPr marL="171450" indent="-171450">
              <a:buFont typeface="Arial" panose="020B0604020202020204" pitchFamily="34" charset="0"/>
              <a:buChar char="•"/>
            </a:pPr>
            <a:r>
              <a:rPr lang="en-AU" dirty="0"/>
              <a:t>Three self-audit columns where agencies can provide an evidence based rating of the alignment of their operations and procedural documentation with the Case management program requirements, and the gaps that need to be addressed</a:t>
            </a:r>
          </a:p>
          <a:p>
            <a:pPr marL="171450" indent="-171450">
              <a:buFont typeface="Arial" panose="020B0604020202020204" pitchFamily="34" charset="0"/>
              <a:buChar char="•"/>
            </a:pPr>
            <a:r>
              <a:rPr lang="en-AU" dirty="0"/>
              <a:t>Three action-planning columns where the actions, responsibility and timeframes for addressing those gaps can be recorded. </a:t>
            </a:r>
          </a:p>
          <a:p>
            <a:endParaRPr lang="en-AU" dirty="0"/>
          </a:p>
          <a:p>
            <a:r>
              <a:rPr lang="en-AU" dirty="0"/>
              <a:t>We are asking agencies to self assess the alignment of their service delivery practices against each of the program requirements, starting with a review of their operations and procedural documentation. Each agency’s self-assessment will inform their Action plan. </a:t>
            </a:r>
          </a:p>
          <a:p>
            <a:endParaRPr lang="en-AU" dirty="0"/>
          </a:p>
          <a:p>
            <a:r>
              <a:rPr lang="en-AU" dirty="0"/>
              <a:t>We are hoping some agencies will be happy to share their self-audit with the FSV / </a:t>
            </a:r>
            <a:r>
              <a:rPr lang="en-AU" dirty="0" err="1"/>
              <a:t>Safe+Equal</a:t>
            </a:r>
            <a:r>
              <a:rPr lang="en-AU" dirty="0"/>
              <a:t> Implementation Team (this can be deidentified if preferred) to assist with planning for additional resources and tools to support agencies with this work.</a:t>
            </a:r>
          </a:p>
          <a:p>
            <a:endParaRPr lang="en-AU" dirty="0"/>
          </a:p>
          <a:p>
            <a:r>
              <a:rPr lang="en-AU" dirty="0"/>
              <a:t>Action plans should at least identify the changes required to align each agency’s operations and procedural documentation with the Case management program requirements. Ideally Action plans will also start to identify some other changes that will be required to organisationally embed the CMPR alongside other MARAM and Code of Practice work. </a:t>
            </a:r>
          </a:p>
          <a:p>
            <a:endParaRPr lang="en-AU" dirty="0"/>
          </a:p>
          <a:p>
            <a:r>
              <a:rPr lang="en-AU" dirty="0" err="1"/>
              <a:t>Safe+Equal</a:t>
            </a:r>
            <a:r>
              <a:rPr lang="en-AU" dirty="0"/>
              <a:t> will be able to provide some support to agencies in thinking about this second aspect of agency actioning planning, and Ellen or Gaye will talk more about this in a moment.</a:t>
            </a:r>
          </a:p>
          <a:p>
            <a:endParaRPr lang="en-AU" dirty="0"/>
          </a:p>
          <a:p>
            <a:r>
              <a:rPr lang="en-AU" dirty="0"/>
              <a:t>There is no need to agree on the content of these action plans with local APSS contacts – this is another change from the Addendum to the Q&amp;As based on feedback to date. It will be important however to keep your local APSS contact in the loop about how your action plans are developing and any concerns you might have or assistance you might need so this can be fed back to the FSV / </a:t>
            </a:r>
            <a:r>
              <a:rPr lang="en-AU" dirty="0" err="1"/>
              <a:t>Safe+Equal</a:t>
            </a:r>
            <a:r>
              <a:rPr lang="en-AU" dirty="0"/>
              <a:t> Implementation Team.</a:t>
            </a:r>
          </a:p>
          <a:p>
            <a:endParaRPr lang="en-AU" dirty="0"/>
          </a:p>
          <a:p>
            <a:r>
              <a:rPr lang="en-AU" dirty="0"/>
              <a:t>Questions for participants: </a:t>
            </a:r>
          </a:p>
          <a:p>
            <a:pPr marL="171450" indent="-171450">
              <a:buFont typeface="Arial" panose="020B0604020202020204" pitchFamily="34" charset="0"/>
              <a:buChar char="•"/>
            </a:pPr>
            <a:r>
              <a:rPr lang="en-AU" dirty="0"/>
              <a:t>How useful does this template look to you, and what could we do to improve it? Feedback from our recent session with APSS suggested that it might be useful to split this document into separate mapping, self-audit and action planning documents, or into a different combination of documents. </a:t>
            </a:r>
          </a:p>
          <a:p>
            <a:pPr marL="171450" indent="-171450">
              <a:buFont typeface="Arial" panose="020B0604020202020204" pitchFamily="34" charset="0"/>
              <a:buChar char="•"/>
            </a:pPr>
            <a:r>
              <a:rPr lang="en-AU" dirty="0"/>
              <a:t>Would you be happy to share deidentified templates with the FSV / </a:t>
            </a:r>
            <a:r>
              <a:rPr lang="en-AU" dirty="0" err="1"/>
              <a:t>Safe+Equal</a:t>
            </a:r>
            <a:r>
              <a:rPr lang="en-AU" dirty="0"/>
              <a:t> Implementation Team to assist us with developing additional resources and tools?</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9</a:t>
            </a:fld>
            <a:endParaRPr lang="en-AU" altLang="en-US"/>
          </a:p>
        </p:txBody>
      </p:sp>
    </p:spTree>
    <p:extLst>
      <p:ext uri="{BB962C8B-B14F-4D97-AF65-F5344CB8AC3E}">
        <p14:creationId xmlns:p14="http://schemas.microsoft.com/office/powerpoint/2010/main" val="2706605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1" y="1782927"/>
            <a:ext cx="5194824"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424206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90570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539750" y="3077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4643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5666"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34876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bann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806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672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60031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banner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648"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47052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banner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3321000"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6084646" y="1511999"/>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72750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banner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539750" y="1516311"/>
            <a:ext cx="3906000" cy="4500000"/>
          </a:xfrm>
        </p:spPr>
        <p:txBody>
          <a:bodyPr/>
          <a:lstStyle>
            <a:lvl1pPr>
              <a:defRPr sz="1100">
                <a:solidFill>
                  <a:schemeClr val="tx1"/>
                </a:solidFill>
              </a:defRPr>
            </a:lvl1pPr>
          </a:lstStyle>
          <a:p>
            <a:r>
              <a:rPr lang="en-US" noProof="0"/>
              <a:t>Click icon to add picture</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252" y="1516311"/>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12758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banner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3998912"/>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6469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67637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banner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539750" y="3077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4643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67158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1" y="1782927"/>
            <a:ext cx="5194824"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424206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40939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1782927"/>
            <a:ext cx="6840000"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594000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152737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1782927"/>
            <a:ext cx="6840000"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594000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156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806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672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63378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7750"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7162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3321000"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6084646" y="1511999"/>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83611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539750" y="1516311"/>
            <a:ext cx="3906000" cy="4500000"/>
          </a:xfrm>
        </p:spPr>
        <p:txBody>
          <a:bodyPr/>
          <a:lstStyle>
            <a:lvl1pPr>
              <a:defRPr sz="1100">
                <a:solidFill>
                  <a:schemeClr val="tx1"/>
                </a:solidFill>
              </a:defRPr>
            </a:lvl1pPr>
          </a:lstStyle>
          <a:p>
            <a:r>
              <a:rPr lang="en-US"/>
              <a:t>Click icon to add picture</a:t>
            </a:r>
            <a:endParaRPr lang="en-AU"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252" y="1516311"/>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9165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38520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32447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539750" y="269874"/>
            <a:ext cx="80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noProof="0"/>
              <a:t>Click to edit Master title style</a:t>
            </a:r>
            <a:endParaRPr lang="en-AU" altLang="en-US" noProof="0" dirty="0"/>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539750" y="1512001"/>
            <a:ext cx="806400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AU" altLang="en-US" noProof="0" dirty="0"/>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539750" y="6480000"/>
            <a:ext cx="1440000" cy="37800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r>
              <a:rPr lang="en-AU" noProof="0" dirty="0"/>
              <a:t>TRIM</a:t>
            </a:r>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7488000" y="6480175"/>
            <a:ext cx="612000" cy="378000"/>
          </a:xfrm>
          <a:prstGeom prst="rect">
            <a:avLst/>
          </a:prstGeom>
        </p:spPr>
        <p:txBody>
          <a:bodyPr vert="horz" wrap="square" lIns="0" tIns="0" rIns="0" bIns="0" numCol="1" anchor="t" anchorCtr="0" compatLnSpc="1">
            <a:prstTxWarp prst="textNoShape">
              <a:avLst/>
            </a:prstTxWarp>
          </a:bodyPr>
          <a:lstStyle>
            <a:lvl1pPr algn="r">
              <a:defRPr sz="1200">
                <a:solidFill>
                  <a:schemeClr val="tx1">
                    <a:lumMod val="65000"/>
                    <a:lumOff val="35000"/>
                  </a:schemeClr>
                </a:solidFill>
              </a:defRPr>
            </a:lvl1pPr>
          </a:lstStyle>
          <a:p>
            <a:pPr>
              <a:defRPr/>
            </a:pPr>
            <a:fld id="{15AF9A56-2477-4E54-9B3A-54EF47468CB2}" type="slidenum">
              <a:rPr lang="en-AU" altLang="en-US" noProof="0" smtClean="0"/>
              <a:pPr>
                <a:defRPr/>
              </a:pPr>
              <a:t>‹#›</a:t>
            </a:fld>
            <a:endParaRPr lang="en-AU" altLang="en-US" noProof="0" dirty="0"/>
          </a:p>
        </p:txBody>
      </p:sp>
      <p:sp>
        <p:nvSpPr>
          <p:cNvPr id="2" name="MSIPCMContentMarking" descr="{&quot;HashCode&quot;:-1428298621,&quot;Placement&quot;:&quot;Header&quot;,&quot;Top&quot;:0.0,&quot;Left&quot;:323.117157,&quot;SlideWidth&quot;:720,&quot;SlideHeight&quot;:540}">
            <a:extLst>
              <a:ext uri="{FF2B5EF4-FFF2-40B4-BE49-F238E27FC236}">
                <a16:creationId xmlns:a16="http://schemas.microsoft.com/office/drawing/2014/main" id="{26537399-8DCB-4925-A0F9-CAA5F1D3FBFB}"/>
              </a:ext>
            </a:extLst>
          </p:cNvPr>
          <p:cNvSpPr txBox="1"/>
          <p:nvPr userDrawn="1"/>
        </p:nvSpPr>
        <p:spPr>
          <a:xfrm>
            <a:off x="4103588" y="0"/>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a:t>
            </a:r>
          </a:p>
        </p:txBody>
      </p:sp>
      <p:sp>
        <p:nvSpPr>
          <p:cNvPr id="5" name="MSIPCMContentMarking" descr="{&quot;HashCode&quot;:-1404161052,&quot;Placement&quot;:&quot;Footer&quot;,&quot;Top&quot;:517.4484,&quot;Left&quot;:323.117157,&quot;SlideWidth&quot;:720,&quot;SlideHeight&quot;:540}">
            <a:extLst>
              <a:ext uri="{FF2B5EF4-FFF2-40B4-BE49-F238E27FC236}">
                <a16:creationId xmlns:a16="http://schemas.microsoft.com/office/drawing/2014/main" id="{252C9CA8-31D6-4D3C-A0EB-7B039C78F639}"/>
              </a:ext>
            </a:extLst>
          </p:cNvPr>
          <p:cNvSpPr txBox="1"/>
          <p:nvPr userDrawn="1"/>
        </p:nvSpPr>
        <p:spPr>
          <a:xfrm>
            <a:off x="4103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911" r:id="rId1"/>
    <p:sldLayoutId id="2147483921" r:id="rId2"/>
    <p:sldLayoutId id="2147483920" r:id="rId3"/>
    <p:sldLayoutId id="2147483922" r:id="rId4"/>
    <p:sldLayoutId id="2147483913" r:id="rId5"/>
    <p:sldLayoutId id="2147483914" r:id="rId6"/>
    <p:sldLayoutId id="2147483915" r:id="rId7"/>
    <p:sldLayoutId id="2147483918" r:id="rId8"/>
    <p:sldLayoutId id="2147483917" r:id="rId9"/>
    <p:sldLayoutId id="2147483916" r:id="rId10"/>
    <p:sldLayoutId id="2147483919" r:id="rId11"/>
    <p:sldLayoutId id="2147483923" r:id="rId12"/>
    <p:sldLayoutId id="2147483927" r:id="rId13"/>
    <p:sldLayoutId id="2147483926" r:id="rId14"/>
    <p:sldLayoutId id="2147483925" r:id="rId15"/>
    <p:sldLayoutId id="2147483924" r:id="rId16"/>
  </p:sldLayoutIdLst>
  <p:hf hdr="0" dt="0"/>
  <p:txStyles>
    <p:titleStyle>
      <a:lvl1pPr algn="l" defTabSz="457200" rtl="0" eaLnBrk="1" fontAlgn="base" hangingPunct="1">
        <a:spcBef>
          <a:spcPct val="0"/>
        </a:spcBef>
        <a:spcAft>
          <a:spcPct val="0"/>
        </a:spcAft>
        <a:defRPr sz="2400" kern="1200">
          <a:solidFill>
            <a:schemeClr val="accent2"/>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000" b="0" kern="1200">
          <a:solidFill>
            <a:schemeClr val="accent1"/>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gayeealy@safeandequal.org.au" TargetMode="External"/><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mailto:programservicedevelopment@familysafety.vic.gov.au" TargetMode="External"/><Relationship Id="rId5" Type="http://schemas.openxmlformats.org/officeDocument/2006/relationships/image" Target="../media/image14.png"/><Relationship Id="rId4" Type="http://schemas.openxmlformats.org/officeDocument/2006/relationships/hyperlink" Target="mailto:admin@safeandequal.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a:xfrm>
            <a:off x="720001" y="1487056"/>
            <a:ext cx="5412946" cy="2967418"/>
          </a:xfrm>
        </p:spPr>
        <p:txBody>
          <a:bodyPr anchor="b" anchorCtr="0"/>
          <a:lstStyle/>
          <a:p>
            <a:r>
              <a:rPr lang="en-AU" b="1" dirty="0"/>
              <a:t>Case management program requirements </a:t>
            </a:r>
            <a:br>
              <a:rPr lang="en-AU" b="1" dirty="0"/>
            </a:br>
            <a:br>
              <a:rPr lang="en-AU" sz="800" b="1" dirty="0"/>
            </a:br>
            <a:r>
              <a:rPr lang="en-US" sz="2400" dirty="0"/>
              <a:t>for specialist family violence services which support victim survivors</a:t>
            </a:r>
            <a:endParaRPr lang="en-AU" sz="2400" dirty="0"/>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a:xfrm>
            <a:off x="720001" y="4779416"/>
            <a:ext cx="5412946" cy="1613259"/>
          </a:xfrm>
        </p:spPr>
        <p:txBody>
          <a:bodyPr/>
          <a:lstStyle/>
          <a:p>
            <a:pPr>
              <a:lnSpc>
                <a:spcPct val="100000"/>
              </a:lnSpc>
              <a:spcBef>
                <a:spcPts val="0"/>
              </a:spcBef>
              <a:spcAft>
                <a:spcPts val="0"/>
              </a:spcAft>
            </a:pPr>
            <a:r>
              <a:rPr lang="en-US" altLang="en-US" dirty="0"/>
              <a:t>Information for SFV services</a:t>
            </a:r>
          </a:p>
          <a:p>
            <a:endParaRPr lang="en-US" altLang="en-US" dirty="0"/>
          </a:p>
          <a:p>
            <a:r>
              <a:rPr lang="en-US" altLang="en-US" sz="1600" dirty="0"/>
              <a:t>February / March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0543-3260-44F8-9FAA-A802BCB16523}"/>
              </a:ext>
            </a:extLst>
          </p:cNvPr>
          <p:cNvSpPr>
            <a:spLocks noGrp="1"/>
          </p:cNvSpPr>
          <p:nvPr>
            <p:ph type="title"/>
          </p:nvPr>
        </p:nvSpPr>
        <p:spPr>
          <a:xfrm>
            <a:off x="539354" y="286276"/>
            <a:ext cx="8064000" cy="864000"/>
          </a:xfrm>
        </p:spPr>
        <p:txBody>
          <a:bodyPr/>
          <a:lstStyle/>
          <a:p>
            <a:r>
              <a:rPr lang="en-US" dirty="0"/>
              <a:t>Tools and resources for agencies</a:t>
            </a:r>
            <a:endParaRPr lang="en-AU" dirty="0"/>
          </a:p>
        </p:txBody>
      </p:sp>
      <p:sp>
        <p:nvSpPr>
          <p:cNvPr id="3" name="Content Placeholder 2">
            <a:extLst>
              <a:ext uri="{FF2B5EF4-FFF2-40B4-BE49-F238E27FC236}">
                <a16:creationId xmlns:a16="http://schemas.microsoft.com/office/drawing/2014/main" id="{6F207E0B-B55F-4E4A-AD55-5184F07485E1}"/>
              </a:ext>
            </a:extLst>
          </p:cNvPr>
          <p:cNvSpPr>
            <a:spLocks noGrp="1"/>
          </p:cNvSpPr>
          <p:nvPr>
            <p:ph sz="quarter" idx="13"/>
          </p:nvPr>
        </p:nvSpPr>
        <p:spPr>
          <a:xfrm>
            <a:off x="549168" y="1512000"/>
            <a:ext cx="8064000" cy="4500000"/>
          </a:xfrm>
        </p:spPr>
        <p:txBody>
          <a:bodyPr/>
          <a:lstStyle/>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r>
              <a:rPr lang="en-US" sz="1800" dirty="0">
                <a:solidFill>
                  <a:schemeClr val="tx1"/>
                </a:solidFill>
              </a:rPr>
              <a:t>Are leading implementation support activities and will be available as a resource for the sector throughout the development of implementation plans and beyond.</a:t>
            </a:r>
          </a:p>
          <a:p>
            <a:r>
              <a:rPr lang="en-US" sz="1800" dirty="0" err="1">
                <a:solidFill>
                  <a:schemeClr val="tx1"/>
                </a:solidFill>
              </a:rPr>
              <a:t>Safe+Equal’s</a:t>
            </a:r>
            <a:r>
              <a:rPr lang="en-US" sz="1800" dirty="0">
                <a:solidFill>
                  <a:schemeClr val="tx1"/>
                </a:solidFill>
              </a:rPr>
              <a:t> focus will be on supporting agencies to develop quality of practice &amp; will ensure provision of resources based on sector needs.</a:t>
            </a:r>
          </a:p>
          <a:p>
            <a:r>
              <a:rPr lang="en-US" sz="1800" dirty="0">
                <a:solidFill>
                  <a:schemeClr val="tx1"/>
                </a:solidFill>
              </a:rPr>
              <a:t>As a first step, </a:t>
            </a:r>
            <a:r>
              <a:rPr lang="en-US" sz="1800" dirty="0" err="1">
                <a:solidFill>
                  <a:schemeClr val="tx1"/>
                </a:solidFill>
              </a:rPr>
              <a:t>Safe+Equal</a:t>
            </a:r>
            <a:r>
              <a:rPr lang="en-US" sz="1800" dirty="0">
                <a:solidFill>
                  <a:schemeClr val="tx1"/>
                </a:solidFill>
              </a:rPr>
              <a:t> will be meeting with the SFVS Leadership Forum, Refuge Roundtable &amp; other relevant communities of practice &amp; will guided by agency feedback on how best they can support implementation activities.</a:t>
            </a:r>
          </a:p>
          <a:p>
            <a:endParaRPr lang="en-US" sz="1800" dirty="0">
              <a:solidFill>
                <a:schemeClr val="tx1"/>
              </a:solidFill>
            </a:endParaRPr>
          </a:p>
          <a:p>
            <a:pPr lvl="1"/>
            <a:endParaRPr lang="en-US" sz="1600" dirty="0">
              <a:solidFill>
                <a:schemeClr val="tx1"/>
              </a:solidFill>
            </a:endParaRPr>
          </a:p>
          <a:p>
            <a:pPr marL="342900" indent="-342900">
              <a:buFont typeface="Arial" panose="020B0604020202020204" pitchFamily="34" charset="0"/>
              <a:buChar char="•"/>
            </a:pPr>
            <a:endParaRPr lang="en-AU" sz="1600" dirty="0"/>
          </a:p>
          <a:p>
            <a:endParaRPr lang="en-AU" sz="1600" dirty="0"/>
          </a:p>
        </p:txBody>
      </p:sp>
      <p:sp>
        <p:nvSpPr>
          <p:cNvPr id="5" name="Slide Number Placeholder 4">
            <a:extLst>
              <a:ext uri="{FF2B5EF4-FFF2-40B4-BE49-F238E27FC236}">
                <a16:creationId xmlns:a16="http://schemas.microsoft.com/office/drawing/2014/main" id="{1FE180C2-A1AD-44C7-95C4-58A3F4D30ECA}"/>
              </a:ext>
            </a:extLst>
          </p:cNvPr>
          <p:cNvSpPr>
            <a:spLocks noGrp="1"/>
          </p:cNvSpPr>
          <p:nvPr>
            <p:ph type="sldNum" sz="quarter" idx="12"/>
          </p:nvPr>
        </p:nvSpPr>
        <p:spPr/>
        <p:txBody>
          <a:bodyPr/>
          <a:lstStyle/>
          <a:p>
            <a:pPr>
              <a:defRPr/>
            </a:pPr>
            <a:fld id="{15AF9A56-2477-4E54-9B3A-54EF47468CB2}" type="slidenum">
              <a:rPr lang="en-AU" altLang="en-US" smtClean="0"/>
              <a:pPr>
                <a:defRPr/>
              </a:pPr>
              <a:t>10</a:t>
            </a:fld>
            <a:endParaRPr lang="en-AU" altLang="en-US"/>
          </a:p>
        </p:txBody>
      </p:sp>
      <p:pic>
        <p:nvPicPr>
          <p:cNvPr id="9" name="Picture 8" descr="Icon&#10;&#10;Description automatically generated">
            <a:extLst>
              <a:ext uri="{FF2B5EF4-FFF2-40B4-BE49-F238E27FC236}">
                <a16:creationId xmlns:a16="http://schemas.microsoft.com/office/drawing/2014/main" id="{85BBE4BA-39A7-422C-877A-1C77EB23865B}"/>
              </a:ext>
            </a:extLst>
          </p:cNvPr>
          <p:cNvPicPr>
            <a:picLocks noChangeAspect="1"/>
          </p:cNvPicPr>
          <p:nvPr/>
        </p:nvPicPr>
        <p:blipFill>
          <a:blip r:embed="rId3"/>
          <a:stretch>
            <a:fillRect/>
          </a:stretch>
        </p:blipFill>
        <p:spPr>
          <a:xfrm>
            <a:off x="0" y="1512000"/>
            <a:ext cx="4720959" cy="1569853"/>
          </a:xfrm>
          <a:prstGeom prst="rect">
            <a:avLst/>
          </a:prstGeom>
        </p:spPr>
      </p:pic>
    </p:spTree>
    <p:extLst>
      <p:ext uri="{BB962C8B-B14F-4D97-AF65-F5344CB8AC3E}">
        <p14:creationId xmlns:p14="http://schemas.microsoft.com/office/powerpoint/2010/main" val="95218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0C9E-18C5-4C52-9BDF-0790F03816C1}"/>
              </a:ext>
            </a:extLst>
          </p:cNvPr>
          <p:cNvSpPr>
            <a:spLocks noGrp="1"/>
          </p:cNvSpPr>
          <p:nvPr>
            <p:ph type="title"/>
          </p:nvPr>
        </p:nvSpPr>
        <p:spPr/>
        <p:txBody>
          <a:bodyPr/>
          <a:lstStyle/>
          <a:p>
            <a:r>
              <a:rPr lang="en-US" dirty="0"/>
              <a:t>Tools and resources for agencies</a:t>
            </a:r>
            <a:endParaRPr lang="en-AU" dirty="0"/>
          </a:p>
        </p:txBody>
      </p:sp>
      <p:sp>
        <p:nvSpPr>
          <p:cNvPr id="3" name="Content Placeholder 2">
            <a:extLst>
              <a:ext uri="{FF2B5EF4-FFF2-40B4-BE49-F238E27FC236}">
                <a16:creationId xmlns:a16="http://schemas.microsoft.com/office/drawing/2014/main" id="{14B0DD19-60D2-479D-9ECE-A5749CB6D9B3}"/>
              </a:ext>
            </a:extLst>
          </p:cNvPr>
          <p:cNvSpPr>
            <a:spLocks noGrp="1"/>
          </p:cNvSpPr>
          <p:nvPr>
            <p:ph sz="quarter" idx="13"/>
          </p:nvPr>
        </p:nvSpPr>
        <p:spPr/>
        <p:txBody>
          <a:bodyPr/>
          <a:lstStyle/>
          <a:p>
            <a:endParaRPr lang="en-US" sz="2000" dirty="0">
              <a:solidFill>
                <a:schemeClr val="tx1"/>
              </a:solidFill>
            </a:endParaRPr>
          </a:p>
          <a:p>
            <a:endParaRPr lang="en-US" dirty="0">
              <a:solidFill>
                <a:schemeClr val="tx1"/>
              </a:solidFill>
            </a:endParaRPr>
          </a:p>
          <a:p>
            <a:endParaRPr lang="en-US" sz="2000" dirty="0">
              <a:solidFill>
                <a:schemeClr val="tx1"/>
              </a:solidFill>
            </a:endParaRPr>
          </a:p>
          <a:p>
            <a:r>
              <a:rPr lang="en-US" dirty="0" err="1">
                <a:solidFill>
                  <a:schemeClr val="tx1"/>
                </a:solidFill>
              </a:rPr>
              <a:t>Safe+Equal</a:t>
            </a:r>
            <a:r>
              <a:rPr lang="en-US" dirty="0">
                <a:solidFill>
                  <a:schemeClr val="tx1"/>
                </a:solidFill>
              </a:rPr>
              <a:t> have commenced work on the development of practical resources for sector, including:</a:t>
            </a:r>
          </a:p>
          <a:p>
            <a:pPr marL="342900" indent="-342900">
              <a:buFont typeface="Arial" panose="020B0604020202020204" pitchFamily="34" charset="0"/>
              <a:buChar char="•"/>
            </a:pPr>
            <a:r>
              <a:rPr lang="en-US" dirty="0">
                <a:solidFill>
                  <a:schemeClr val="tx1"/>
                </a:solidFill>
              </a:rPr>
              <a:t>Establishment of a cross-agency working group dedicated to implementation of the requirements</a:t>
            </a:r>
          </a:p>
          <a:p>
            <a:pPr marL="342900" indent="-342900">
              <a:buFont typeface="Arial" panose="020B0604020202020204" pitchFamily="34" charset="0"/>
              <a:buChar char="•"/>
            </a:pPr>
            <a:r>
              <a:rPr lang="en-US" dirty="0">
                <a:solidFill>
                  <a:schemeClr val="tx1"/>
                </a:solidFill>
              </a:rPr>
              <a:t>Tools for program managers, practice leads and practitioners to use in order to embed the program requirements into service delivery practices.</a:t>
            </a:r>
          </a:p>
        </p:txBody>
      </p:sp>
      <p:sp>
        <p:nvSpPr>
          <p:cNvPr id="5" name="Slide Number Placeholder 4">
            <a:extLst>
              <a:ext uri="{FF2B5EF4-FFF2-40B4-BE49-F238E27FC236}">
                <a16:creationId xmlns:a16="http://schemas.microsoft.com/office/drawing/2014/main" id="{D545A53E-ACEA-4B36-87DD-9561C5AC9FEB}"/>
              </a:ext>
            </a:extLst>
          </p:cNvPr>
          <p:cNvSpPr>
            <a:spLocks noGrp="1"/>
          </p:cNvSpPr>
          <p:nvPr>
            <p:ph type="sldNum" sz="quarter" idx="12"/>
          </p:nvPr>
        </p:nvSpPr>
        <p:spPr/>
        <p:txBody>
          <a:bodyPr/>
          <a:lstStyle/>
          <a:p>
            <a:pPr>
              <a:defRPr/>
            </a:pPr>
            <a:fld id="{15AF9A56-2477-4E54-9B3A-54EF47468CB2}" type="slidenum">
              <a:rPr lang="en-AU" altLang="en-US" smtClean="0"/>
              <a:pPr>
                <a:defRPr/>
              </a:pPr>
              <a:t>11</a:t>
            </a:fld>
            <a:endParaRPr lang="en-AU" altLang="en-US"/>
          </a:p>
        </p:txBody>
      </p:sp>
      <p:pic>
        <p:nvPicPr>
          <p:cNvPr id="8" name="Picture 7" descr="Icon&#10;&#10;Description automatically generated">
            <a:extLst>
              <a:ext uri="{FF2B5EF4-FFF2-40B4-BE49-F238E27FC236}">
                <a16:creationId xmlns:a16="http://schemas.microsoft.com/office/drawing/2014/main" id="{922C427F-338E-41DC-9C42-88C77A1C8DDF}"/>
              </a:ext>
            </a:extLst>
          </p:cNvPr>
          <p:cNvPicPr>
            <a:picLocks noChangeAspect="1"/>
          </p:cNvPicPr>
          <p:nvPr/>
        </p:nvPicPr>
        <p:blipFill>
          <a:blip r:embed="rId3"/>
          <a:stretch>
            <a:fillRect/>
          </a:stretch>
        </p:blipFill>
        <p:spPr>
          <a:xfrm>
            <a:off x="0" y="1512000"/>
            <a:ext cx="4720959" cy="1569853"/>
          </a:xfrm>
          <a:prstGeom prst="rect">
            <a:avLst/>
          </a:prstGeom>
        </p:spPr>
      </p:pic>
    </p:spTree>
    <p:extLst>
      <p:ext uri="{BB962C8B-B14F-4D97-AF65-F5344CB8AC3E}">
        <p14:creationId xmlns:p14="http://schemas.microsoft.com/office/powerpoint/2010/main" val="77639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0543-3260-44F8-9FAA-A802BCB16523}"/>
              </a:ext>
            </a:extLst>
          </p:cNvPr>
          <p:cNvSpPr>
            <a:spLocks noGrp="1"/>
          </p:cNvSpPr>
          <p:nvPr>
            <p:ph type="title"/>
          </p:nvPr>
        </p:nvSpPr>
        <p:spPr>
          <a:xfrm>
            <a:off x="539354" y="286276"/>
            <a:ext cx="8064000" cy="864000"/>
          </a:xfrm>
        </p:spPr>
        <p:txBody>
          <a:bodyPr/>
          <a:lstStyle/>
          <a:p>
            <a:r>
              <a:rPr lang="en-US" dirty="0"/>
              <a:t>Tools and resources for agencies</a:t>
            </a:r>
            <a:endParaRPr lang="en-AU" dirty="0"/>
          </a:p>
        </p:txBody>
      </p:sp>
      <p:sp>
        <p:nvSpPr>
          <p:cNvPr id="3" name="Content Placeholder 2">
            <a:extLst>
              <a:ext uri="{FF2B5EF4-FFF2-40B4-BE49-F238E27FC236}">
                <a16:creationId xmlns:a16="http://schemas.microsoft.com/office/drawing/2014/main" id="{6F207E0B-B55F-4E4A-AD55-5184F07485E1}"/>
              </a:ext>
            </a:extLst>
          </p:cNvPr>
          <p:cNvSpPr>
            <a:spLocks noGrp="1"/>
          </p:cNvSpPr>
          <p:nvPr>
            <p:ph sz="quarter" idx="13"/>
          </p:nvPr>
        </p:nvSpPr>
        <p:spPr>
          <a:xfrm>
            <a:off x="549168" y="1526148"/>
            <a:ext cx="8064000" cy="4739570"/>
          </a:xfrm>
        </p:spPr>
        <p:txBody>
          <a:bodyPr/>
          <a:lstStyle/>
          <a:p>
            <a:endParaRPr lang="en-US" dirty="0">
              <a:solidFill>
                <a:schemeClr val="tx1"/>
              </a:solidFill>
            </a:endParaRPr>
          </a:p>
          <a:p>
            <a:endParaRPr lang="en-US" dirty="0">
              <a:solidFill>
                <a:schemeClr val="tx1"/>
              </a:solidFill>
            </a:endParaRPr>
          </a:p>
          <a:p>
            <a:pPr rtl="0"/>
            <a:endParaRPr lang="en-US" dirty="0">
              <a:solidFill>
                <a:schemeClr val="tx1"/>
              </a:solidFill>
            </a:endParaRPr>
          </a:p>
          <a:p>
            <a:pPr rtl="0"/>
            <a:r>
              <a:rPr lang="en-US" sz="1800" dirty="0">
                <a:solidFill>
                  <a:schemeClr val="tx1"/>
                </a:solidFill>
              </a:rPr>
              <a:t>To further inform the development of resources for sector, </a:t>
            </a:r>
            <a:r>
              <a:rPr lang="en-US" sz="1800" dirty="0" err="1">
                <a:solidFill>
                  <a:schemeClr val="tx1"/>
                </a:solidFill>
              </a:rPr>
              <a:t>Safe+Equal</a:t>
            </a:r>
            <a:r>
              <a:rPr lang="en-US" sz="1800" dirty="0">
                <a:solidFill>
                  <a:schemeClr val="tx1"/>
                </a:solidFill>
              </a:rPr>
              <a:t> want to know:</a:t>
            </a:r>
          </a:p>
          <a:p>
            <a:pPr marL="342900" indent="-342900" rtl="0">
              <a:buFont typeface="Arial" panose="020B0604020202020204" pitchFamily="34" charset="0"/>
              <a:buChar char="•"/>
            </a:pPr>
            <a:r>
              <a:rPr lang="en-US" sz="1800" dirty="0">
                <a:solidFill>
                  <a:schemeClr val="tx1"/>
                </a:solidFill>
              </a:rPr>
              <a:t>Based on your preliminary assessment, how does practice at your agency already align with the program requirements? Where might gaps exist?</a:t>
            </a:r>
          </a:p>
          <a:p>
            <a:pPr marL="342900" indent="-342900" rtl="0">
              <a:buFont typeface="Arial" panose="020B0604020202020204" pitchFamily="34" charset="0"/>
              <a:buChar char="•"/>
            </a:pPr>
            <a:r>
              <a:rPr lang="en-US" sz="1800" dirty="0">
                <a:solidFill>
                  <a:schemeClr val="tx1"/>
                </a:solidFill>
              </a:rPr>
              <a:t>What support will your agency need to help get the alignment / action planning process off the ground?</a:t>
            </a:r>
          </a:p>
          <a:p>
            <a:pPr marL="342900" indent="-342900" rtl="0">
              <a:buFont typeface="Arial" panose="020B0604020202020204" pitchFamily="34" charset="0"/>
              <a:buChar char="•"/>
            </a:pPr>
            <a:r>
              <a:rPr lang="en-US" sz="1800" dirty="0">
                <a:solidFill>
                  <a:schemeClr val="tx1"/>
                </a:solidFill>
              </a:rPr>
              <a:t>How can </a:t>
            </a:r>
            <a:r>
              <a:rPr lang="en-US" sz="1800" dirty="0" err="1">
                <a:solidFill>
                  <a:schemeClr val="tx1"/>
                </a:solidFill>
              </a:rPr>
              <a:t>Safe+Equal</a:t>
            </a:r>
            <a:r>
              <a:rPr lang="en-US" sz="1800" dirty="0">
                <a:solidFill>
                  <a:schemeClr val="tx1"/>
                </a:solidFill>
              </a:rPr>
              <a:t> assist your agency to embed the program requirements into practice?</a:t>
            </a:r>
          </a:p>
          <a:p>
            <a:endParaRPr lang="en-US" sz="2400" dirty="0">
              <a:solidFill>
                <a:schemeClr val="tx1"/>
              </a:solidFill>
            </a:endParaRPr>
          </a:p>
          <a:p>
            <a:pPr lvl="1"/>
            <a:endParaRPr lang="en-US" dirty="0">
              <a:solidFill>
                <a:schemeClr val="tx1"/>
              </a:solidFill>
            </a:endParaRPr>
          </a:p>
          <a:p>
            <a:pPr marL="342900" indent="-342900">
              <a:buFont typeface="Arial" panose="020B0604020202020204" pitchFamily="34" charset="0"/>
              <a:buChar char="•"/>
            </a:pPr>
            <a:endParaRPr lang="en-AU" dirty="0"/>
          </a:p>
          <a:p>
            <a:endParaRPr lang="en-AU" dirty="0"/>
          </a:p>
        </p:txBody>
      </p:sp>
      <p:sp>
        <p:nvSpPr>
          <p:cNvPr id="5" name="Slide Number Placeholder 4">
            <a:extLst>
              <a:ext uri="{FF2B5EF4-FFF2-40B4-BE49-F238E27FC236}">
                <a16:creationId xmlns:a16="http://schemas.microsoft.com/office/drawing/2014/main" id="{1FE180C2-A1AD-44C7-95C4-58A3F4D30ECA}"/>
              </a:ext>
            </a:extLst>
          </p:cNvPr>
          <p:cNvSpPr>
            <a:spLocks noGrp="1"/>
          </p:cNvSpPr>
          <p:nvPr>
            <p:ph type="sldNum" sz="quarter" idx="12"/>
          </p:nvPr>
        </p:nvSpPr>
        <p:spPr/>
        <p:txBody>
          <a:bodyPr/>
          <a:lstStyle/>
          <a:p>
            <a:pPr>
              <a:defRPr/>
            </a:pPr>
            <a:fld id="{15AF9A56-2477-4E54-9B3A-54EF47468CB2}" type="slidenum">
              <a:rPr lang="en-AU" altLang="en-US" smtClean="0"/>
              <a:pPr>
                <a:defRPr/>
              </a:pPr>
              <a:t>12</a:t>
            </a:fld>
            <a:endParaRPr lang="en-AU" altLang="en-US"/>
          </a:p>
        </p:txBody>
      </p:sp>
      <p:pic>
        <p:nvPicPr>
          <p:cNvPr id="9" name="Picture 8" descr="Icon&#10;&#10;Description automatically generated">
            <a:extLst>
              <a:ext uri="{FF2B5EF4-FFF2-40B4-BE49-F238E27FC236}">
                <a16:creationId xmlns:a16="http://schemas.microsoft.com/office/drawing/2014/main" id="{85BBE4BA-39A7-422C-877A-1C77EB23865B}"/>
              </a:ext>
            </a:extLst>
          </p:cNvPr>
          <p:cNvPicPr>
            <a:picLocks noChangeAspect="1"/>
          </p:cNvPicPr>
          <p:nvPr/>
        </p:nvPicPr>
        <p:blipFill>
          <a:blip r:embed="rId3"/>
          <a:stretch>
            <a:fillRect/>
          </a:stretch>
        </p:blipFill>
        <p:spPr>
          <a:xfrm>
            <a:off x="0" y="1526148"/>
            <a:ext cx="4720959" cy="1569853"/>
          </a:xfrm>
          <a:prstGeom prst="rect">
            <a:avLst/>
          </a:prstGeom>
        </p:spPr>
      </p:pic>
    </p:spTree>
    <p:extLst>
      <p:ext uri="{BB962C8B-B14F-4D97-AF65-F5344CB8AC3E}">
        <p14:creationId xmlns:p14="http://schemas.microsoft.com/office/powerpoint/2010/main" val="110615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02B2-6D06-4B37-A35B-DE860CB00907}"/>
              </a:ext>
            </a:extLst>
          </p:cNvPr>
          <p:cNvSpPr>
            <a:spLocks noGrp="1"/>
          </p:cNvSpPr>
          <p:nvPr>
            <p:ph type="title"/>
          </p:nvPr>
        </p:nvSpPr>
        <p:spPr/>
        <p:txBody>
          <a:bodyPr/>
          <a:lstStyle/>
          <a:p>
            <a:r>
              <a:rPr lang="en-US" dirty="0"/>
              <a:t>Additional tools and resources - FSV</a:t>
            </a:r>
            <a:endParaRPr lang="en-AU" dirty="0"/>
          </a:p>
        </p:txBody>
      </p:sp>
      <p:sp>
        <p:nvSpPr>
          <p:cNvPr id="3" name="Content Placeholder 2">
            <a:extLst>
              <a:ext uri="{FF2B5EF4-FFF2-40B4-BE49-F238E27FC236}">
                <a16:creationId xmlns:a16="http://schemas.microsoft.com/office/drawing/2014/main" id="{6C7F9EAD-4334-4C4D-A837-3396A8939B77}"/>
              </a:ext>
            </a:extLst>
          </p:cNvPr>
          <p:cNvSpPr>
            <a:spLocks noGrp="1"/>
          </p:cNvSpPr>
          <p:nvPr>
            <p:ph sz="quarter" idx="13"/>
          </p:nvPr>
        </p:nvSpPr>
        <p:spPr>
          <a:xfrm>
            <a:off x="365760" y="1404730"/>
            <a:ext cx="8438606" cy="5183396"/>
          </a:xfrm>
        </p:spPr>
        <p:txBody>
          <a:bodyPr/>
          <a:lstStyle/>
          <a:p>
            <a:r>
              <a:rPr lang="en-US" sz="2200" dirty="0">
                <a:solidFill>
                  <a:schemeClr val="tx1"/>
                </a:solidFill>
              </a:rPr>
              <a:t>FSV is progressing work on a range of resources to support agencies to implement the Case management program requirements. This work largely sits within the Program and Service Development Unit under Jenny Willox.</a:t>
            </a:r>
          </a:p>
          <a:p>
            <a:r>
              <a:rPr lang="en-AU" sz="2200" dirty="0">
                <a:solidFill>
                  <a:schemeClr val="tx1"/>
                </a:solidFill>
              </a:rPr>
              <a:t>Ange O’Brien and Andrew MacGregor are leading implementation support activities within FSV.</a:t>
            </a:r>
          </a:p>
          <a:p>
            <a:r>
              <a:rPr lang="en-US" sz="2200" dirty="0">
                <a:solidFill>
                  <a:schemeClr val="tx1"/>
                </a:solidFill>
              </a:rPr>
              <a:t>FSV will provide an issues log to DFFH Implementation Leads to capture ongoing implementation feedback from agencies via DFFH APSS teams. </a:t>
            </a:r>
          </a:p>
          <a:p>
            <a:r>
              <a:rPr lang="en-US" sz="2200" dirty="0">
                <a:solidFill>
                  <a:schemeClr val="tx1"/>
                </a:solidFill>
              </a:rPr>
              <a:t>FSV will </a:t>
            </a:r>
            <a:r>
              <a:rPr lang="en-AU" sz="2200" dirty="0">
                <a:solidFill>
                  <a:schemeClr val="tx1"/>
                </a:solidFill>
              </a:rPr>
              <a:t>have a strong focus on working quickly through identified implementation issues and concerns, liaising closely local DFFH contacts, </a:t>
            </a:r>
            <a:r>
              <a:rPr lang="en-AU" sz="2200" dirty="0" err="1">
                <a:solidFill>
                  <a:schemeClr val="tx1"/>
                </a:solidFill>
              </a:rPr>
              <a:t>Safe+Equal</a:t>
            </a:r>
            <a:r>
              <a:rPr lang="en-AU" sz="2200" dirty="0">
                <a:solidFill>
                  <a:schemeClr val="tx1"/>
                </a:solidFill>
              </a:rPr>
              <a:t> and relevant governance structures. </a:t>
            </a:r>
            <a:endParaRPr lang="en-AU" sz="2200" dirty="0"/>
          </a:p>
        </p:txBody>
      </p:sp>
      <p:sp>
        <p:nvSpPr>
          <p:cNvPr id="5" name="Slide Number Placeholder 4">
            <a:extLst>
              <a:ext uri="{FF2B5EF4-FFF2-40B4-BE49-F238E27FC236}">
                <a16:creationId xmlns:a16="http://schemas.microsoft.com/office/drawing/2014/main" id="{1C2CB47A-AB84-4013-8F0A-3EAB97D0EA94}"/>
              </a:ext>
            </a:extLst>
          </p:cNvPr>
          <p:cNvSpPr>
            <a:spLocks noGrp="1"/>
          </p:cNvSpPr>
          <p:nvPr>
            <p:ph type="sldNum" sz="quarter" idx="12"/>
          </p:nvPr>
        </p:nvSpPr>
        <p:spPr/>
        <p:txBody>
          <a:bodyPr/>
          <a:lstStyle/>
          <a:p>
            <a:pPr>
              <a:defRPr/>
            </a:pPr>
            <a:fld id="{15AF9A56-2477-4E54-9B3A-54EF47468CB2}" type="slidenum">
              <a:rPr lang="en-AU" altLang="en-US" smtClean="0"/>
              <a:pPr>
                <a:defRPr/>
              </a:pPr>
              <a:t>13</a:t>
            </a:fld>
            <a:endParaRPr lang="en-AU" altLang="en-US"/>
          </a:p>
        </p:txBody>
      </p:sp>
    </p:spTree>
    <p:extLst>
      <p:ext uri="{BB962C8B-B14F-4D97-AF65-F5344CB8AC3E}">
        <p14:creationId xmlns:p14="http://schemas.microsoft.com/office/powerpoint/2010/main" val="426244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BA7F-B1D7-4020-B4D6-DAE29A304C6C}"/>
              </a:ext>
            </a:extLst>
          </p:cNvPr>
          <p:cNvSpPr>
            <a:spLocks noGrp="1"/>
          </p:cNvSpPr>
          <p:nvPr>
            <p:ph type="title"/>
          </p:nvPr>
        </p:nvSpPr>
        <p:spPr/>
        <p:txBody>
          <a:bodyPr/>
          <a:lstStyle/>
          <a:p>
            <a:r>
              <a:rPr lang="en-US" dirty="0"/>
              <a:t>Closing messages</a:t>
            </a:r>
            <a:endParaRPr lang="en-AU" dirty="0"/>
          </a:p>
        </p:txBody>
      </p:sp>
      <p:sp>
        <p:nvSpPr>
          <p:cNvPr id="3" name="Content Placeholder 2">
            <a:extLst>
              <a:ext uri="{FF2B5EF4-FFF2-40B4-BE49-F238E27FC236}">
                <a16:creationId xmlns:a16="http://schemas.microsoft.com/office/drawing/2014/main" id="{F5521D90-CCA9-449B-8528-21E326CDEC94}"/>
              </a:ext>
            </a:extLst>
          </p:cNvPr>
          <p:cNvSpPr>
            <a:spLocks noGrp="1"/>
          </p:cNvSpPr>
          <p:nvPr>
            <p:ph sz="quarter" idx="13"/>
          </p:nvPr>
        </p:nvSpPr>
        <p:spPr>
          <a:xfrm>
            <a:off x="208094" y="1421027"/>
            <a:ext cx="8727311" cy="5259153"/>
          </a:xfrm>
        </p:spPr>
        <p:txBody>
          <a:bodyPr/>
          <a:lstStyle/>
          <a:p>
            <a:pPr marL="342900" lvl="0" indent="-342900">
              <a:spcBef>
                <a:spcPts val="0"/>
              </a:spcBef>
              <a:spcAft>
                <a:spcPts val="0"/>
              </a:spcAft>
              <a:buFont typeface="Arial" panose="020B0604020202020204" pitchFamily="34" charset="0"/>
              <a:buChar char="•"/>
            </a:pPr>
            <a:r>
              <a:rPr lang="en-AU" sz="1800" dirty="0">
                <a:solidFill>
                  <a:schemeClr val="accent2"/>
                </a:solidFill>
              </a:rPr>
              <a:t>The Case management program requirements were developed through extensive consultations with victim survivors, government and specialist family violence services </a:t>
            </a:r>
          </a:p>
          <a:p>
            <a:pPr marL="719138" indent="-366713">
              <a:spcBef>
                <a:spcPts val="0"/>
              </a:spcBef>
              <a:spcAft>
                <a:spcPts val="0"/>
              </a:spcAft>
              <a:buFont typeface="Wingdings" panose="05000000000000000000" pitchFamily="2" charset="2"/>
              <a:buChar char="Ø"/>
            </a:pPr>
            <a:r>
              <a:rPr lang="en-AU" sz="1800" dirty="0">
                <a:solidFill>
                  <a:schemeClr val="accent2"/>
                </a:solidFill>
              </a:rPr>
              <a:t>Informed by expert voices </a:t>
            </a:r>
          </a:p>
          <a:p>
            <a:pPr marL="719138" indent="-366713">
              <a:spcBef>
                <a:spcPts val="0"/>
              </a:spcBef>
              <a:spcAft>
                <a:spcPts val="0"/>
              </a:spcAft>
              <a:buFont typeface="Wingdings" panose="05000000000000000000" pitchFamily="2" charset="2"/>
              <a:buChar char="Ø"/>
            </a:pPr>
            <a:r>
              <a:rPr lang="en-AU" sz="1800" dirty="0">
                <a:solidFill>
                  <a:schemeClr val="accent2"/>
                </a:solidFill>
              </a:rPr>
              <a:t>Reflect what practitioners told the Royal Commission and the Victorian Government constitutes best practice</a:t>
            </a:r>
          </a:p>
          <a:p>
            <a:pPr marL="719138" lvl="0" indent="-366713">
              <a:spcBef>
                <a:spcPts val="0"/>
              </a:spcBef>
              <a:spcAft>
                <a:spcPts val="0"/>
              </a:spcAft>
              <a:buFont typeface="Wingdings" panose="05000000000000000000" pitchFamily="2" charset="2"/>
              <a:buChar char="Ø"/>
            </a:pPr>
            <a:r>
              <a:rPr lang="en-AU" sz="1800" dirty="0">
                <a:solidFill>
                  <a:schemeClr val="accent2"/>
                </a:solidFill>
              </a:rPr>
              <a:t>Applicable across a range of service settings</a:t>
            </a:r>
          </a:p>
          <a:p>
            <a:pPr marL="352425" lvl="0">
              <a:spcBef>
                <a:spcPts val="0"/>
              </a:spcBef>
              <a:spcAft>
                <a:spcPts val="0"/>
              </a:spcAft>
            </a:pPr>
            <a:endParaRPr lang="en-AU" sz="1800" dirty="0">
              <a:solidFill>
                <a:schemeClr val="accent2"/>
              </a:solidFill>
            </a:endParaRPr>
          </a:p>
          <a:p>
            <a:pPr marL="342900" lvl="0" indent="-342900">
              <a:spcBef>
                <a:spcPts val="0"/>
              </a:spcBef>
              <a:spcAft>
                <a:spcPts val="0"/>
              </a:spcAft>
              <a:buFont typeface="Symbol" panose="05050102010706020507" pitchFamily="18" charset="2"/>
              <a:buChar char=""/>
            </a:pPr>
            <a:r>
              <a:rPr lang="en-AU" sz="1800" dirty="0">
                <a:solidFill>
                  <a:schemeClr val="accent2"/>
                </a:solidFill>
              </a:rPr>
              <a:t>They offer a set of holistic quality criteria for case management support provided to victim survivors of family violence</a:t>
            </a:r>
          </a:p>
          <a:p>
            <a:pPr lvl="0">
              <a:spcBef>
                <a:spcPts val="0"/>
              </a:spcBef>
              <a:spcAft>
                <a:spcPts val="0"/>
              </a:spcAft>
            </a:pPr>
            <a:endParaRPr lang="en-AU" sz="1800" dirty="0">
              <a:solidFill>
                <a:schemeClr val="accent2"/>
              </a:solidFill>
            </a:endParaRPr>
          </a:p>
          <a:p>
            <a:pPr marL="342900" lvl="0" indent="-342900">
              <a:spcBef>
                <a:spcPts val="0"/>
              </a:spcBef>
              <a:spcAft>
                <a:spcPts val="0"/>
              </a:spcAft>
              <a:buFont typeface="Symbol" panose="05050102010706020507" pitchFamily="18" charset="2"/>
              <a:buChar char=""/>
            </a:pPr>
            <a:r>
              <a:rPr lang="en-AU" sz="1800" dirty="0">
                <a:solidFill>
                  <a:schemeClr val="accent2"/>
                </a:solidFill>
              </a:rPr>
              <a:t>All requirements are consistent with DFFH Human Service Standards, MARAMIS and the Code of Practice.</a:t>
            </a:r>
          </a:p>
          <a:p>
            <a:pPr marL="719138" indent="-366713">
              <a:spcBef>
                <a:spcPts val="0"/>
              </a:spcBef>
              <a:spcAft>
                <a:spcPts val="0"/>
              </a:spcAft>
              <a:buFont typeface="Wingdings" panose="05000000000000000000" pitchFamily="2" charset="2"/>
              <a:buChar char="Ø"/>
            </a:pPr>
            <a:r>
              <a:rPr lang="en-AU" sz="1800" dirty="0">
                <a:solidFill>
                  <a:schemeClr val="accent2"/>
                </a:solidFill>
              </a:rPr>
              <a:t>Agencies can undertake the activities required to align their service delivery with the Case management program requirements over time. </a:t>
            </a:r>
          </a:p>
          <a:p>
            <a:pPr marL="719138" indent="-366713">
              <a:spcBef>
                <a:spcPts val="0"/>
              </a:spcBef>
              <a:spcAft>
                <a:spcPts val="0"/>
              </a:spcAft>
              <a:buFont typeface="Wingdings" panose="05000000000000000000" pitchFamily="2" charset="2"/>
              <a:buChar char="Ø"/>
            </a:pPr>
            <a:r>
              <a:rPr lang="en-AU" sz="1800" dirty="0">
                <a:solidFill>
                  <a:schemeClr val="accent2"/>
                </a:solidFill>
              </a:rPr>
              <a:t>Alignment work is very much in keeping with related continuous quality improvement practices required for accreditation and contractual agreements.</a:t>
            </a:r>
          </a:p>
          <a:p>
            <a:pPr>
              <a:lnSpc>
                <a:spcPts val="1400"/>
              </a:lnSpc>
              <a:spcAft>
                <a:spcPts val="6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dirty="0"/>
          </a:p>
        </p:txBody>
      </p:sp>
      <p:sp>
        <p:nvSpPr>
          <p:cNvPr id="5" name="Slide Number Placeholder 4">
            <a:extLst>
              <a:ext uri="{FF2B5EF4-FFF2-40B4-BE49-F238E27FC236}">
                <a16:creationId xmlns:a16="http://schemas.microsoft.com/office/drawing/2014/main" id="{89504781-D872-4ACA-BD77-F8513A2DBF5F}"/>
              </a:ext>
            </a:extLst>
          </p:cNvPr>
          <p:cNvSpPr>
            <a:spLocks noGrp="1"/>
          </p:cNvSpPr>
          <p:nvPr>
            <p:ph type="sldNum" sz="quarter" idx="12"/>
          </p:nvPr>
        </p:nvSpPr>
        <p:spPr/>
        <p:txBody>
          <a:bodyPr/>
          <a:lstStyle/>
          <a:p>
            <a:pPr>
              <a:defRPr/>
            </a:pPr>
            <a:fld id="{15AF9A56-2477-4E54-9B3A-54EF47468CB2}" type="slidenum">
              <a:rPr lang="en-AU" altLang="en-US" smtClean="0"/>
              <a:pPr>
                <a:defRPr/>
              </a:pPr>
              <a:t>14</a:t>
            </a:fld>
            <a:endParaRPr lang="en-AU" altLang="en-US"/>
          </a:p>
        </p:txBody>
      </p:sp>
    </p:spTree>
    <p:extLst>
      <p:ext uri="{BB962C8B-B14F-4D97-AF65-F5344CB8AC3E}">
        <p14:creationId xmlns:p14="http://schemas.microsoft.com/office/powerpoint/2010/main" val="285775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5B06-FE1B-4C9F-90A2-9C8A8D8BBDCF}"/>
              </a:ext>
            </a:extLst>
          </p:cNvPr>
          <p:cNvSpPr>
            <a:spLocks noGrp="1"/>
          </p:cNvSpPr>
          <p:nvPr>
            <p:ph type="title"/>
          </p:nvPr>
        </p:nvSpPr>
        <p:spPr/>
        <p:txBody>
          <a:bodyPr/>
          <a:lstStyle/>
          <a:p>
            <a:r>
              <a:rPr lang="en-US" dirty="0"/>
              <a:t>Contact us - </a:t>
            </a:r>
            <a:r>
              <a:rPr lang="en-AU" dirty="0"/>
              <a:t>We want to hear from you!</a:t>
            </a:r>
          </a:p>
        </p:txBody>
      </p:sp>
      <p:sp>
        <p:nvSpPr>
          <p:cNvPr id="3" name="Content Placeholder 2">
            <a:extLst>
              <a:ext uri="{FF2B5EF4-FFF2-40B4-BE49-F238E27FC236}">
                <a16:creationId xmlns:a16="http://schemas.microsoft.com/office/drawing/2014/main" id="{9670B446-8FE7-4B45-B198-589D9E717183}"/>
              </a:ext>
            </a:extLst>
          </p:cNvPr>
          <p:cNvSpPr>
            <a:spLocks noGrp="1"/>
          </p:cNvSpPr>
          <p:nvPr>
            <p:ph sz="quarter" idx="13"/>
          </p:nvPr>
        </p:nvSpPr>
        <p:spPr>
          <a:xfrm>
            <a:off x="539354" y="1501609"/>
            <a:ext cx="4032646" cy="4500000"/>
          </a:xfrm>
        </p:spPr>
        <p:txBody>
          <a:bodyPr/>
          <a:lstStyle/>
          <a:p>
            <a:endParaRPr lang="en-AU" sz="2000" dirty="0">
              <a:hlinkClick r:id="rId3"/>
            </a:endParaRPr>
          </a:p>
          <a:p>
            <a:endParaRPr lang="en-AU" dirty="0">
              <a:hlinkClick r:id="rId3"/>
            </a:endParaRPr>
          </a:p>
          <a:p>
            <a:endParaRPr lang="en-AU" dirty="0">
              <a:hlinkClick r:id="rId3"/>
            </a:endParaRPr>
          </a:p>
          <a:p>
            <a:br>
              <a:rPr lang="en-AU" dirty="0">
                <a:solidFill>
                  <a:schemeClr val="tx1"/>
                </a:solidFill>
              </a:rPr>
            </a:br>
            <a:r>
              <a:rPr lang="en-AU" dirty="0">
                <a:solidFill>
                  <a:schemeClr val="tx1"/>
                </a:solidFill>
              </a:rPr>
              <a:t> (03) 8346 5200</a:t>
            </a:r>
          </a:p>
          <a:p>
            <a:r>
              <a:rPr lang="en-AU" dirty="0">
                <a:solidFill>
                  <a:schemeClr val="tx1"/>
                </a:solidFill>
                <a:hlinkClick r:id="rId4"/>
              </a:rPr>
              <a:t>admin@safeandequal.org.au</a:t>
            </a:r>
            <a:r>
              <a:rPr lang="en-AU" dirty="0">
                <a:solidFill>
                  <a:schemeClr val="tx1"/>
                </a:solidFill>
              </a:rPr>
              <a:t> </a:t>
            </a:r>
          </a:p>
          <a:p>
            <a:endParaRPr lang="en-AU" dirty="0"/>
          </a:p>
        </p:txBody>
      </p:sp>
      <p:sp>
        <p:nvSpPr>
          <p:cNvPr id="5" name="Slide Number Placeholder 4">
            <a:extLst>
              <a:ext uri="{FF2B5EF4-FFF2-40B4-BE49-F238E27FC236}">
                <a16:creationId xmlns:a16="http://schemas.microsoft.com/office/drawing/2014/main" id="{1BA5D2A9-C47F-4F87-A879-FEC00A213D36}"/>
              </a:ext>
            </a:extLst>
          </p:cNvPr>
          <p:cNvSpPr>
            <a:spLocks noGrp="1"/>
          </p:cNvSpPr>
          <p:nvPr>
            <p:ph type="sldNum" sz="quarter" idx="12"/>
          </p:nvPr>
        </p:nvSpPr>
        <p:spPr/>
        <p:txBody>
          <a:bodyPr/>
          <a:lstStyle/>
          <a:p>
            <a:pPr>
              <a:defRPr/>
            </a:pPr>
            <a:fld id="{15AF9A56-2477-4E54-9B3A-54EF47468CB2}" type="slidenum">
              <a:rPr lang="en-AU" altLang="en-US" smtClean="0"/>
              <a:pPr>
                <a:defRPr/>
              </a:pPr>
              <a:t>15</a:t>
            </a:fld>
            <a:endParaRPr lang="en-AU" altLang="en-US"/>
          </a:p>
        </p:txBody>
      </p:sp>
      <p:pic>
        <p:nvPicPr>
          <p:cNvPr id="7" name="Picture 6" descr="Icon&#10;&#10;Description automatically generated">
            <a:extLst>
              <a:ext uri="{FF2B5EF4-FFF2-40B4-BE49-F238E27FC236}">
                <a16:creationId xmlns:a16="http://schemas.microsoft.com/office/drawing/2014/main" id="{B4C6D8D3-A49E-4EF7-B57F-3B48F8A6066F}"/>
              </a:ext>
            </a:extLst>
          </p:cNvPr>
          <p:cNvPicPr>
            <a:picLocks noChangeAspect="1"/>
          </p:cNvPicPr>
          <p:nvPr/>
        </p:nvPicPr>
        <p:blipFill>
          <a:blip r:embed="rId5"/>
          <a:stretch>
            <a:fillRect/>
          </a:stretch>
        </p:blipFill>
        <p:spPr>
          <a:xfrm>
            <a:off x="0" y="1881051"/>
            <a:ext cx="4720959" cy="1449977"/>
          </a:xfrm>
          <a:prstGeom prst="rect">
            <a:avLst/>
          </a:prstGeom>
        </p:spPr>
      </p:pic>
      <p:sp>
        <p:nvSpPr>
          <p:cNvPr id="8" name="Content Placeholder 2">
            <a:extLst>
              <a:ext uri="{FF2B5EF4-FFF2-40B4-BE49-F238E27FC236}">
                <a16:creationId xmlns:a16="http://schemas.microsoft.com/office/drawing/2014/main" id="{7FC036D3-3CC1-456F-ABD9-C5891157497C}"/>
              </a:ext>
            </a:extLst>
          </p:cNvPr>
          <p:cNvSpPr txBox="1">
            <a:spLocks/>
          </p:cNvSpPr>
          <p:nvPr/>
        </p:nvSpPr>
        <p:spPr bwMode="auto">
          <a:xfrm>
            <a:off x="4905633" y="1680504"/>
            <a:ext cx="385672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ct val="110000"/>
              </a:lnSpc>
              <a:spcBef>
                <a:spcPts val="800"/>
              </a:spcBef>
              <a:spcAft>
                <a:spcPts val="800"/>
              </a:spcAft>
              <a:defRPr sz="2000" b="0" kern="1200">
                <a:solidFill>
                  <a:schemeClr val="accent1"/>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hlinkClick r:id="rId3"/>
            </a:endParaRPr>
          </a:p>
          <a:p>
            <a:endParaRPr lang="en-AU" dirty="0">
              <a:hlinkClick r:id="rId3"/>
            </a:endParaRPr>
          </a:p>
          <a:p>
            <a:pPr>
              <a:spcBef>
                <a:spcPts val="0"/>
              </a:spcBef>
              <a:spcAft>
                <a:spcPts val="0"/>
              </a:spcAft>
            </a:pPr>
            <a:br>
              <a:rPr lang="en-AU" dirty="0">
                <a:solidFill>
                  <a:schemeClr val="tx1"/>
                </a:solidFill>
              </a:rPr>
            </a:br>
            <a:br>
              <a:rPr lang="en-AU" dirty="0">
                <a:solidFill>
                  <a:schemeClr val="tx1"/>
                </a:solidFill>
              </a:rPr>
            </a:br>
            <a:r>
              <a:rPr lang="en-AU" dirty="0">
                <a:solidFill>
                  <a:schemeClr val="tx1"/>
                </a:solidFill>
              </a:rPr>
              <a:t>Program and Service Development</a:t>
            </a:r>
          </a:p>
          <a:p>
            <a:pPr>
              <a:spcBef>
                <a:spcPts val="0"/>
              </a:spcBef>
              <a:spcAft>
                <a:spcPts val="0"/>
              </a:spcAft>
            </a:pPr>
            <a:endParaRPr lang="en-AU" dirty="0">
              <a:solidFill>
                <a:schemeClr val="tx1"/>
              </a:solidFill>
            </a:endParaRPr>
          </a:p>
          <a:p>
            <a:pPr>
              <a:spcBef>
                <a:spcPts val="0"/>
              </a:spcBef>
              <a:spcAft>
                <a:spcPts val="0"/>
              </a:spcAft>
            </a:pPr>
            <a:r>
              <a:rPr lang="en-AU" dirty="0">
                <a:solidFill>
                  <a:schemeClr val="tx1"/>
                </a:solidFill>
              </a:rPr>
              <a:t>1300 758 554</a:t>
            </a:r>
          </a:p>
          <a:p>
            <a:pPr>
              <a:spcBef>
                <a:spcPts val="0"/>
              </a:spcBef>
              <a:spcAft>
                <a:spcPts val="0"/>
              </a:spcAft>
            </a:pPr>
            <a:endParaRPr lang="en-AU" dirty="0">
              <a:solidFill>
                <a:schemeClr val="tx1"/>
              </a:solidFill>
            </a:endParaRPr>
          </a:p>
          <a:p>
            <a:pPr>
              <a:spcBef>
                <a:spcPts val="0"/>
              </a:spcBef>
              <a:spcAft>
                <a:spcPts val="0"/>
              </a:spcAft>
            </a:pPr>
            <a:r>
              <a:rPr lang="en-AU" dirty="0">
                <a:solidFill>
                  <a:schemeClr val="tx1"/>
                </a:solidFill>
                <a:hlinkClick r:id="rId6"/>
              </a:rPr>
              <a:t>programservicedevelopment@familysafety.vic.gov.au</a:t>
            </a:r>
            <a:r>
              <a:rPr lang="en-AU" dirty="0">
                <a:solidFill>
                  <a:schemeClr val="tx1"/>
                </a:solidFill>
              </a:rPr>
              <a:t> </a:t>
            </a:r>
          </a:p>
          <a:p>
            <a:endParaRPr lang="en-AU" dirty="0">
              <a:solidFill>
                <a:schemeClr val="tx1"/>
              </a:solidFill>
            </a:endParaRPr>
          </a:p>
          <a:p>
            <a:endParaRPr lang="en-AU" dirty="0"/>
          </a:p>
        </p:txBody>
      </p:sp>
      <p:pic>
        <p:nvPicPr>
          <p:cNvPr id="9" name="Picture 8">
            <a:extLst>
              <a:ext uri="{FF2B5EF4-FFF2-40B4-BE49-F238E27FC236}">
                <a16:creationId xmlns:a16="http://schemas.microsoft.com/office/drawing/2014/main" id="{8FCA5F32-CF17-4A75-8C08-9BE5A544AD2B}"/>
              </a:ext>
            </a:extLst>
          </p:cNvPr>
          <p:cNvPicPr>
            <a:picLocks noChangeAspect="1"/>
          </p:cNvPicPr>
          <p:nvPr/>
        </p:nvPicPr>
        <p:blipFill>
          <a:blip r:embed="rId7"/>
          <a:stretch>
            <a:fillRect/>
          </a:stretch>
        </p:blipFill>
        <p:spPr>
          <a:xfrm>
            <a:off x="5894172" y="2013857"/>
            <a:ext cx="2205828" cy="933623"/>
          </a:xfrm>
          <a:prstGeom prst="rect">
            <a:avLst/>
          </a:prstGeom>
        </p:spPr>
      </p:pic>
    </p:spTree>
    <p:extLst>
      <p:ext uri="{BB962C8B-B14F-4D97-AF65-F5344CB8AC3E}">
        <p14:creationId xmlns:p14="http://schemas.microsoft.com/office/powerpoint/2010/main" val="134179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0FA1-0C94-45BD-B0F4-1DBB4FB9897D}"/>
              </a:ext>
            </a:extLst>
          </p:cNvPr>
          <p:cNvSpPr>
            <a:spLocks noGrp="1"/>
          </p:cNvSpPr>
          <p:nvPr>
            <p:ph type="title"/>
          </p:nvPr>
        </p:nvSpPr>
        <p:spPr/>
        <p:txBody>
          <a:bodyPr/>
          <a:lstStyle/>
          <a:p>
            <a:r>
              <a:rPr lang="en-US" dirty="0"/>
              <a:t>Background</a:t>
            </a:r>
            <a:endParaRPr lang="en-AU" dirty="0"/>
          </a:p>
        </p:txBody>
      </p:sp>
      <p:sp>
        <p:nvSpPr>
          <p:cNvPr id="3" name="Content Placeholder 2">
            <a:extLst>
              <a:ext uri="{FF2B5EF4-FFF2-40B4-BE49-F238E27FC236}">
                <a16:creationId xmlns:a16="http://schemas.microsoft.com/office/drawing/2014/main" id="{ABD370F6-D430-4396-BD97-15851FE3C15F}"/>
              </a:ext>
            </a:extLst>
          </p:cNvPr>
          <p:cNvSpPr>
            <a:spLocks noGrp="1"/>
          </p:cNvSpPr>
          <p:nvPr>
            <p:ph sz="quarter" idx="13"/>
          </p:nvPr>
        </p:nvSpPr>
        <p:spPr>
          <a:xfrm>
            <a:off x="539750" y="1524000"/>
            <a:ext cx="8064000" cy="4956000"/>
          </a:xfrm>
        </p:spPr>
        <p:txBody>
          <a:bodyPr/>
          <a:lstStyle/>
          <a:p>
            <a:pPr>
              <a:spcBef>
                <a:spcPts val="0"/>
              </a:spcBef>
              <a:spcAft>
                <a:spcPts val="600"/>
              </a:spcAft>
            </a:pPr>
            <a:r>
              <a:rPr lang="en-AU" sz="2200" dirty="0">
                <a:solidFill>
                  <a:schemeClr val="accent2"/>
                </a:solidFill>
              </a:rPr>
              <a:t>In 2018, FSV contracted Urbis Pty Ltd to consult with specialist family violence services in Victoria to inform the development of comprehensive case management guidelines for use by agencies funded to deliver specialist family violence case management. </a:t>
            </a:r>
          </a:p>
          <a:p>
            <a:pPr>
              <a:spcBef>
                <a:spcPts val="0"/>
              </a:spcBef>
              <a:spcAft>
                <a:spcPts val="600"/>
              </a:spcAft>
            </a:pPr>
            <a:r>
              <a:rPr lang="en-AU" sz="2200" dirty="0">
                <a:solidFill>
                  <a:schemeClr val="accent2"/>
                </a:solidFill>
              </a:rPr>
              <a:t>In late 2019, FSV partnered with </a:t>
            </a:r>
            <a:r>
              <a:rPr lang="en-AU" sz="2200" dirty="0" err="1">
                <a:solidFill>
                  <a:schemeClr val="accent2"/>
                </a:solidFill>
              </a:rPr>
              <a:t>Safe+Equal</a:t>
            </a:r>
            <a:r>
              <a:rPr lang="en-AU" sz="2200" dirty="0">
                <a:solidFill>
                  <a:schemeClr val="accent2"/>
                </a:solidFill>
              </a:rPr>
              <a:t> (formerly DV Vic) to review and rework Urbis’ draft guidelines to ensure alignment with new MARAM practice guides and resources, and the Code of Practice. </a:t>
            </a:r>
          </a:p>
          <a:p>
            <a:pPr>
              <a:spcBef>
                <a:spcPts val="0"/>
              </a:spcBef>
              <a:spcAft>
                <a:spcPts val="600"/>
              </a:spcAft>
            </a:pPr>
            <a:r>
              <a:rPr lang="en-AU" sz="2200" dirty="0">
                <a:solidFill>
                  <a:schemeClr val="accent2"/>
                </a:solidFill>
              </a:rPr>
              <a:t>The reworked document, now known as the Case management program requirements, was recently released to the sector together with more detailed information about the proposed implementation approach. </a:t>
            </a:r>
          </a:p>
          <a:p>
            <a:pPr>
              <a:spcBef>
                <a:spcPts val="0"/>
              </a:spcBef>
              <a:spcAft>
                <a:spcPts val="600"/>
              </a:spcAft>
            </a:pPr>
            <a:endParaRPr lang="en-AU" dirty="0">
              <a:solidFill>
                <a:schemeClr val="accent2"/>
              </a:solidFill>
            </a:endParaRPr>
          </a:p>
          <a:p>
            <a:pPr>
              <a:spcBef>
                <a:spcPts val="0"/>
              </a:spcBef>
              <a:spcAft>
                <a:spcPts val="600"/>
              </a:spcAft>
            </a:pPr>
            <a:endParaRPr lang="en-AU" dirty="0">
              <a:solidFill>
                <a:schemeClr val="accent2"/>
              </a:solidFill>
            </a:endParaRPr>
          </a:p>
          <a:p>
            <a:pPr>
              <a:spcBef>
                <a:spcPts val="0"/>
              </a:spcBef>
              <a:spcAft>
                <a:spcPts val="600"/>
              </a:spcAft>
            </a:pPr>
            <a:r>
              <a:rPr lang="en-AU" dirty="0">
                <a:solidFill>
                  <a:schemeClr val="accent2"/>
                </a:solidFill>
              </a:rPr>
              <a:t> </a:t>
            </a:r>
          </a:p>
          <a:p>
            <a:pPr>
              <a:spcBef>
                <a:spcPts val="0"/>
              </a:spcBef>
              <a:spcAft>
                <a:spcPts val="600"/>
              </a:spcAft>
            </a:pPr>
            <a:endParaRPr lang="en-AU" sz="1800" dirty="0">
              <a:solidFill>
                <a:schemeClr val="accent2"/>
              </a:solidFill>
            </a:endParaRPr>
          </a:p>
          <a:p>
            <a:endParaRPr lang="en-AU" dirty="0"/>
          </a:p>
        </p:txBody>
      </p:sp>
      <p:sp>
        <p:nvSpPr>
          <p:cNvPr id="5" name="Slide Number Placeholder 4">
            <a:extLst>
              <a:ext uri="{FF2B5EF4-FFF2-40B4-BE49-F238E27FC236}">
                <a16:creationId xmlns:a16="http://schemas.microsoft.com/office/drawing/2014/main" id="{F723EE61-F395-4DCF-A7FA-7AC31390D05D}"/>
              </a:ext>
            </a:extLst>
          </p:cNvPr>
          <p:cNvSpPr>
            <a:spLocks noGrp="1"/>
          </p:cNvSpPr>
          <p:nvPr>
            <p:ph type="sldNum" sz="quarter" idx="12"/>
          </p:nvPr>
        </p:nvSpPr>
        <p:spPr/>
        <p:txBody>
          <a:bodyPr/>
          <a:lstStyle/>
          <a:p>
            <a:pPr>
              <a:defRPr/>
            </a:pPr>
            <a:fld id="{15AF9A56-2477-4E54-9B3A-54EF47468CB2}" type="slidenum">
              <a:rPr lang="en-AU" altLang="en-US" smtClean="0"/>
              <a:pPr>
                <a:defRPr/>
              </a:pPr>
              <a:t>2</a:t>
            </a:fld>
            <a:endParaRPr lang="en-AU" altLang="en-US"/>
          </a:p>
        </p:txBody>
      </p:sp>
    </p:spTree>
    <p:extLst>
      <p:ext uri="{BB962C8B-B14F-4D97-AF65-F5344CB8AC3E}">
        <p14:creationId xmlns:p14="http://schemas.microsoft.com/office/powerpoint/2010/main" val="285272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2649-F5E8-45D2-8FA7-FED222E37EF9}"/>
              </a:ext>
            </a:extLst>
          </p:cNvPr>
          <p:cNvSpPr>
            <a:spLocks noGrp="1"/>
          </p:cNvSpPr>
          <p:nvPr>
            <p:ph type="title"/>
          </p:nvPr>
        </p:nvSpPr>
        <p:spPr/>
        <p:txBody>
          <a:bodyPr anchor="t"/>
          <a:lstStyle/>
          <a:p>
            <a:r>
              <a:rPr lang="en-AU" dirty="0"/>
              <a:t>Program requirements - Structure</a:t>
            </a:r>
            <a:endParaRPr lang="en-AU" dirty="0">
              <a:latin typeface="+mj-lt"/>
            </a:endParaRPr>
          </a:p>
        </p:txBody>
      </p:sp>
      <p:sp>
        <p:nvSpPr>
          <p:cNvPr id="5" name="Slide Number Placeholder 4">
            <a:extLst>
              <a:ext uri="{FF2B5EF4-FFF2-40B4-BE49-F238E27FC236}">
                <a16:creationId xmlns:a16="http://schemas.microsoft.com/office/drawing/2014/main" id="{8E369163-FC28-4046-A431-C1AD64D35A3F}"/>
              </a:ext>
            </a:extLst>
          </p:cNvPr>
          <p:cNvSpPr>
            <a:spLocks noGrp="1"/>
          </p:cNvSpPr>
          <p:nvPr>
            <p:ph type="sldNum" sz="quarter" idx="12"/>
          </p:nvPr>
        </p:nvSpPr>
        <p:spPr/>
        <p:txBody>
          <a:bodyPr/>
          <a:lstStyle/>
          <a:p>
            <a:pPr>
              <a:defRPr/>
            </a:pPr>
            <a:fld id="{15AF9A56-2477-4E54-9B3A-54EF47468CB2}" type="slidenum">
              <a:rPr lang="en-AU" altLang="en-US" smtClean="0"/>
              <a:pPr>
                <a:defRPr/>
              </a:pPr>
              <a:t>3</a:t>
            </a:fld>
            <a:endParaRPr lang="en-AU" altLang="en-US"/>
          </a:p>
        </p:txBody>
      </p:sp>
      <p:pic>
        <p:nvPicPr>
          <p:cNvPr id="6" name="Picture 5" descr="A picture containing text&#10;&#10;Description automatically generated">
            <a:extLst>
              <a:ext uri="{FF2B5EF4-FFF2-40B4-BE49-F238E27FC236}">
                <a16:creationId xmlns:a16="http://schemas.microsoft.com/office/drawing/2014/main" id="{952E6FCD-88E6-47F9-A4BC-FF7E21223FDF}"/>
              </a:ext>
            </a:extLst>
          </p:cNvPr>
          <p:cNvPicPr>
            <a:picLocks noChangeAspect="1"/>
          </p:cNvPicPr>
          <p:nvPr/>
        </p:nvPicPr>
        <p:blipFill>
          <a:blip r:embed="rId3"/>
          <a:stretch>
            <a:fillRect/>
          </a:stretch>
        </p:blipFill>
        <p:spPr>
          <a:xfrm>
            <a:off x="1159867" y="875738"/>
            <a:ext cx="6874056" cy="5663983"/>
          </a:xfrm>
          <a:prstGeom prst="rect">
            <a:avLst/>
          </a:prstGeom>
        </p:spPr>
      </p:pic>
      <p:sp>
        <p:nvSpPr>
          <p:cNvPr id="7" name="Speech Bubble: Rectangle with Corners Rounded 6">
            <a:extLst>
              <a:ext uri="{FF2B5EF4-FFF2-40B4-BE49-F238E27FC236}">
                <a16:creationId xmlns:a16="http://schemas.microsoft.com/office/drawing/2014/main" id="{0481862F-ED37-40B0-BB2D-E8A4820BD9F4}"/>
              </a:ext>
            </a:extLst>
          </p:cNvPr>
          <p:cNvSpPr/>
          <p:nvPr/>
        </p:nvSpPr>
        <p:spPr>
          <a:xfrm>
            <a:off x="170195" y="1977172"/>
            <a:ext cx="2179109" cy="715617"/>
          </a:xfrm>
          <a:prstGeom prst="wedgeRoundRectCallout">
            <a:avLst>
              <a:gd name="adj1" fmla="val 44163"/>
              <a:gd name="adj2" fmla="val 94904"/>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1" u="none" strike="noStrike" kern="0" cap="none" spc="0" normalizeH="0" baseline="0" noProof="0" dirty="0">
                <a:ln>
                  <a:noFill/>
                </a:ln>
                <a:solidFill>
                  <a:prstClr val="black"/>
                </a:solidFill>
                <a:effectLst/>
                <a:uLnTx/>
                <a:uFillTx/>
                <a:latin typeface="+mn-lt"/>
                <a:ea typeface="+mn-ea"/>
                <a:cs typeface="Calibri Light"/>
              </a:rPr>
              <a:t>Engaged by services to respond to victim-survivors from entry to exit in the service journey. </a:t>
            </a:r>
          </a:p>
        </p:txBody>
      </p:sp>
      <p:sp>
        <p:nvSpPr>
          <p:cNvPr id="8" name="Speech Bubble: Rectangle with Corners Rounded 7">
            <a:extLst>
              <a:ext uri="{FF2B5EF4-FFF2-40B4-BE49-F238E27FC236}">
                <a16:creationId xmlns:a16="http://schemas.microsoft.com/office/drawing/2014/main" id="{A3E67C54-73BE-4936-B85B-8FF53C3B6834}"/>
              </a:ext>
            </a:extLst>
          </p:cNvPr>
          <p:cNvSpPr/>
          <p:nvPr/>
        </p:nvSpPr>
        <p:spPr>
          <a:xfrm>
            <a:off x="5938416" y="1364142"/>
            <a:ext cx="2662660" cy="611707"/>
          </a:xfrm>
          <a:prstGeom prst="wedgeRoundRectCallout">
            <a:avLst>
              <a:gd name="adj1" fmla="val -54979"/>
              <a:gd name="adj2" fmla="val 78989"/>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1" u="none" strike="noStrike" kern="0" cap="none" spc="0" normalizeH="0" baseline="0" noProof="0" dirty="0">
                <a:ln>
                  <a:noFill/>
                </a:ln>
                <a:solidFill>
                  <a:prstClr val="black"/>
                </a:solidFill>
                <a:effectLst/>
                <a:uLnTx/>
                <a:uFillTx/>
                <a:latin typeface="+mn-lt"/>
                <a:ea typeface="+mn-ea"/>
                <a:cs typeface="Calibri Light"/>
              </a:rPr>
              <a:t>Areas of victim-survivors’ lives that are impacted by perpetrators’ violent behaviour. Protective factors. </a:t>
            </a:r>
          </a:p>
        </p:txBody>
      </p:sp>
      <p:sp>
        <p:nvSpPr>
          <p:cNvPr id="9" name="Speech Bubble: Rectangle with Corners Rounded 8">
            <a:extLst>
              <a:ext uri="{FF2B5EF4-FFF2-40B4-BE49-F238E27FC236}">
                <a16:creationId xmlns:a16="http://schemas.microsoft.com/office/drawing/2014/main" id="{1B618898-7C30-423B-B336-E57BA3EBF67F}"/>
              </a:ext>
            </a:extLst>
          </p:cNvPr>
          <p:cNvSpPr/>
          <p:nvPr/>
        </p:nvSpPr>
        <p:spPr>
          <a:xfrm>
            <a:off x="6282818" y="3965582"/>
            <a:ext cx="2533079" cy="524684"/>
          </a:xfrm>
          <a:prstGeom prst="wedgeRoundRectCallout">
            <a:avLst>
              <a:gd name="adj1" fmla="val -57322"/>
              <a:gd name="adj2" fmla="val 81998"/>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1" u="none" strike="noStrike" kern="0" cap="none" spc="0" normalizeH="0" baseline="0" noProof="0" dirty="0">
                <a:ln>
                  <a:noFill/>
                </a:ln>
                <a:solidFill>
                  <a:prstClr val="black"/>
                </a:solidFill>
                <a:effectLst/>
                <a:uLnTx/>
                <a:uFillTx/>
                <a:latin typeface="+mn-lt"/>
                <a:ea typeface="+mn-ea"/>
                <a:cs typeface="Calibri Light"/>
              </a:rPr>
              <a:t>Duration and intensity of the support provided by services.</a:t>
            </a:r>
          </a:p>
        </p:txBody>
      </p:sp>
      <p:sp>
        <p:nvSpPr>
          <p:cNvPr id="10" name="TextBox 9">
            <a:extLst>
              <a:ext uri="{FF2B5EF4-FFF2-40B4-BE49-F238E27FC236}">
                <a16:creationId xmlns:a16="http://schemas.microsoft.com/office/drawing/2014/main" id="{175450C8-1895-4B21-B6E2-0B20D568061E}"/>
              </a:ext>
            </a:extLst>
          </p:cNvPr>
          <p:cNvSpPr txBox="1"/>
          <p:nvPr/>
        </p:nvSpPr>
        <p:spPr>
          <a:xfrm>
            <a:off x="242746" y="4368951"/>
            <a:ext cx="1682151" cy="1600438"/>
          </a:xfrm>
          <a:prstGeom prst="rect">
            <a:avLst/>
          </a:prstGeom>
          <a:noFill/>
        </p:spPr>
        <p:txBody>
          <a:bodyPr wrap="square" rtlCol="0">
            <a:spAutoFit/>
          </a:bodyPr>
          <a:lstStyle/>
          <a:p>
            <a:pPr eaLnBrk="1" fontAlgn="auto" hangingPunct="1">
              <a:spcBef>
                <a:spcPts val="0"/>
              </a:spcBef>
              <a:spcAft>
                <a:spcPts val="0"/>
              </a:spcAft>
            </a:pPr>
            <a:r>
              <a:rPr lang="en-AU" sz="1400" i="1" dirty="0">
                <a:solidFill>
                  <a:schemeClr val="accent2"/>
                </a:solidFill>
                <a:latin typeface="+mn-lt"/>
                <a:ea typeface="ＭＳ Ｐゴシック" charset="0"/>
              </a:rPr>
              <a:t>Case management activities are not linear or cyclical –</a:t>
            </a:r>
          </a:p>
          <a:p>
            <a:pPr eaLnBrk="1" fontAlgn="auto" hangingPunct="1">
              <a:spcBef>
                <a:spcPts val="0"/>
              </a:spcBef>
              <a:spcAft>
                <a:spcPts val="0"/>
              </a:spcAft>
            </a:pPr>
            <a:r>
              <a:rPr lang="en-AU" sz="1400" i="1" dirty="0">
                <a:solidFill>
                  <a:schemeClr val="accent2"/>
                </a:solidFill>
                <a:latin typeface="+mn-lt"/>
                <a:ea typeface="ＭＳ Ｐゴシック" charset="0"/>
              </a:rPr>
              <a:t>they respond to victim survivors’ risk, needs and circumstances.</a:t>
            </a:r>
          </a:p>
        </p:txBody>
      </p:sp>
    </p:spTree>
    <p:extLst>
      <p:ext uri="{BB962C8B-B14F-4D97-AF65-F5344CB8AC3E}">
        <p14:creationId xmlns:p14="http://schemas.microsoft.com/office/powerpoint/2010/main" val="186912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A0A2-9077-44C1-A41A-01AF47002787}"/>
              </a:ext>
            </a:extLst>
          </p:cNvPr>
          <p:cNvSpPr>
            <a:spLocks noGrp="1"/>
          </p:cNvSpPr>
          <p:nvPr>
            <p:ph type="title"/>
          </p:nvPr>
        </p:nvSpPr>
        <p:spPr/>
        <p:txBody>
          <a:bodyPr/>
          <a:lstStyle/>
          <a:p>
            <a:r>
              <a:rPr lang="en-US" dirty="0"/>
              <a:t>Program requirements – a closer look at </a:t>
            </a:r>
            <a:r>
              <a:rPr lang="en-US" i="1" dirty="0"/>
              <a:t>Responses</a:t>
            </a:r>
            <a:endParaRPr lang="en-AU" i="1" dirty="0"/>
          </a:p>
        </p:txBody>
      </p:sp>
      <p:sp>
        <p:nvSpPr>
          <p:cNvPr id="3" name="Content Placeholder 2">
            <a:extLst>
              <a:ext uri="{FF2B5EF4-FFF2-40B4-BE49-F238E27FC236}">
                <a16:creationId xmlns:a16="http://schemas.microsoft.com/office/drawing/2014/main" id="{FE0F4265-4D57-4C08-92A6-573BA2F4A6C4}"/>
              </a:ext>
            </a:extLst>
          </p:cNvPr>
          <p:cNvSpPr>
            <a:spLocks noGrp="1"/>
          </p:cNvSpPr>
          <p:nvPr>
            <p:ph sz="quarter" idx="13"/>
          </p:nvPr>
        </p:nvSpPr>
        <p:spPr>
          <a:xfrm>
            <a:off x="233463" y="1303506"/>
            <a:ext cx="8774349" cy="5176494"/>
          </a:xfrm>
        </p:spPr>
        <p:txBody>
          <a:bodyPr/>
          <a:lstStyle/>
          <a:p>
            <a:r>
              <a:rPr lang="en-AU" sz="2000" b="1" dirty="0">
                <a:solidFill>
                  <a:schemeClr val="accent2"/>
                </a:solidFill>
              </a:rPr>
              <a:t>Responses</a:t>
            </a:r>
            <a:r>
              <a:rPr lang="en-AU" sz="2000" dirty="0">
                <a:solidFill>
                  <a:schemeClr val="accent2"/>
                </a:solidFill>
              </a:rPr>
              <a:t> describe the intensity and duration of support provided by a service. </a:t>
            </a:r>
            <a:r>
              <a:rPr lang="en-AU" sz="2000" i="1" dirty="0">
                <a:solidFill>
                  <a:schemeClr val="accent2"/>
                </a:solidFill>
              </a:rPr>
              <a:t>Example: 3.1.1 Crisis response:</a:t>
            </a:r>
          </a:p>
          <a:p>
            <a:endParaRPr lang="en-AU" dirty="0"/>
          </a:p>
        </p:txBody>
      </p:sp>
      <p:sp>
        <p:nvSpPr>
          <p:cNvPr id="5" name="Slide Number Placeholder 4">
            <a:extLst>
              <a:ext uri="{FF2B5EF4-FFF2-40B4-BE49-F238E27FC236}">
                <a16:creationId xmlns:a16="http://schemas.microsoft.com/office/drawing/2014/main" id="{CDD230A4-3EAC-4427-AB66-F05C19173730}"/>
              </a:ext>
            </a:extLst>
          </p:cNvPr>
          <p:cNvSpPr>
            <a:spLocks noGrp="1"/>
          </p:cNvSpPr>
          <p:nvPr>
            <p:ph type="sldNum" sz="quarter" idx="12"/>
          </p:nvPr>
        </p:nvSpPr>
        <p:spPr/>
        <p:txBody>
          <a:bodyPr/>
          <a:lstStyle/>
          <a:p>
            <a:pPr>
              <a:defRPr/>
            </a:pPr>
            <a:fld id="{15AF9A56-2477-4E54-9B3A-54EF47468CB2}" type="slidenum">
              <a:rPr lang="en-AU" altLang="en-US" smtClean="0"/>
              <a:pPr>
                <a:defRPr/>
              </a:pPr>
              <a:t>4</a:t>
            </a:fld>
            <a:endParaRPr lang="en-AU" altLang="en-US"/>
          </a:p>
        </p:txBody>
      </p:sp>
      <p:pic>
        <p:nvPicPr>
          <p:cNvPr id="11" name="Picture 10">
            <a:extLst>
              <a:ext uri="{FF2B5EF4-FFF2-40B4-BE49-F238E27FC236}">
                <a16:creationId xmlns:a16="http://schemas.microsoft.com/office/drawing/2014/main" id="{60B1CA28-ED94-45D8-8FA7-EAF16CDA198C}"/>
              </a:ext>
            </a:extLst>
          </p:cNvPr>
          <p:cNvPicPr>
            <a:picLocks noChangeAspect="1"/>
          </p:cNvPicPr>
          <p:nvPr/>
        </p:nvPicPr>
        <p:blipFill>
          <a:blip r:embed="rId3"/>
          <a:stretch>
            <a:fillRect/>
          </a:stretch>
        </p:blipFill>
        <p:spPr>
          <a:xfrm>
            <a:off x="233463" y="2197263"/>
            <a:ext cx="8774350" cy="3597362"/>
          </a:xfrm>
          <a:prstGeom prst="rect">
            <a:avLst/>
          </a:prstGeom>
        </p:spPr>
      </p:pic>
    </p:spTree>
    <p:extLst>
      <p:ext uri="{BB962C8B-B14F-4D97-AF65-F5344CB8AC3E}">
        <p14:creationId xmlns:p14="http://schemas.microsoft.com/office/powerpoint/2010/main" val="122180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A0A2-9077-44C1-A41A-01AF47002787}"/>
              </a:ext>
            </a:extLst>
          </p:cNvPr>
          <p:cNvSpPr>
            <a:spLocks noGrp="1"/>
          </p:cNvSpPr>
          <p:nvPr>
            <p:ph type="title"/>
          </p:nvPr>
        </p:nvSpPr>
        <p:spPr/>
        <p:txBody>
          <a:bodyPr/>
          <a:lstStyle/>
          <a:p>
            <a:r>
              <a:rPr lang="en-US" dirty="0"/>
              <a:t>Program requirements – a closer look at </a:t>
            </a:r>
            <a:r>
              <a:rPr lang="en-US" i="1" dirty="0"/>
              <a:t>Functions</a:t>
            </a:r>
            <a:endParaRPr lang="en-AU" i="1" dirty="0"/>
          </a:p>
        </p:txBody>
      </p:sp>
      <p:sp>
        <p:nvSpPr>
          <p:cNvPr id="3" name="Content Placeholder 2">
            <a:extLst>
              <a:ext uri="{FF2B5EF4-FFF2-40B4-BE49-F238E27FC236}">
                <a16:creationId xmlns:a16="http://schemas.microsoft.com/office/drawing/2014/main" id="{FE0F4265-4D57-4C08-92A6-573BA2F4A6C4}"/>
              </a:ext>
            </a:extLst>
          </p:cNvPr>
          <p:cNvSpPr>
            <a:spLocks noGrp="1"/>
          </p:cNvSpPr>
          <p:nvPr>
            <p:ph sz="quarter" idx="13"/>
          </p:nvPr>
        </p:nvSpPr>
        <p:spPr>
          <a:xfrm>
            <a:off x="233463" y="1303506"/>
            <a:ext cx="8774349" cy="5176494"/>
          </a:xfrm>
        </p:spPr>
        <p:txBody>
          <a:bodyPr/>
          <a:lstStyle/>
          <a:p>
            <a:r>
              <a:rPr lang="en-AU" b="1" dirty="0">
                <a:solidFill>
                  <a:schemeClr val="accent2"/>
                </a:solidFill>
              </a:rPr>
              <a:t>Functions </a:t>
            </a:r>
            <a:r>
              <a:rPr lang="en-AU" dirty="0">
                <a:solidFill>
                  <a:schemeClr val="accent2"/>
                </a:solidFill>
              </a:rPr>
              <a:t>essentially describe how services partner with victim survivors on their journey to safety. </a:t>
            </a:r>
            <a:r>
              <a:rPr lang="en-AU" i="1" dirty="0">
                <a:solidFill>
                  <a:schemeClr val="accent2"/>
                </a:solidFill>
              </a:rPr>
              <a:t>Example: </a:t>
            </a:r>
            <a:r>
              <a:rPr lang="en-AU" sz="2000" i="1" dirty="0">
                <a:solidFill>
                  <a:schemeClr val="accent2"/>
                </a:solidFill>
              </a:rPr>
              <a:t>3.2.1 Screening, identification and triage:</a:t>
            </a:r>
          </a:p>
          <a:p>
            <a:endParaRPr lang="en-AU" dirty="0"/>
          </a:p>
        </p:txBody>
      </p:sp>
      <p:sp>
        <p:nvSpPr>
          <p:cNvPr id="5" name="Slide Number Placeholder 4">
            <a:extLst>
              <a:ext uri="{FF2B5EF4-FFF2-40B4-BE49-F238E27FC236}">
                <a16:creationId xmlns:a16="http://schemas.microsoft.com/office/drawing/2014/main" id="{CDD230A4-3EAC-4427-AB66-F05C19173730}"/>
              </a:ext>
            </a:extLst>
          </p:cNvPr>
          <p:cNvSpPr>
            <a:spLocks noGrp="1"/>
          </p:cNvSpPr>
          <p:nvPr>
            <p:ph type="sldNum" sz="quarter" idx="12"/>
          </p:nvPr>
        </p:nvSpPr>
        <p:spPr/>
        <p:txBody>
          <a:bodyPr/>
          <a:lstStyle/>
          <a:p>
            <a:pPr>
              <a:defRPr/>
            </a:pPr>
            <a:fld id="{15AF9A56-2477-4E54-9B3A-54EF47468CB2}" type="slidenum">
              <a:rPr lang="en-AU" altLang="en-US" smtClean="0"/>
              <a:pPr>
                <a:defRPr/>
              </a:pPr>
              <a:t>5</a:t>
            </a:fld>
            <a:endParaRPr lang="en-AU" altLang="en-US"/>
          </a:p>
        </p:txBody>
      </p:sp>
      <p:pic>
        <p:nvPicPr>
          <p:cNvPr id="8" name="Picture 7">
            <a:extLst>
              <a:ext uri="{FF2B5EF4-FFF2-40B4-BE49-F238E27FC236}">
                <a16:creationId xmlns:a16="http://schemas.microsoft.com/office/drawing/2014/main" id="{E3805BEC-179B-4E19-B1CB-5D66618452D9}"/>
              </a:ext>
            </a:extLst>
          </p:cNvPr>
          <p:cNvPicPr>
            <a:picLocks noChangeAspect="1"/>
          </p:cNvPicPr>
          <p:nvPr/>
        </p:nvPicPr>
        <p:blipFill>
          <a:blip r:embed="rId3"/>
          <a:stretch>
            <a:fillRect/>
          </a:stretch>
        </p:blipFill>
        <p:spPr>
          <a:xfrm>
            <a:off x="136188" y="2065106"/>
            <a:ext cx="8871624" cy="4414894"/>
          </a:xfrm>
          <a:prstGeom prst="rect">
            <a:avLst/>
          </a:prstGeom>
        </p:spPr>
      </p:pic>
    </p:spTree>
    <p:extLst>
      <p:ext uri="{BB962C8B-B14F-4D97-AF65-F5344CB8AC3E}">
        <p14:creationId xmlns:p14="http://schemas.microsoft.com/office/powerpoint/2010/main" val="43610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A0A2-9077-44C1-A41A-01AF47002787}"/>
              </a:ext>
            </a:extLst>
          </p:cNvPr>
          <p:cNvSpPr>
            <a:spLocks noGrp="1"/>
          </p:cNvSpPr>
          <p:nvPr>
            <p:ph type="title"/>
          </p:nvPr>
        </p:nvSpPr>
        <p:spPr/>
        <p:txBody>
          <a:bodyPr/>
          <a:lstStyle/>
          <a:p>
            <a:r>
              <a:rPr lang="en-US" dirty="0"/>
              <a:t>Program requirements – a closer look at </a:t>
            </a:r>
            <a:r>
              <a:rPr lang="en-US" i="1" dirty="0"/>
              <a:t>Life Domains</a:t>
            </a:r>
            <a:endParaRPr lang="en-AU" i="1" dirty="0"/>
          </a:p>
        </p:txBody>
      </p:sp>
      <p:sp>
        <p:nvSpPr>
          <p:cNvPr id="3" name="Content Placeholder 2">
            <a:extLst>
              <a:ext uri="{FF2B5EF4-FFF2-40B4-BE49-F238E27FC236}">
                <a16:creationId xmlns:a16="http://schemas.microsoft.com/office/drawing/2014/main" id="{FE0F4265-4D57-4C08-92A6-573BA2F4A6C4}"/>
              </a:ext>
            </a:extLst>
          </p:cNvPr>
          <p:cNvSpPr>
            <a:spLocks noGrp="1"/>
          </p:cNvSpPr>
          <p:nvPr>
            <p:ph sz="quarter" idx="13"/>
          </p:nvPr>
        </p:nvSpPr>
        <p:spPr>
          <a:xfrm>
            <a:off x="233463" y="1303506"/>
            <a:ext cx="8774349" cy="5176494"/>
          </a:xfrm>
        </p:spPr>
        <p:txBody>
          <a:bodyPr/>
          <a:lstStyle/>
          <a:p>
            <a:r>
              <a:rPr lang="en-AU" b="1" dirty="0">
                <a:solidFill>
                  <a:schemeClr val="accent2"/>
                </a:solidFill>
              </a:rPr>
              <a:t>Life Domains </a:t>
            </a:r>
            <a:r>
              <a:rPr lang="en-AU" dirty="0">
                <a:solidFill>
                  <a:schemeClr val="accent2"/>
                </a:solidFill>
              </a:rPr>
              <a:t>describe</a:t>
            </a:r>
            <a:r>
              <a:rPr lang="en-AU" b="1" dirty="0">
                <a:solidFill>
                  <a:schemeClr val="accent2"/>
                </a:solidFill>
              </a:rPr>
              <a:t> </a:t>
            </a:r>
            <a:r>
              <a:rPr lang="en-AU" sz="2000" dirty="0">
                <a:solidFill>
                  <a:schemeClr val="accent2"/>
                </a:solidFill>
              </a:rPr>
              <a:t>victim survivors’ safety and support needs </a:t>
            </a:r>
            <a:r>
              <a:rPr lang="en-AU" dirty="0">
                <a:solidFill>
                  <a:schemeClr val="accent2"/>
                </a:solidFill>
              </a:rPr>
              <a:t>across key everyday life areas. Example: </a:t>
            </a:r>
            <a:r>
              <a:rPr lang="en-AU" sz="2000" dirty="0">
                <a:solidFill>
                  <a:schemeClr val="accent2"/>
                </a:solidFill>
              </a:rPr>
              <a:t>3.3.2 Health and Wellbeing:</a:t>
            </a:r>
          </a:p>
          <a:p>
            <a:endParaRPr lang="en-AU" dirty="0"/>
          </a:p>
        </p:txBody>
      </p:sp>
      <p:sp>
        <p:nvSpPr>
          <p:cNvPr id="5" name="Slide Number Placeholder 4">
            <a:extLst>
              <a:ext uri="{FF2B5EF4-FFF2-40B4-BE49-F238E27FC236}">
                <a16:creationId xmlns:a16="http://schemas.microsoft.com/office/drawing/2014/main" id="{CDD230A4-3EAC-4427-AB66-F05C19173730}"/>
              </a:ext>
            </a:extLst>
          </p:cNvPr>
          <p:cNvSpPr>
            <a:spLocks noGrp="1"/>
          </p:cNvSpPr>
          <p:nvPr>
            <p:ph type="sldNum" sz="quarter" idx="12"/>
          </p:nvPr>
        </p:nvSpPr>
        <p:spPr/>
        <p:txBody>
          <a:bodyPr/>
          <a:lstStyle/>
          <a:p>
            <a:pPr>
              <a:defRPr/>
            </a:pPr>
            <a:fld id="{15AF9A56-2477-4E54-9B3A-54EF47468CB2}" type="slidenum">
              <a:rPr lang="en-AU" altLang="en-US" smtClean="0"/>
              <a:pPr>
                <a:defRPr/>
              </a:pPr>
              <a:t>6</a:t>
            </a:fld>
            <a:endParaRPr lang="en-AU" altLang="en-US"/>
          </a:p>
        </p:txBody>
      </p:sp>
      <p:pic>
        <p:nvPicPr>
          <p:cNvPr id="6" name="Picture 5">
            <a:extLst>
              <a:ext uri="{FF2B5EF4-FFF2-40B4-BE49-F238E27FC236}">
                <a16:creationId xmlns:a16="http://schemas.microsoft.com/office/drawing/2014/main" id="{9A85F599-DE73-41FE-BECB-6080994F2911}"/>
              </a:ext>
            </a:extLst>
          </p:cNvPr>
          <p:cNvPicPr>
            <a:picLocks noChangeAspect="1"/>
          </p:cNvPicPr>
          <p:nvPr/>
        </p:nvPicPr>
        <p:blipFill>
          <a:blip r:embed="rId3"/>
          <a:stretch>
            <a:fillRect/>
          </a:stretch>
        </p:blipFill>
        <p:spPr>
          <a:xfrm>
            <a:off x="136188" y="2074127"/>
            <a:ext cx="8871624" cy="4236241"/>
          </a:xfrm>
          <a:prstGeom prst="rect">
            <a:avLst/>
          </a:prstGeom>
        </p:spPr>
      </p:pic>
    </p:spTree>
    <p:extLst>
      <p:ext uri="{BB962C8B-B14F-4D97-AF65-F5344CB8AC3E}">
        <p14:creationId xmlns:p14="http://schemas.microsoft.com/office/powerpoint/2010/main" val="227929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A6D9-3694-40FC-B22B-1A31C555A37C}"/>
              </a:ext>
            </a:extLst>
          </p:cNvPr>
          <p:cNvSpPr>
            <a:spLocks noGrp="1"/>
          </p:cNvSpPr>
          <p:nvPr>
            <p:ph type="title"/>
          </p:nvPr>
        </p:nvSpPr>
        <p:spPr/>
        <p:txBody>
          <a:bodyPr/>
          <a:lstStyle/>
          <a:p>
            <a:r>
              <a:rPr lang="en-AU" dirty="0"/>
              <a:t>Additional requirements for working with children and young people, and for accommodation services (refuges)</a:t>
            </a:r>
          </a:p>
        </p:txBody>
      </p:sp>
      <p:sp>
        <p:nvSpPr>
          <p:cNvPr id="3" name="Content Placeholder 2">
            <a:extLst>
              <a:ext uri="{FF2B5EF4-FFF2-40B4-BE49-F238E27FC236}">
                <a16:creationId xmlns:a16="http://schemas.microsoft.com/office/drawing/2014/main" id="{00870EFA-D934-4896-AE58-27B1FF8C9601}"/>
              </a:ext>
            </a:extLst>
          </p:cNvPr>
          <p:cNvSpPr>
            <a:spLocks noGrp="1"/>
          </p:cNvSpPr>
          <p:nvPr>
            <p:ph sz="quarter" idx="13"/>
          </p:nvPr>
        </p:nvSpPr>
        <p:spPr>
          <a:xfrm>
            <a:off x="209007" y="1293223"/>
            <a:ext cx="8830490" cy="5186777"/>
          </a:xfrm>
        </p:spPr>
        <p:txBody>
          <a:bodyPr/>
          <a:lstStyle/>
          <a:p>
            <a:pPr marL="342900" indent="-342900">
              <a:spcBef>
                <a:spcPts val="200"/>
              </a:spcBef>
              <a:spcAft>
                <a:spcPts val="600"/>
              </a:spcAft>
              <a:buFont typeface="Wingdings" panose="05000000000000000000" pitchFamily="2" charset="2"/>
              <a:buChar char="Ø"/>
            </a:pPr>
            <a:r>
              <a:rPr lang="en-AU" sz="2000" dirty="0">
                <a:solidFill>
                  <a:schemeClr val="accent2"/>
                </a:solidFill>
              </a:rPr>
              <a:t>In areas where children’s unique, specific needs warrant extra requirements, these are highlighted in a different coloured box as additional requirements throughout the document. For example:</a:t>
            </a:r>
          </a:p>
          <a:p>
            <a:pPr>
              <a:spcBef>
                <a:spcPts val="200"/>
              </a:spcBef>
              <a:spcAft>
                <a:spcPts val="600"/>
              </a:spcAft>
            </a:pPr>
            <a:endParaRPr lang="en-AU" sz="2000" dirty="0">
              <a:solidFill>
                <a:schemeClr val="accent2"/>
              </a:solidFill>
            </a:endParaRPr>
          </a:p>
          <a:p>
            <a:pPr marL="342900" indent="-342900">
              <a:spcBef>
                <a:spcPts val="200"/>
              </a:spcBef>
              <a:spcAft>
                <a:spcPts val="600"/>
              </a:spcAft>
              <a:buFont typeface="Wingdings" panose="05000000000000000000" pitchFamily="2" charset="2"/>
              <a:buChar char="Ø"/>
            </a:pPr>
            <a:endParaRPr kumimoji="0" lang="en-AU" sz="2000" b="0" i="0" u="none" strike="noStrike" kern="1200" cap="none" spc="0" normalizeH="0" baseline="0" noProof="0" dirty="0">
              <a:ln>
                <a:noFill/>
              </a:ln>
              <a:solidFill>
                <a:srgbClr val="53565A"/>
              </a:solidFill>
              <a:effectLst/>
              <a:uLnTx/>
              <a:uFillTx/>
              <a:latin typeface="Arial" panose="020B0604020202020204"/>
              <a:ea typeface="ＭＳ Ｐゴシック" charset="0"/>
            </a:endParaRPr>
          </a:p>
          <a:p>
            <a:pPr marL="342900" indent="-342900">
              <a:spcBef>
                <a:spcPts val="200"/>
              </a:spcBef>
              <a:spcAft>
                <a:spcPts val="600"/>
              </a:spcAft>
              <a:buFont typeface="Wingdings" panose="05000000000000000000" pitchFamily="2" charset="2"/>
              <a:buChar char="Ø"/>
            </a:pPr>
            <a:endParaRPr lang="en-AU" dirty="0">
              <a:solidFill>
                <a:srgbClr val="53565A"/>
              </a:solidFill>
              <a:latin typeface="Arial" panose="020B0604020202020204"/>
            </a:endParaRPr>
          </a:p>
          <a:p>
            <a:pPr marL="342900" indent="-342900">
              <a:spcBef>
                <a:spcPts val="200"/>
              </a:spcBef>
              <a:spcAft>
                <a:spcPts val="600"/>
              </a:spcAft>
              <a:buFont typeface="Wingdings" panose="05000000000000000000" pitchFamily="2" charset="2"/>
              <a:buChar char="Ø"/>
            </a:pPr>
            <a:r>
              <a:rPr kumimoji="0" lang="en-AU" sz="2000" b="0" i="0" u="none" strike="noStrike" kern="1200" cap="none" spc="0" normalizeH="0" baseline="0" noProof="0" dirty="0">
                <a:ln>
                  <a:noFill/>
                </a:ln>
                <a:solidFill>
                  <a:srgbClr val="53565A"/>
                </a:solidFill>
                <a:effectLst/>
                <a:uLnTx/>
                <a:uFillTx/>
                <a:latin typeface="Arial" panose="020B0604020202020204"/>
                <a:ea typeface="ＭＳ Ｐゴシック" charset="0"/>
              </a:rPr>
              <a:t>In some areas of case management, family violence accommodation providers will attract additional requirements associated with their specific service delivery setting – these are also highlighted separately throughout the document. For example:</a:t>
            </a:r>
          </a:p>
          <a:p>
            <a:pPr>
              <a:spcBef>
                <a:spcPts val="200"/>
              </a:spcBef>
              <a:spcAft>
                <a:spcPts val="600"/>
              </a:spcAft>
            </a:pPr>
            <a:endParaRPr lang="en-AU" sz="2000" dirty="0">
              <a:solidFill>
                <a:schemeClr val="accent2"/>
              </a:solidFill>
            </a:endParaRPr>
          </a:p>
          <a:p>
            <a:endParaRPr lang="en-AU" dirty="0"/>
          </a:p>
        </p:txBody>
      </p:sp>
      <p:sp>
        <p:nvSpPr>
          <p:cNvPr id="5" name="Slide Number Placeholder 4">
            <a:extLst>
              <a:ext uri="{FF2B5EF4-FFF2-40B4-BE49-F238E27FC236}">
                <a16:creationId xmlns:a16="http://schemas.microsoft.com/office/drawing/2014/main" id="{9DB9DB3E-F890-42C8-A43D-72335FACF959}"/>
              </a:ext>
            </a:extLst>
          </p:cNvPr>
          <p:cNvSpPr>
            <a:spLocks noGrp="1"/>
          </p:cNvSpPr>
          <p:nvPr>
            <p:ph type="sldNum" sz="quarter" idx="12"/>
          </p:nvPr>
        </p:nvSpPr>
        <p:spPr/>
        <p:txBody>
          <a:bodyPr/>
          <a:lstStyle/>
          <a:p>
            <a:pPr>
              <a:defRPr/>
            </a:pPr>
            <a:fld id="{15AF9A56-2477-4E54-9B3A-54EF47468CB2}" type="slidenum">
              <a:rPr lang="en-AU" altLang="en-US" smtClean="0"/>
              <a:pPr>
                <a:defRPr/>
              </a:pPr>
              <a:t>7</a:t>
            </a:fld>
            <a:endParaRPr lang="en-AU" altLang="en-US"/>
          </a:p>
        </p:txBody>
      </p:sp>
      <p:pic>
        <p:nvPicPr>
          <p:cNvPr id="6" name="Picture 5">
            <a:extLst>
              <a:ext uri="{FF2B5EF4-FFF2-40B4-BE49-F238E27FC236}">
                <a16:creationId xmlns:a16="http://schemas.microsoft.com/office/drawing/2014/main" id="{DD65CCA3-F58E-4EF0-9BEB-624ACAF6F5E9}"/>
              </a:ext>
            </a:extLst>
          </p:cNvPr>
          <p:cNvPicPr>
            <a:picLocks noChangeAspect="1"/>
          </p:cNvPicPr>
          <p:nvPr/>
        </p:nvPicPr>
        <p:blipFill>
          <a:blip r:embed="rId3"/>
          <a:stretch>
            <a:fillRect/>
          </a:stretch>
        </p:blipFill>
        <p:spPr>
          <a:xfrm>
            <a:off x="209005" y="2364376"/>
            <a:ext cx="8830491" cy="1267098"/>
          </a:xfrm>
          <a:prstGeom prst="rect">
            <a:avLst/>
          </a:prstGeom>
        </p:spPr>
      </p:pic>
      <p:pic>
        <p:nvPicPr>
          <p:cNvPr id="8" name="Picture 7">
            <a:extLst>
              <a:ext uri="{FF2B5EF4-FFF2-40B4-BE49-F238E27FC236}">
                <a16:creationId xmlns:a16="http://schemas.microsoft.com/office/drawing/2014/main" id="{3D727701-680D-46A0-B5F3-F5F7B572A719}"/>
              </a:ext>
            </a:extLst>
          </p:cNvPr>
          <p:cNvPicPr>
            <a:picLocks noChangeAspect="1"/>
          </p:cNvPicPr>
          <p:nvPr/>
        </p:nvPicPr>
        <p:blipFill>
          <a:blip r:embed="rId4"/>
          <a:stretch>
            <a:fillRect/>
          </a:stretch>
        </p:blipFill>
        <p:spPr>
          <a:xfrm>
            <a:off x="209005" y="5201570"/>
            <a:ext cx="8830490" cy="1053064"/>
          </a:xfrm>
          <a:prstGeom prst="rect">
            <a:avLst/>
          </a:prstGeom>
        </p:spPr>
      </p:pic>
    </p:spTree>
    <p:extLst>
      <p:ext uri="{BB962C8B-B14F-4D97-AF65-F5344CB8AC3E}">
        <p14:creationId xmlns:p14="http://schemas.microsoft.com/office/powerpoint/2010/main" val="327296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41EA-099C-4319-A682-FB4A71642F69}"/>
              </a:ext>
            </a:extLst>
          </p:cNvPr>
          <p:cNvSpPr>
            <a:spLocks noGrp="1"/>
          </p:cNvSpPr>
          <p:nvPr>
            <p:ph type="title"/>
          </p:nvPr>
        </p:nvSpPr>
        <p:spPr/>
        <p:txBody>
          <a:bodyPr/>
          <a:lstStyle/>
          <a:p>
            <a:r>
              <a:rPr lang="en-US" dirty="0"/>
              <a:t>High level timeline – revised milestones</a:t>
            </a:r>
            <a:endParaRPr lang="en-AU" dirty="0"/>
          </a:p>
        </p:txBody>
      </p:sp>
      <p:sp>
        <p:nvSpPr>
          <p:cNvPr id="3" name="Content Placeholder 2">
            <a:extLst>
              <a:ext uri="{FF2B5EF4-FFF2-40B4-BE49-F238E27FC236}">
                <a16:creationId xmlns:a16="http://schemas.microsoft.com/office/drawing/2014/main" id="{826FD0D4-8315-4E23-827D-D7D746A0A7AE}"/>
              </a:ext>
            </a:extLst>
          </p:cNvPr>
          <p:cNvSpPr>
            <a:spLocks noGrp="1"/>
          </p:cNvSpPr>
          <p:nvPr>
            <p:ph sz="quarter" idx="13"/>
          </p:nvPr>
        </p:nvSpPr>
        <p:spPr>
          <a:xfrm>
            <a:off x="219919" y="1404730"/>
            <a:ext cx="8715737" cy="5331736"/>
          </a:xfrm>
        </p:spPr>
        <p:txBody>
          <a:bodyPr/>
          <a:lstStyle/>
          <a:p>
            <a:pPr marL="342900" indent="-342900">
              <a:spcBef>
                <a:spcPts val="300"/>
              </a:spcBef>
              <a:spcAft>
                <a:spcPts val="0"/>
              </a:spcAft>
              <a:buFont typeface="Arial" panose="020B0604020202020204" pitchFamily="34" charset="0"/>
              <a:buChar char="•"/>
            </a:pPr>
            <a:r>
              <a:rPr lang="en-AU" dirty="0">
                <a:solidFill>
                  <a:schemeClr val="tx1"/>
                </a:solidFill>
              </a:rPr>
              <a:t>By end June, self-assess the alignment of existing operations and procedural documentation with the program requirements using self-audit tool </a:t>
            </a:r>
            <a:r>
              <a:rPr lang="en-AU" dirty="0"/>
              <a:t>(previously by end April)</a:t>
            </a:r>
            <a:r>
              <a:rPr lang="en-AU" dirty="0">
                <a:solidFill>
                  <a:schemeClr val="tx1"/>
                </a:solidFill>
              </a:rPr>
              <a:t>.</a:t>
            </a:r>
          </a:p>
          <a:p>
            <a:pPr marL="342900" indent="-342900">
              <a:spcBef>
                <a:spcPts val="300"/>
              </a:spcBef>
              <a:spcAft>
                <a:spcPts val="0"/>
              </a:spcAft>
              <a:buFont typeface="Arial" panose="020B0604020202020204" pitchFamily="34" charset="0"/>
              <a:buChar char="•"/>
            </a:pPr>
            <a:r>
              <a:rPr lang="en-AU" dirty="0">
                <a:solidFill>
                  <a:schemeClr val="tx1"/>
                </a:solidFill>
              </a:rPr>
              <a:t>By the end of September, provide an Action plan to local APSS that, at a minimum, incorporates changes required to align their operations and procedural documentation with the program requirements </a:t>
            </a:r>
            <a:r>
              <a:rPr lang="en-AU" dirty="0"/>
              <a:t>(previously end June)</a:t>
            </a:r>
            <a:r>
              <a:rPr lang="en-AU" dirty="0">
                <a:solidFill>
                  <a:schemeClr val="tx1"/>
                </a:solidFill>
              </a:rPr>
              <a:t>.</a:t>
            </a:r>
          </a:p>
          <a:p>
            <a:pPr marL="342900" indent="-342900">
              <a:spcBef>
                <a:spcPts val="300"/>
              </a:spcBef>
              <a:spcAft>
                <a:spcPts val="0"/>
              </a:spcAft>
              <a:buFont typeface="Arial" panose="020B0604020202020204" pitchFamily="34" charset="0"/>
              <a:buChar char="•"/>
            </a:pPr>
            <a:r>
              <a:rPr lang="en-AU" dirty="0">
                <a:solidFill>
                  <a:schemeClr val="tx1"/>
                </a:solidFill>
              </a:rPr>
              <a:t>By end December, finalise operations and procedural documentation updates and commence preliminary activities to embed the program requirements (for example, via awareness raising activities with internal teams (</a:t>
            </a:r>
            <a:r>
              <a:rPr lang="en-AU" dirty="0"/>
              <a:t>previously by end September</a:t>
            </a:r>
            <a:r>
              <a:rPr lang="en-AU" dirty="0">
                <a:solidFill>
                  <a:schemeClr val="tx1"/>
                </a:solidFill>
              </a:rPr>
              <a:t>).</a:t>
            </a:r>
          </a:p>
          <a:p>
            <a:pPr marL="342900" indent="-342900">
              <a:spcBef>
                <a:spcPts val="300"/>
              </a:spcBef>
              <a:spcAft>
                <a:spcPts val="0"/>
              </a:spcAft>
              <a:buFont typeface="Arial" panose="020B0604020202020204" pitchFamily="34" charset="0"/>
              <a:buChar char="•"/>
            </a:pPr>
            <a:r>
              <a:rPr lang="en-AU" dirty="0">
                <a:solidFill>
                  <a:schemeClr val="tx1"/>
                </a:solidFill>
              </a:rPr>
              <a:t>In the first three months of 2023, review Action plans for completeness and update as required with further actions to fully embed the program requirements into organisational service delivery practices alongside work for MARAM and the Code of Practice (</a:t>
            </a:r>
            <a:r>
              <a:rPr lang="en-AU" dirty="0"/>
              <a:t>previously by end December</a:t>
            </a:r>
            <a:r>
              <a:rPr lang="en-AU" dirty="0">
                <a:solidFill>
                  <a:schemeClr val="tx1"/>
                </a:solidFill>
              </a:rPr>
              <a:t>). </a:t>
            </a:r>
          </a:p>
          <a:p>
            <a:endParaRPr lang="en-AU" dirty="0"/>
          </a:p>
        </p:txBody>
      </p:sp>
      <p:sp>
        <p:nvSpPr>
          <p:cNvPr id="5" name="Slide Number Placeholder 4">
            <a:extLst>
              <a:ext uri="{FF2B5EF4-FFF2-40B4-BE49-F238E27FC236}">
                <a16:creationId xmlns:a16="http://schemas.microsoft.com/office/drawing/2014/main" id="{04526E22-569A-4256-B708-DD008E3AD7C0}"/>
              </a:ext>
            </a:extLst>
          </p:cNvPr>
          <p:cNvSpPr>
            <a:spLocks noGrp="1"/>
          </p:cNvSpPr>
          <p:nvPr>
            <p:ph type="sldNum" sz="quarter" idx="12"/>
          </p:nvPr>
        </p:nvSpPr>
        <p:spPr/>
        <p:txBody>
          <a:bodyPr/>
          <a:lstStyle/>
          <a:p>
            <a:pPr>
              <a:defRPr/>
            </a:pPr>
            <a:fld id="{15AF9A56-2477-4E54-9B3A-54EF47468CB2}" type="slidenum">
              <a:rPr lang="en-AU" altLang="en-US" smtClean="0"/>
              <a:pPr>
                <a:defRPr/>
              </a:pPr>
              <a:t>8</a:t>
            </a:fld>
            <a:endParaRPr lang="en-AU" altLang="en-US"/>
          </a:p>
        </p:txBody>
      </p:sp>
    </p:spTree>
    <p:extLst>
      <p:ext uri="{BB962C8B-B14F-4D97-AF65-F5344CB8AC3E}">
        <p14:creationId xmlns:p14="http://schemas.microsoft.com/office/powerpoint/2010/main" val="68614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0D7D-53C3-4087-898A-342045CAFD3C}"/>
              </a:ext>
            </a:extLst>
          </p:cNvPr>
          <p:cNvSpPr>
            <a:spLocks noGrp="1"/>
          </p:cNvSpPr>
          <p:nvPr>
            <p:ph type="title"/>
          </p:nvPr>
        </p:nvSpPr>
        <p:spPr/>
        <p:txBody>
          <a:bodyPr/>
          <a:lstStyle/>
          <a:p>
            <a:r>
              <a:rPr lang="en-AU" dirty="0"/>
              <a:t>Developing an Action plan</a:t>
            </a:r>
          </a:p>
        </p:txBody>
      </p:sp>
      <p:pic>
        <p:nvPicPr>
          <p:cNvPr id="7" name="Content Placeholder 6">
            <a:extLst>
              <a:ext uri="{FF2B5EF4-FFF2-40B4-BE49-F238E27FC236}">
                <a16:creationId xmlns:a16="http://schemas.microsoft.com/office/drawing/2014/main" id="{214B94FC-025C-4A31-AD33-EF2C892031D9}"/>
              </a:ext>
            </a:extLst>
          </p:cNvPr>
          <p:cNvPicPr>
            <a:picLocks noGrp="1" noChangeAspect="1"/>
          </p:cNvPicPr>
          <p:nvPr>
            <p:ph sz="quarter" idx="13"/>
          </p:nvPr>
        </p:nvPicPr>
        <p:blipFill>
          <a:blip r:embed="rId3"/>
          <a:stretch>
            <a:fillRect/>
          </a:stretch>
        </p:blipFill>
        <p:spPr>
          <a:xfrm>
            <a:off x="143690" y="2481943"/>
            <a:ext cx="8869680" cy="3017520"/>
          </a:xfrm>
        </p:spPr>
      </p:pic>
      <p:sp>
        <p:nvSpPr>
          <p:cNvPr id="5" name="Slide Number Placeholder 4">
            <a:extLst>
              <a:ext uri="{FF2B5EF4-FFF2-40B4-BE49-F238E27FC236}">
                <a16:creationId xmlns:a16="http://schemas.microsoft.com/office/drawing/2014/main" id="{4B278EC7-2398-44C6-B6E0-9A9F118A8D02}"/>
              </a:ext>
            </a:extLst>
          </p:cNvPr>
          <p:cNvSpPr>
            <a:spLocks noGrp="1"/>
          </p:cNvSpPr>
          <p:nvPr>
            <p:ph type="sldNum" sz="quarter" idx="12"/>
          </p:nvPr>
        </p:nvSpPr>
        <p:spPr/>
        <p:txBody>
          <a:bodyPr/>
          <a:lstStyle/>
          <a:p>
            <a:pPr>
              <a:defRPr/>
            </a:pPr>
            <a:fld id="{15AF9A56-2477-4E54-9B3A-54EF47468CB2}" type="slidenum">
              <a:rPr lang="en-AU" altLang="en-US" smtClean="0"/>
              <a:pPr>
                <a:defRPr/>
              </a:pPr>
              <a:t>9</a:t>
            </a:fld>
            <a:endParaRPr lang="en-AU" altLang="en-US"/>
          </a:p>
        </p:txBody>
      </p:sp>
      <p:sp>
        <p:nvSpPr>
          <p:cNvPr id="9" name="TextBox 8">
            <a:extLst>
              <a:ext uri="{FF2B5EF4-FFF2-40B4-BE49-F238E27FC236}">
                <a16:creationId xmlns:a16="http://schemas.microsoft.com/office/drawing/2014/main" id="{96CF2775-0701-4268-98D8-F6F14DAA0124}"/>
              </a:ext>
            </a:extLst>
          </p:cNvPr>
          <p:cNvSpPr txBox="1"/>
          <p:nvPr/>
        </p:nvSpPr>
        <p:spPr>
          <a:xfrm>
            <a:off x="143690" y="1582672"/>
            <a:ext cx="8856620" cy="707886"/>
          </a:xfrm>
          <a:prstGeom prst="rect">
            <a:avLst/>
          </a:prstGeom>
          <a:noFill/>
        </p:spPr>
        <p:txBody>
          <a:bodyPr wrap="square">
            <a:spAutoFit/>
          </a:bodyPr>
          <a:lstStyle/>
          <a:p>
            <a:r>
              <a:rPr lang="en-AU" sz="2000" dirty="0">
                <a:latin typeface="+mn-lt"/>
                <a:ea typeface="ＭＳ Ｐゴシック" charset="0"/>
              </a:rPr>
              <a:t>Case management program requirements - combined mapping document, self audit tool and action plan</a:t>
            </a:r>
          </a:p>
        </p:txBody>
      </p:sp>
    </p:spTree>
    <p:extLst>
      <p:ext uri="{BB962C8B-B14F-4D97-AF65-F5344CB8AC3E}">
        <p14:creationId xmlns:p14="http://schemas.microsoft.com/office/powerpoint/2010/main" val="2708202839"/>
      </p:ext>
    </p:extLst>
  </p:cSld>
  <p:clrMapOvr>
    <a:masterClrMapping/>
  </p:clrMapOvr>
</p:sld>
</file>

<file path=ppt/theme/theme1.xml><?xml version="1.0" encoding="utf-8"?>
<a:theme xmlns:a="http://schemas.openxmlformats.org/drawingml/2006/main" name="Default Design">
  <a:themeElements>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gram Requirements Presentation to SLT - February 2021.potx" id="{E88B2D30-C289-4D2B-AF77-AC12B25AFB03}" vid="{041B7422-536F-4542-9B84-CE303C6C34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e0f2b5-5be5-4508-bce9-d7011ece0659" xsi:nil="true"/>
    <lcf76f155ced4ddcb4097134ff3c332f xmlns="06badf41-c0a1-41a6-983a-efd542c2c878">
      <Terms xmlns="http://schemas.microsoft.com/office/infopath/2007/PartnerControls"/>
    </lcf76f155ced4ddcb4097134ff3c332f>
    <Caption xmlns="06badf41-c0a1-41a6-983a-efd542c2c87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0C4347C5C6D34BA8C9FCC4F57D19B6" ma:contentTypeVersion="20" ma:contentTypeDescription="Create a new document." ma:contentTypeScope="" ma:versionID="0c3b25750aaa4907d0800f2715a4d6a9">
  <xsd:schema xmlns:xsd="http://www.w3.org/2001/XMLSchema" xmlns:xs="http://www.w3.org/2001/XMLSchema" xmlns:p="http://schemas.microsoft.com/office/2006/metadata/properties" xmlns:ns2="06badf41-c0a1-41a6-983a-efd542c2c878" xmlns:ns3="51ef5222-d273-4e86-adbf-8aa3d9e99a84" xmlns:ns4="5ce0f2b5-5be5-4508-bce9-d7011ece0659" targetNamespace="http://schemas.microsoft.com/office/2006/metadata/properties" ma:root="true" ma:fieldsID="1e0e4daec42ccf527de72b2be702ca1f" ns2:_="" ns3:_="" ns4:_="">
    <xsd:import namespace="06badf41-c0a1-41a6-983a-efd542c2c878"/>
    <xsd:import namespace="51ef5222-d273-4e86-adbf-8aa3d9e99a8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Cap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badf41-c0a1-41a6-983a-efd542c2c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Caption" ma:index="25" nillable="true" ma:displayName="Caption" ma:format="Dropdown" ma:internalName="Caption">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ef5222-d273-4e86-adbf-8aa3d9e99a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5a02ebc-a532-4cc7-9416-7e8309854dba}" ma:internalName="TaxCatchAll" ma:showField="CatchAllData" ma:web="51ef5222-d273-4e86-adbf-8aa3d9e99a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E97AE-F2CF-4675-9322-C8672F9C0CBE}">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5ce0f2b5-5be5-4508-bce9-d7011ece0659"/>
    <ds:schemaRef ds:uri="7ee2ad8a-2b33-419f-875c-ac0e4cfc6b7f"/>
    <ds:schemaRef ds:uri="31b2e4f9-c376-4e2f-bd2e-796d1bcd5746"/>
    <ds:schemaRef ds:uri="http://www.w3.org/XML/1998/namespace"/>
    <ds:schemaRef ds:uri="http://purl.org/dc/dcmitype/"/>
  </ds:schemaRefs>
</ds:datastoreItem>
</file>

<file path=customXml/itemProps2.xml><?xml version="1.0" encoding="utf-8"?>
<ds:datastoreItem xmlns:ds="http://schemas.openxmlformats.org/officeDocument/2006/customXml" ds:itemID="{ACB81F14-B623-4C51-A563-9094670A864B}">
  <ds:schemaRefs>
    <ds:schemaRef ds:uri="http://schemas.microsoft.com/sharepoint/v3/contenttype/forms"/>
  </ds:schemaRefs>
</ds:datastoreItem>
</file>

<file path=customXml/itemProps3.xml><?xml version="1.0" encoding="utf-8"?>
<ds:datastoreItem xmlns:ds="http://schemas.openxmlformats.org/officeDocument/2006/customXml" ds:itemID="{1A35ABCA-8AE8-4CFD-8682-A5356E810629}"/>
</file>

<file path=docProps/app.xml><?xml version="1.0" encoding="utf-8"?>
<Properties xmlns="http://schemas.openxmlformats.org/officeDocument/2006/extended-properties" xmlns:vt="http://schemas.openxmlformats.org/officeDocument/2006/docPropsVTypes">
  <Template>Program Requirements Presentation to SLT - February 2021</Template>
  <TotalTime>8277</TotalTime>
  <Words>4067</Words>
  <Application>Microsoft Office PowerPoint</Application>
  <PresentationFormat>On-screen Show (4:3)</PresentationFormat>
  <Paragraphs>269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Symbol</vt:lpstr>
      <vt:lpstr>Wingdings</vt:lpstr>
      <vt:lpstr>Default Design</vt:lpstr>
      <vt:lpstr>Case management program requirements   for specialist family violence services which support victim survivors</vt:lpstr>
      <vt:lpstr>Background</vt:lpstr>
      <vt:lpstr>Program requirements - Structure</vt:lpstr>
      <vt:lpstr>Program requirements – a closer look at Responses</vt:lpstr>
      <vt:lpstr>Program requirements – a closer look at Functions</vt:lpstr>
      <vt:lpstr>Program requirements – a closer look at Life Domains</vt:lpstr>
      <vt:lpstr>Additional requirements for working with children and young people, and for accommodation services (refuges)</vt:lpstr>
      <vt:lpstr>High level timeline – revised milestones</vt:lpstr>
      <vt:lpstr>Developing an Action plan</vt:lpstr>
      <vt:lpstr>Tools and resources for agencies</vt:lpstr>
      <vt:lpstr>Tools and resources for agencies</vt:lpstr>
      <vt:lpstr>Tools and resources for agencies</vt:lpstr>
      <vt:lpstr>Additional tools and resources - FSV</vt:lpstr>
      <vt:lpstr>Closing messages</vt:lpstr>
      <vt:lpstr>Contact us - We want to hear from you!</vt:lpstr>
    </vt:vector>
  </TitlesOfParts>
  <Company>Family Safety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Program Requirements for specialist family violence services February 2022</dc:title>
  <dc:creator>programservicedevelopment@familysafety.vic.gov.au</dc:creator>
  <cp:keywords>Case management program requirements: program requirements:</cp:keywords>
  <cp:lastModifiedBy>Toni Buck (DFFH)</cp:lastModifiedBy>
  <cp:revision>223</cp:revision>
  <cp:lastPrinted>2022-02-09T22:12:46Z</cp:lastPrinted>
  <dcterms:created xsi:type="dcterms:W3CDTF">2021-02-16T02:49:35Z</dcterms:created>
  <dcterms:modified xsi:type="dcterms:W3CDTF">2023-02-21T02:53:31Z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0x0101009F0C4347C5C6D34BA8C9FCC4F57D19B6</vt:lpwstr>
  </property>
  <property fmtid="{D5CDD505-2E9C-101B-9397-08002B2CF9AE}" pid="4" name="MSIP_Label_ad6ac21b-c26e-4a58-afbb-d8a477ffc503_Enabled">
    <vt:lpwstr>true</vt:lpwstr>
  </property>
  <property fmtid="{D5CDD505-2E9C-101B-9397-08002B2CF9AE}" pid="5" name="MSIP_Label_ad6ac21b-c26e-4a58-afbb-d8a477ffc503_SetDate">
    <vt:lpwstr>2023-02-21T02:53:29Z</vt:lpwstr>
  </property>
  <property fmtid="{D5CDD505-2E9C-101B-9397-08002B2CF9AE}" pid="6" name="MSIP_Label_ad6ac21b-c26e-4a58-afbb-d8a477ffc503_Method">
    <vt:lpwstr>Privileged</vt:lpwstr>
  </property>
  <property fmtid="{D5CDD505-2E9C-101B-9397-08002B2CF9AE}" pid="7" name="MSIP_Label_ad6ac21b-c26e-4a58-afbb-d8a477ffc503_Name">
    <vt:lpwstr>ad6ac21b-c26e-4a58-afbb-d8a477ffc503</vt:lpwstr>
  </property>
  <property fmtid="{D5CDD505-2E9C-101B-9397-08002B2CF9AE}" pid="8" name="MSIP_Label_ad6ac21b-c26e-4a58-afbb-d8a477ffc503_SiteId">
    <vt:lpwstr>c0e0601f-0fac-449c-9c88-a104c4eb9f28</vt:lpwstr>
  </property>
  <property fmtid="{D5CDD505-2E9C-101B-9397-08002B2CF9AE}" pid="9" name="MSIP_Label_ad6ac21b-c26e-4a58-afbb-d8a477ffc503_ActionId">
    <vt:lpwstr>042ae417-a734-498f-a39c-18b67d3b6611</vt:lpwstr>
  </property>
  <property fmtid="{D5CDD505-2E9C-101B-9397-08002B2CF9AE}" pid="10" name="MSIP_Label_ad6ac21b-c26e-4a58-afbb-d8a477ffc503_ContentBits">
    <vt:lpwstr>3</vt:lpwstr>
  </property>
</Properties>
</file>