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4"/>
  </p:sldMasterIdLst>
  <p:notesMasterIdLst>
    <p:notesMasterId r:id="rId16"/>
  </p:notesMasterIdLst>
  <p:sldIdLst>
    <p:sldId id="259" r:id="rId5"/>
    <p:sldId id="363" r:id="rId6"/>
    <p:sldId id="365" r:id="rId7"/>
    <p:sldId id="306" r:id="rId8"/>
    <p:sldId id="366" r:id="rId9"/>
    <p:sldId id="362" r:id="rId10"/>
    <p:sldId id="371" r:id="rId11"/>
    <p:sldId id="367" r:id="rId12"/>
    <p:sldId id="368" r:id="rId13"/>
    <p:sldId id="352" r:id="rId14"/>
    <p:sldId id="373" r:id="rId15"/>
  </p:sldIdLst>
  <p:sldSz cx="9144000" cy="6858000" type="screen4x3"/>
  <p:notesSz cx="6797675" cy="9926638"/>
  <p:defaultTextStyle>
    <a:defPPr>
      <a:defRPr lang="en-AU"/>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y" initials="L" lastIdx="3" clrIdx="0">
    <p:extLst>
      <p:ext uri="{19B8F6BF-5375-455C-9EA6-DF929625EA0E}">
        <p15:presenceInfo xmlns:p15="http://schemas.microsoft.com/office/powerpoint/2012/main" userId="S::leslyzambrano@dvvic.org.au::78ed3980-6d97-4c59-8b48-1427c7c25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4B"/>
    <a:srgbClr val="201547"/>
    <a:srgbClr val="004EA8"/>
    <a:srgbClr val="00FFFF"/>
    <a:srgbClr val="99CCFF"/>
    <a:srgbClr val="C5511A"/>
    <a:srgbClr val="004C97"/>
    <a:srgbClr val="0072CE"/>
    <a:srgbClr val="D50032"/>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F466B-842C-4221-B072-EFEB66680E96}" v="55" dt="2022-07-19T02:31:47.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snapToObjects="1">
      <p:cViewPr varScale="1">
        <p:scale>
          <a:sx n="110" d="100"/>
          <a:sy n="110" d="100"/>
        </p:scale>
        <p:origin x="160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B8C8A-5B21-4149-B6BA-05191CF61C3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a:extLst>
              <a:ext uri="{FF2B5EF4-FFF2-40B4-BE49-F238E27FC236}">
                <a16:creationId xmlns:a16="http://schemas.microsoft.com/office/drawing/2014/main" id="{9AF85F1E-D700-4F51-8DF2-D15C66A7F6F3}"/>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61164D75-B28E-479D-9866-66B1BFF9E4E6}" type="datetimeFigureOut">
              <a:rPr lang="en-AU"/>
              <a:pPr>
                <a:defRPr/>
              </a:pPr>
              <a:t>21/02/2023</a:t>
            </a:fld>
            <a:endParaRPr lang="en-AU"/>
          </a:p>
        </p:txBody>
      </p:sp>
      <p:sp>
        <p:nvSpPr>
          <p:cNvPr id="4" name="Slide Image Placeholder 3">
            <a:extLst>
              <a:ext uri="{FF2B5EF4-FFF2-40B4-BE49-F238E27FC236}">
                <a16:creationId xmlns:a16="http://schemas.microsoft.com/office/drawing/2014/main" id="{126F1C03-881B-4355-B07D-0335F39987D8}"/>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F64317A9-BCB3-48D5-A32A-E887A6F64F3F}"/>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12A132A2-195C-4467-844F-EF17D83B71B6}"/>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a:extLst>
              <a:ext uri="{FF2B5EF4-FFF2-40B4-BE49-F238E27FC236}">
                <a16:creationId xmlns:a16="http://schemas.microsoft.com/office/drawing/2014/main" id="{699881A1-67FA-4219-BF77-3134E65268F1}"/>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CB09518-359A-43B2-8A2D-1575ED3A054E}" type="slidenum">
              <a:rPr lang="en-AU" altLang="en-US"/>
              <a:pPr>
                <a:defRPr/>
              </a:pPr>
              <a:t>‹#›</a:t>
            </a:fld>
            <a:endParaRPr lang="en-AU" altLang="en-US"/>
          </a:p>
        </p:txBody>
      </p:sp>
    </p:spTree>
    <p:extLst>
      <p:ext uri="{BB962C8B-B14F-4D97-AF65-F5344CB8AC3E}">
        <p14:creationId xmlns:p14="http://schemas.microsoft.com/office/powerpoint/2010/main" val="186844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ic.gov.au/family-violence-recommendations/ensure-standards-specialist-family-violence-service-providers-tak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1166813" y="1241425"/>
            <a:ext cx="4464050"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endParaRPr lang="en-US" altLang="en-US" dirty="0"/>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DBCFDE-DC92-4BC0-B454-397A23783186}" type="slidenum">
              <a:rPr lang="en-AU" altLang="en-US" smtClean="0"/>
              <a:pPr/>
              <a:t>1</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a:t>In 2018, FSV asked Urbis to develop a set of case management guidelines that would support specialist family violence services to deliver family violence case management in line with a set of universal quality criteria. This work was commenced as part of Government’s response to RCFV Recommendation 140, and </a:t>
            </a:r>
            <a:r>
              <a:rPr lang="en-AU" b="0" i="0" u="none" dirty="0">
                <a:solidFill>
                  <a:srgbClr val="011A3C"/>
                </a:solidFill>
                <a:effectLst/>
                <a:latin typeface="VIC-Regular"/>
              </a:rPr>
              <a:t>also supports the implementation </a:t>
            </a:r>
            <a:r>
              <a:rPr lang="en-AU" sz="1200" b="0" i="0" u="none" kern="1200" dirty="0">
                <a:solidFill>
                  <a:srgbClr val="011A3C"/>
                </a:solidFill>
                <a:effectLst/>
                <a:latin typeface="VIC-Regular"/>
                <a:ea typeface="+mn-ea"/>
                <a:cs typeface="+mn-cs"/>
              </a:rPr>
              <a:t>of </a:t>
            </a:r>
            <a:r>
              <a:rPr lang="en-AU" sz="1200" b="0" i="0" u="none" kern="1200" dirty="0">
                <a:solidFill>
                  <a:srgbClr val="011A3C"/>
                </a:solidFill>
                <a:effectLst/>
                <a:latin typeface="VIC-Regular"/>
                <a:ea typeface="+mn-ea"/>
                <a:cs typeface="+mn-cs"/>
                <a:hlinkClick r:id="rId3">
                  <a:extLst>
                    <a:ext uri="{A12FA001-AC4F-418D-AE19-62706E023703}">
                      <ahyp:hlinkClr xmlns:ahyp="http://schemas.microsoft.com/office/drawing/2018/hyperlinkcolor" val="tx"/>
                    </a:ext>
                  </a:extLst>
                </a:hlinkClick>
              </a:rPr>
              <a:t>Recommendation 164</a:t>
            </a:r>
            <a:r>
              <a:rPr lang="en-AU" sz="1200" b="0" i="0" u="none" kern="1200" dirty="0">
                <a:solidFill>
                  <a:srgbClr val="011A3C"/>
                </a:solidFill>
                <a:effectLst/>
                <a:latin typeface="VIC-Regular"/>
                <a:ea typeface="+mn-ea"/>
                <a:cs typeface="+mn-cs"/>
              </a:rPr>
              <a:t>, which seeks </a:t>
            </a:r>
            <a:r>
              <a:rPr lang="en-AU" b="0" i="0" u="none" dirty="0">
                <a:solidFill>
                  <a:srgbClr val="011A3C"/>
                </a:solidFill>
                <a:effectLst/>
                <a:latin typeface="VIC-Regular"/>
              </a:rPr>
              <a:t>to ensure that the needs of diverse and faith communities are addressed in updated standards.</a:t>
            </a:r>
            <a:r>
              <a:rPr lang="en-AU" u="none" dirty="0"/>
              <a:t> </a:t>
            </a:r>
          </a:p>
          <a:p>
            <a:endParaRPr lang="en-AU" dirty="0"/>
          </a:p>
          <a:p>
            <a:r>
              <a:rPr lang="en-AU" dirty="0"/>
              <a:t>Through its engagement with the SFV sector and a detailed literature review (including close attention to the RCFV report and recommendations), Urbis developed a set of draft case management guidelines that:</a:t>
            </a:r>
          </a:p>
          <a:p>
            <a:endParaRPr lang="en-AU" dirty="0"/>
          </a:p>
          <a:p>
            <a:pPr marL="171450" indent="-171450">
              <a:buFont typeface="Arial" panose="020B0604020202020204" pitchFamily="34" charset="0"/>
              <a:buChar char="•"/>
            </a:pPr>
            <a:r>
              <a:rPr lang="en-AU" dirty="0"/>
              <a:t>Identified the defining features of specialist family violence case management</a:t>
            </a:r>
          </a:p>
          <a:p>
            <a:pPr marL="171450" indent="-171450">
              <a:buFont typeface="Arial" panose="020B0604020202020204" pitchFamily="34" charset="0"/>
              <a:buChar char="•"/>
            </a:pPr>
            <a:r>
              <a:rPr lang="en-AU" dirty="0"/>
              <a:t>Defined the scope of practice in the case management model through the use key domains, covering the common areas of practice – linked to need – that victim survivors frequently need to navigate </a:t>
            </a:r>
          </a:p>
          <a:p>
            <a:pPr marL="171450" indent="-171450">
              <a:buFont typeface="Arial" panose="020B0604020202020204" pitchFamily="34" charset="0"/>
              <a:buChar char="•"/>
            </a:pPr>
            <a:r>
              <a:rPr lang="en-AU" dirty="0"/>
              <a:t>Identified several stages of specialist family violence case management, encompassing the processes used to continually assess risk, support clients to increase their safety, reduce their risk, be empowered to regain control of their lives and choices, and work towards healing and recovery</a:t>
            </a:r>
          </a:p>
          <a:p>
            <a:pPr marL="171450" indent="-171450">
              <a:buFont typeface="Arial" panose="020B0604020202020204" pitchFamily="34" charset="0"/>
              <a:buChar char="•"/>
            </a:pPr>
            <a:r>
              <a:rPr lang="en-AU" dirty="0"/>
              <a:t>Articulated how the intensity and duration of support should align with each victim survivor’s circumstances and needs.</a:t>
            </a:r>
          </a:p>
          <a:p>
            <a:pPr marL="0" indent="0">
              <a:buFont typeface="Arial" panose="020B0604020202020204" pitchFamily="34" charset="0"/>
              <a:buNone/>
            </a:pPr>
            <a:endParaRPr lang="en-AU" dirty="0"/>
          </a:p>
          <a:p>
            <a:r>
              <a:rPr lang="en-AU" dirty="0"/>
              <a:t>Urbis’ work coincided with the development of several new MARAM practice guides and resources. For this reason, upon receiving Urbis’ draft guidelines FSV commenced a mapping exercise to identify the intersections of this broader work, and this highlighted a level of duplication and some inconsistencies which needed to be addressed.</a:t>
            </a:r>
          </a:p>
          <a:p>
            <a:endParaRPr lang="en-AU" dirty="0"/>
          </a:p>
          <a:p>
            <a:r>
              <a:rPr lang="en-AU" dirty="0"/>
              <a:t>A comprehensive reworking of Urbis’ draft guidelines was undertaken as a partnership between FSV and </a:t>
            </a:r>
            <a:r>
              <a:rPr lang="en-AU" dirty="0" err="1"/>
              <a:t>Safe+Equal</a:t>
            </a:r>
            <a:r>
              <a:rPr lang="en-AU" dirty="0"/>
              <a:t>. A small project team overseen by a joint FSV / </a:t>
            </a:r>
            <a:r>
              <a:rPr lang="en-AU" dirty="0" err="1"/>
              <a:t>Safe+Equal</a:t>
            </a:r>
            <a:r>
              <a:rPr lang="en-AU" dirty="0"/>
              <a:t> Governance Group was established to progress this work, with expert input from a </a:t>
            </a:r>
            <a:r>
              <a:rPr lang="en-AU" sz="1200" dirty="0">
                <a:solidFill>
                  <a:schemeClr val="accent2"/>
                </a:solidFill>
              </a:rPr>
              <a:t>broad based sector advisory group comprising family violence accommodation services, local specialist family violence services (rural and metro), together with a number of </a:t>
            </a:r>
            <a:r>
              <a:rPr lang="en-AU" sz="1200" dirty="0" err="1">
                <a:solidFill>
                  <a:schemeClr val="accent2"/>
                </a:solidFill>
              </a:rPr>
              <a:t>statewide</a:t>
            </a:r>
            <a:r>
              <a:rPr lang="en-AU" sz="1200" dirty="0">
                <a:solidFill>
                  <a:schemeClr val="accent2"/>
                </a:solidFill>
              </a:rPr>
              <a:t> services. </a:t>
            </a:r>
          </a:p>
          <a:p>
            <a:endParaRPr lang="en-AU" sz="1200" dirty="0">
              <a:solidFill>
                <a:schemeClr val="accent2"/>
              </a:solidFill>
            </a:endParaRPr>
          </a:p>
          <a:p>
            <a:r>
              <a:rPr lang="en-AU" sz="1200" dirty="0">
                <a:solidFill>
                  <a:schemeClr val="accent2"/>
                </a:solidFill>
              </a:rPr>
              <a:t>The Case management program requirements are the culmination of this work.</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solidFill>
                <a:schemeClr val="accent2"/>
              </a:solidFill>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3</a:t>
            </a:fld>
            <a:endParaRPr lang="en-AU" altLang="en-US"/>
          </a:p>
        </p:txBody>
      </p:sp>
    </p:spTree>
    <p:extLst>
      <p:ext uri="{BB962C8B-B14F-4D97-AF65-F5344CB8AC3E}">
        <p14:creationId xmlns:p14="http://schemas.microsoft.com/office/powerpoint/2010/main" val="82154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r>
              <a:rPr lang="en-AU" dirty="0">
                <a:solidFill>
                  <a:schemeClr val="accent2"/>
                </a:solidFill>
              </a:rPr>
              <a:t>Pitched at the organisational level, the Case management program requirements are designed to be a comprehensive guide or case management ‘manual’ for service managers, describing the </a:t>
            </a:r>
            <a:r>
              <a:rPr lang="en-AU" b="1" dirty="0">
                <a:solidFill>
                  <a:schemeClr val="accent2"/>
                </a:solidFill>
              </a:rPr>
              <a:t>‘what’</a:t>
            </a:r>
            <a:r>
              <a:rPr lang="en-AU" dirty="0">
                <a:solidFill>
                  <a:schemeClr val="accent2"/>
                </a:solidFill>
              </a:rPr>
              <a:t> agencies need to do to ensure quality case management service delivery. </a:t>
            </a:r>
          </a:p>
          <a:p>
            <a:pPr marL="0" marR="0" lvl="0" indent="0" algn="l" defTabSz="914400" rtl="0" eaLnBrk="0" fontAlgn="base" latinLnBrk="0" hangingPunct="0">
              <a:lnSpc>
                <a:spcPct val="100000"/>
              </a:lnSpc>
              <a:spcBef>
                <a:spcPts val="0"/>
              </a:spcBef>
              <a:spcAft>
                <a:spcPts val="600"/>
              </a:spcAft>
              <a:buClrTx/>
              <a:buSzTx/>
              <a:buFontTx/>
              <a:buNone/>
              <a:tabLst/>
              <a:defRPr/>
            </a:pPr>
            <a:endParaRPr lang="en-AU" dirty="0">
              <a:solidFill>
                <a:schemeClr val="accent2"/>
              </a:solidFill>
            </a:endParaRPr>
          </a:p>
          <a:p>
            <a:pPr marL="0" marR="0" lvl="0" indent="0" latinLnBrk="0">
              <a:spcBef>
                <a:spcPts val="0"/>
              </a:spcBef>
              <a:spcAft>
                <a:spcPts val="600"/>
              </a:spcAft>
              <a:buClrTx/>
              <a:buSzTx/>
              <a:buFont typeface="Arial" panose="020B0604020202020204" pitchFamily="34" charset="0"/>
              <a:buNone/>
              <a:tabLst/>
              <a:defRPr/>
            </a:pPr>
            <a:r>
              <a:rPr lang="en-AU" dirty="0">
                <a:solidFill>
                  <a:schemeClr val="accent2"/>
                </a:solidFill>
              </a:rPr>
              <a:t>They are aligned with the Code of Practice (which describes the ‘why’) and MARAM Framework (which describes the ‘how’). All three share similar goals, which are to: </a:t>
            </a:r>
          </a:p>
          <a:p>
            <a:pPr marL="0" lvl="1" indent="-411162">
              <a:spcBef>
                <a:spcPts val="0"/>
              </a:spcBef>
              <a:spcAft>
                <a:spcPts val="600"/>
              </a:spcAft>
              <a:buFont typeface="Arial" panose="020B0604020202020204" pitchFamily="34" charset="0"/>
              <a:buChar char="•"/>
              <a:defRPr/>
            </a:pPr>
            <a:r>
              <a:rPr lang="en-AU" dirty="0">
                <a:solidFill>
                  <a:schemeClr val="accent2"/>
                </a:solidFill>
              </a:rPr>
              <a:t>engage with evidence-based best practice</a:t>
            </a:r>
          </a:p>
          <a:p>
            <a:pPr marL="0" lvl="1" indent="-411162">
              <a:spcBef>
                <a:spcPts val="0"/>
              </a:spcBef>
              <a:spcAft>
                <a:spcPts val="600"/>
              </a:spcAft>
              <a:buFont typeface="Arial" panose="020B0604020202020204" pitchFamily="34" charset="0"/>
              <a:buChar char="•"/>
              <a:defRPr/>
            </a:pPr>
            <a:r>
              <a:rPr lang="en-AU" dirty="0">
                <a:solidFill>
                  <a:schemeClr val="accent2"/>
                </a:solidFill>
              </a:rPr>
              <a:t>enhance quality service provision </a:t>
            </a:r>
          </a:p>
          <a:p>
            <a:pPr marL="0" lvl="1" indent="-411162">
              <a:spcBef>
                <a:spcPts val="0"/>
              </a:spcBef>
              <a:spcAft>
                <a:spcPts val="600"/>
              </a:spcAft>
              <a:buFont typeface="Arial" panose="020B0604020202020204" pitchFamily="34" charset="0"/>
              <a:buChar char="•"/>
              <a:defRPr/>
            </a:pPr>
            <a:r>
              <a:rPr lang="en-AU" dirty="0">
                <a:solidFill>
                  <a:schemeClr val="accent2"/>
                </a:solidFill>
              </a:rPr>
              <a:t>enable state-wide consistency.</a:t>
            </a:r>
          </a:p>
          <a:p>
            <a:endParaRPr lang="en-AU" sz="1200" dirty="0">
              <a:solidFill>
                <a:schemeClr val="accent2"/>
              </a:solidFill>
            </a:endParaRPr>
          </a:p>
          <a:p>
            <a:r>
              <a:rPr lang="en-AU" sz="1200" dirty="0">
                <a:solidFill>
                  <a:schemeClr val="accent2"/>
                </a:solidFill>
              </a:rPr>
              <a:t>They have been structured around three core inter-related components that respond to victim survivors’ risk, needs and individual circumstances, taking into consideration the settings, situations, and impact of family violence on them. </a:t>
            </a:r>
          </a:p>
          <a:p>
            <a:endParaRPr lang="en-AU" sz="1200" dirty="0">
              <a:solidFill>
                <a:schemeClr val="accent2"/>
              </a:solidFill>
            </a:endParaRPr>
          </a:p>
          <a:p>
            <a:r>
              <a:rPr lang="en-AU" sz="1200" b="1" dirty="0"/>
              <a:t>Responses: </a:t>
            </a:r>
            <a:r>
              <a:rPr lang="en-AU" sz="1200" dirty="0">
                <a:solidFill>
                  <a:schemeClr val="accent2"/>
                </a:solidFill>
              </a:rPr>
              <a:t>Describe the duration and intensity of the case management support provided by services, which is often influenced by risk, complexity and a victim survivor’s readiness. It includes crisis responses as part of case management and recognises that “crisis” can occur at any time of victim survivors’ journey, even when a victim survivor is receiving a long-term response.  </a:t>
            </a:r>
          </a:p>
          <a:p>
            <a:endParaRPr lang="en-AU" sz="1200" b="1" dirty="0"/>
          </a:p>
          <a:p>
            <a:r>
              <a:rPr lang="en-AU" sz="1200" b="1" dirty="0"/>
              <a:t>Functions: </a:t>
            </a:r>
            <a:r>
              <a:rPr lang="en-AU" sz="1200" dirty="0">
                <a:solidFill>
                  <a:schemeClr val="accent2"/>
                </a:solidFill>
              </a:rPr>
              <a:t>Describe case management activities which are engaged to support victim survivors from entry to exit in the service journey. These functions are key in helping to link Responses and Life Domains. They are not necessarily linear or cyclical because victim survivors’ risk, needs and circumstances can change at any time. </a:t>
            </a:r>
          </a:p>
          <a:p>
            <a:endParaRPr lang="en-AU" sz="1200" b="1" dirty="0"/>
          </a:p>
          <a:p>
            <a:r>
              <a:rPr lang="en-AU" sz="1200" b="1" dirty="0"/>
              <a:t>Life Domains: </a:t>
            </a:r>
            <a:r>
              <a:rPr lang="en-AU" sz="1200" dirty="0">
                <a:solidFill>
                  <a:schemeClr val="accent2"/>
                </a:solidFill>
              </a:rPr>
              <a:t>Describe victim survivors’ safety and support needs across their life domains with an intersectional lens, taking into consideration the impact of perpetrators’ violent behaviour and ongoing complexities and barriers they face when seeking help. Life Domains become needs that should be addressed in a coordinated way, but if they are not impacted, they may represent protective factors and strengths that could be maximised. </a:t>
            </a:r>
          </a:p>
          <a:p>
            <a:endParaRPr lang="en-AU" sz="1200" dirty="0">
              <a:solidFill>
                <a:schemeClr val="accent2"/>
              </a:solidFill>
            </a:endParaRPr>
          </a:p>
          <a:p>
            <a:pPr marL="0" indent="0">
              <a:buFont typeface="Arial" panose="020B0604020202020204" pitchFamily="34" charset="0"/>
              <a:buNone/>
            </a:pPr>
            <a:r>
              <a:rPr lang="en-AU" sz="1200" b="0" dirty="0">
                <a:solidFill>
                  <a:schemeClr val="accent2"/>
                </a:solidFill>
              </a:rPr>
              <a:t>For victim survivors</a:t>
            </a:r>
            <a:r>
              <a:rPr lang="en-AU" sz="1200" dirty="0">
                <a:solidFill>
                  <a:schemeClr val="accent2"/>
                </a:solidFill>
              </a:rPr>
              <a:t>, they will deliver more consistent, equitable and accessible quality services across the state, no matter where they live or what support they need.</a:t>
            </a:r>
          </a:p>
          <a:p>
            <a:pPr marL="0" indent="0">
              <a:buFont typeface="Arial" panose="020B0604020202020204" pitchFamily="34" charset="0"/>
              <a:buNone/>
            </a:pPr>
            <a:endParaRPr lang="en-AU" sz="1200" dirty="0">
              <a:solidFill>
                <a:schemeClr val="accent2"/>
              </a:solidFill>
            </a:endParaRPr>
          </a:p>
          <a:p>
            <a:pPr marL="0" indent="0">
              <a:buFont typeface="Arial" panose="020B0604020202020204" pitchFamily="34" charset="0"/>
              <a:buNone/>
            </a:pPr>
            <a:r>
              <a:rPr lang="en-AU" sz="1200" b="0" dirty="0">
                <a:solidFill>
                  <a:schemeClr val="accent2"/>
                </a:solidFill>
              </a:rPr>
              <a:t>For Case management services</a:t>
            </a:r>
            <a:r>
              <a:rPr lang="en-AU" sz="1200" dirty="0">
                <a:solidFill>
                  <a:schemeClr val="accent2"/>
                </a:solidFill>
              </a:rPr>
              <a:t>, they provide a set of comprehensive, universal quality criteria which comprise value indicators at every stage of client support and links to essential tools and additional guidance.</a:t>
            </a:r>
          </a:p>
          <a:p>
            <a:pPr marL="0" indent="0">
              <a:buFont typeface="Arial" panose="020B0604020202020204" pitchFamily="34" charset="0"/>
              <a:buNone/>
            </a:pPr>
            <a:endParaRPr lang="en-AU" sz="1200" dirty="0">
              <a:solidFill>
                <a:schemeClr val="accent2"/>
              </a:solidFill>
            </a:endParaRPr>
          </a:p>
          <a:p>
            <a:pPr marL="0" indent="0">
              <a:buFont typeface="Arial" panose="020B0604020202020204" pitchFamily="34" charset="0"/>
              <a:buNone/>
            </a:pPr>
            <a:r>
              <a:rPr lang="en-AU" sz="1200" b="0" dirty="0">
                <a:solidFill>
                  <a:schemeClr val="accent2"/>
                </a:solidFill>
              </a:rPr>
              <a:t>For Government, sector partners and stakeholders</a:t>
            </a:r>
            <a:r>
              <a:rPr lang="en-AU" sz="1200" dirty="0">
                <a:solidFill>
                  <a:schemeClr val="accent2"/>
                </a:solidFill>
              </a:rPr>
              <a:t>, they synthesise the extensive reforms to the specialist family violence service system through quality performance indicators, incorporating legislative and policy changes and funding boosts which support victim survivors to recover and stay safe.</a:t>
            </a:r>
          </a:p>
          <a:p>
            <a:endParaRPr lang="en-AU" sz="1200" dirty="0">
              <a:solidFill>
                <a:schemeClr val="accent2"/>
              </a:solidFill>
            </a:endParaRPr>
          </a:p>
          <a:p>
            <a:endParaRPr lang="en-AU" sz="1200" dirty="0">
              <a:solidFill>
                <a:schemeClr val="accent2"/>
              </a:solidFill>
            </a:endParaRPr>
          </a:p>
          <a:p>
            <a:endParaRPr lang="en-AU" sz="1200" dirty="0">
              <a:solidFill>
                <a:schemeClr val="accent2"/>
              </a:solidFill>
            </a:endParaRP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4</a:t>
            </a:fld>
            <a:endParaRPr lang="en-AU" altLang="en-US"/>
          </a:p>
        </p:txBody>
      </p:sp>
    </p:spTree>
    <p:extLst>
      <p:ext uri="{BB962C8B-B14F-4D97-AF65-F5344CB8AC3E}">
        <p14:creationId xmlns:p14="http://schemas.microsoft.com/office/powerpoint/2010/main" val="362411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i="1" strike="noStrike" dirty="0"/>
              <a:t>For agencies that work with victim survivors in crisis, generally only a subset of the full Case management program requirements will apply in an after-hours context.</a:t>
            </a:r>
          </a:p>
          <a:p>
            <a:pPr>
              <a:lnSpc>
                <a:spcPts val="1350"/>
              </a:lnSpc>
              <a:spcAft>
                <a:spcPts val="600"/>
              </a:spcAft>
            </a:pPr>
            <a:endParaRPr lang="en-AU" sz="18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This diagram demonstrates how the </a:t>
            </a:r>
            <a:r>
              <a:rPr lang="en-AU" sz="1800" b="1" dirty="0">
                <a:effectLst/>
                <a:latin typeface="Arial" panose="020B0604020202020204" pitchFamily="34" charset="0"/>
                <a:ea typeface="Times" panose="02020603050405020304" pitchFamily="18" charset="0"/>
                <a:cs typeface="Times New Roman" panose="02020603050405020304" pitchFamily="18" charset="0"/>
              </a:rPr>
              <a:t>Crisis Response Model </a:t>
            </a:r>
            <a:r>
              <a:rPr lang="en-AU" sz="1800" dirty="0">
                <a:effectLst/>
                <a:latin typeface="Arial" panose="020B0604020202020204" pitchFamily="34" charset="0"/>
                <a:ea typeface="Times" panose="02020603050405020304" pitchFamily="18" charset="0"/>
                <a:cs typeface="Times New Roman" panose="02020603050405020304" pitchFamily="18" charset="0"/>
              </a:rPr>
              <a:t>relates to </a:t>
            </a:r>
            <a:r>
              <a:rPr lang="en-AU" sz="1800" i="1" dirty="0">
                <a:effectLst/>
                <a:latin typeface="Arial" panose="020B0604020202020204" pitchFamily="34" charset="0"/>
                <a:ea typeface="Times" panose="02020603050405020304" pitchFamily="18" charset="0"/>
                <a:cs typeface="Times New Roman" panose="02020603050405020304" pitchFamily="18" charset="0"/>
              </a:rPr>
              <a:t>the Case Management Program Requirements </a:t>
            </a:r>
            <a:r>
              <a:rPr lang="en-AU" sz="1800" dirty="0">
                <a:effectLst/>
                <a:latin typeface="Arial" panose="020B0604020202020204" pitchFamily="34" charset="0"/>
                <a:ea typeface="Times" panose="02020603050405020304" pitchFamily="18" charset="0"/>
                <a:cs typeface="Times New Roman" panose="02020603050405020304" pitchFamily="18" charset="0"/>
              </a:rPr>
              <a:t>and the relevant components. The responses, functions and domains highlighted here in dark green are those most relevant to a crisis response. The domains highlighted in lighter green are still relevant in a crisis response. All of the green elements, including both sets of roles and responsibilities, will constitute the </a:t>
            </a:r>
            <a:r>
              <a:rPr lang="en-AU" sz="1800" b="1" dirty="0">
                <a:effectLst/>
                <a:latin typeface="Arial" panose="020B0604020202020204" pitchFamily="34" charset="0"/>
                <a:ea typeface="Times" panose="02020603050405020304" pitchFamily="18" charset="0"/>
                <a:cs typeface="Times New Roman" panose="02020603050405020304" pitchFamily="18" charset="0"/>
              </a:rPr>
              <a:t>Crisis Response Model</a:t>
            </a:r>
            <a:r>
              <a:rPr lang="en-AU" sz="1800" dirty="0">
                <a:effectLst/>
                <a:latin typeface="Arial" panose="020B0604020202020204" pitchFamily="34" charset="0"/>
                <a:ea typeface="Times" panose="02020603050405020304" pitchFamily="18" charset="0"/>
                <a:cs typeface="Times New Roman" panose="02020603050405020304" pitchFamily="18" charset="0"/>
              </a:rPr>
              <a:t>.</a:t>
            </a:r>
          </a:p>
          <a:p>
            <a:pPr>
              <a:lnSpc>
                <a:spcPts val="1350"/>
              </a:lnSpc>
              <a:spcAft>
                <a:spcPts val="600"/>
              </a:spcAft>
            </a:pPr>
            <a:r>
              <a:rPr lang="en-AU" sz="1800" dirty="0">
                <a:effectLst/>
                <a:latin typeface="Arial" panose="020B0604020202020204" pitchFamily="34" charset="0"/>
                <a:ea typeface="Times" panose="02020603050405020304" pitchFamily="18" charset="0"/>
                <a:cs typeface="Times New Roman" panose="02020603050405020304" pitchFamily="18" charset="0"/>
              </a:rPr>
              <a:t>Family violence services providing an after-hours crisis response should navigate to the Crisis Response section of the program requirements to consider and understand the relevant domains and functions and ensure that their service response is aligned.</a:t>
            </a:r>
          </a:p>
          <a:p>
            <a:pPr>
              <a:lnSpc>
                <a:spcPts val="1350"/>
              </a:lnSpc>
              <a:spcAft>
                <a:spcPts val="600"/>
              </a:spcAft>
            </a:pPr>
            <a:endParaRPr lang="en-AU" sz="1800" b="1" i="1" strike="noStrike" dirty="0">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ts val="1350"/>
              </a:lnSpc>
              <a:spcBef>
                <a:spcPct val="30000"/>
              </a:spcBef>
              <a:spcAft>
                <a:spcPts val="600"/>
              </a:spcAft>
              <a:buClrTx/>
              <a:buSzTx/>
              <a:buFontTx/>
              <a:buNone/>
              <a:tabLst/>
              <a:defRPr/>
            </a:pPr>
            <a:r>
              <a:rPr lang="en-AU" b="1" i="1" strike="noStrike" dirty="0">
                <a:solidFill>
                  <a:srgbClr val="FF0000"/>
                </a:solidFill>
              </a:rPr>
              <a:t>*Talk through some scenarios which pertain specifically to after-hours’ providers system role in CRRRs emergency </a:t>
            </a:r>
            <a:r>
              <a:rPr lang="en-AU" b="1" i="1" strike="noStrike" dirty="0" err="1">
                <a:solidFill>
                  <a:srgbClr val="FF0000"/>
                </a:solidFill>
              </a:rPr>
              <a:t>accomm</a:t>
            </a:r>
            <a:r>
              <a:rPr lang="en-AU" b="1" i="1" strike="noStrike" dirty="0">
                <a:solidFill>
                  <a:srgbClr val="FF0000"/>
                </a:solidFill>
              </a:rPr>
              <a:t> and A-Hs*</a:t>
            </a:r>
          </a:p>
          <a:p>
            <a:pPr>
              <a:lnSpc>
                <a:spcPts val="1350"/>
              </a:lnSpc>
              <a:spcAft>
                <a:spcPts val="600"/>
              </a:spcAft>
            </a:pPr>
            <a:endParaRPr lang="en-AU" b="1" i="1" strike="noStrike" dirty="0"/>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6</a:t>
            </a:fld>
            <a:endParaRPr lang="en-AU" altLang="en-US"/>
          </a:p>
        </p:txBody>
      </p:sp>
    </p:spTree>
    <p:extLst>
      <p:ext uri="{BB962C8B-B14F-4D97-AF65-F5344CB8AC3E}">
        <p14:creationId xmlns:p14="http://schemas.microsoft.com/office/powerpoint/2010/main" val="381554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Examples of relevant CMPRs in </a:t>
            </a:r>
            <a:r>
              <a:rPr lang="en-AU" dirty="0">
                <a:solidFill>
                  <a:schemeClr val="accent1"/>
                </a:solidFill>
              </a:rPr>
              <a:t>after-hours</a:t>
            </a:r>
            <a:r>
              <a:rPr lang="en-AU" dirty="0"/>
              <a:t> context</a:t>
            </a:r>
          </a:p>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7</a:t>
            </a:fld>
            <a:endParaRPr lang="en-AU" altLang="en-US"/>
          </a:p>
        </p:txBody>
      </p:sp>
    </p:spTree>
    <p:extLst>
      <p:ext uri="{BB962C8B-B14F-4D97-AF65-F5344CB8AC3E}">
        <p14:creationId xmlns:p14="http://schemas.microsoft.com/office/powerpoint/2010/main" val="92403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rPr>
              <a:t>The key implementation steps and timeframes for in-scope agencies are:</a:t>
            </a:r>
          </a:p>
          <a:p>
            <a:pPr marL="342900" lvl="0" indent="-342900">
              <a:buFont typeface="+mj-lt"/>
              <a:buAutoNum type="arabicPeriod"/>
            </a:pPr>
            <a:r>
              <a:rPr lang="en-AU" sz="1200" dirty="0">
                <a:effectLst/>
                <a:latin typeface="Calibri" panose="020F0502020204030204" pitchFamily="34" charset="0"/>
                <a:ea typeface="Times New Roman" panose="02020603050405020304" pitchFamily="18" charset="0"/>
              </a:rPr>
              <a:t>By end of June 2022: Self-assess the alignment of service delivery practices against each of the program requirements, starting with a review of policy and procedural documentation. This can be done using the combined mapping document, self-audit tool and action plan distributed to agencies prior to each divisional information session in February / March 2022. Agencies are also welcome to use a self-assessment tool and action plan of their own design, or alternatively to use one of the two additional self-assessment template options developed by Safe and Equal in response to sector. The completed self-assessment should inform an action plan outlining the changes that will be made to align agencies’ policy and procedural documentation with the CMPR.</a:t>
            </a:r>
            <a:r>
              <a:rPr lang="en-US" sz="1200" dirty="0">
                <a:effectLst/>
                <a:latin typeface="Calibri" panose="020F0502020204030204" pitchFamily="34" charset="0"/>
                <a:ea typeface="Calibri" panose="020F0502020204030204" pitchFamily="34" charset="0"/>
              </a:rPr>
              <a:t> Safe and Equal also developed an </a:t>
            </a:r>
            <a:r>
              <a:rPr lang="en-US" sz="1200" b="0" dirty="0">
                <a:effectLst/>
                <a:latin typeface="Calibri" panose="020F0502020204030204" pitchFamily="34" charset="0"/>
                <a:ea typeface="Calibri" panose="020F0502020204030204" pitchFamily="34" charset="0"/>
              </a:rPr>
              <a:t>evidence guide </a:t>
            </a:r>
            <a:r>
              <a:rPr lang="en-US" sz="1200" dirty="0">
                <a:effectLst/>
                <a:latin typeface="Calibri" panose="020F0502020204030204" pitchFamily="34" charset="0"/>
                <a:ea typeface="Calibri" panose="020F0502020204030204" pitchFamily="34" charset="0"/>
              </a:rPr>
              <a:t>to assist agencies with this process.</a:t>
            </a:r>
            <a:endParaRPr lang="en-AU"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AU" sz="1200" dirty="0">
                <a:effectLst/>
                <a:latin typeface="Calibri" panose="020F0502020204030204" pitchFamily="34" charset="0"/>
                <a:ea typeface="Times New Roman" panose="02020603050405020304" pitchFamily="18" charset="0"/>
              </a:rPr>
              <a:t>By end September 2022: Develop an agency action plan and provide to local APSS contacts (noting there is no formal ‘approval’ required for these – this is about ensuring agencies have one). Agency action plans can go further than this if they wish and start to identify some of the other changes that might support them to organisationally embed the CMPR into service delivery practices. </a:t>
            </a:r>
            <a:endParaRPr lang="en-AU"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AU" sz="1200" dirty="0">
                <a:effectLst/>
                <a:latin typeface="Calibri" panose="020F0502020204030204" pitchFamily="34" charset="0"/>
                <a:ea typeface="Times New Roman" panose="02020603050405020304" pitchFamily="18" charset="0"/>
              </a:rPr>
              <a:t>By end December 2022: Update internal policy and procedure documents based on agency action plans. Agencies will need to keep local APSS contacts updated on progress against their action plans.</a:t>
            </a:r>
            <a:endParaRPr lang="en-AU"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AU" sz="1200" dirty="0">
                <a:effectLst/>
                <a:latin typeface="Calibri" panose="020F0502020204030204" pitchFamily="34" charset="0"/>
                <a:ea typeface="Times New Roman" panose="02020603050405020304" pitchFamily="18" charset="0"/>
              </a:rPr>
              <a:t>Jan - March 2023: Review action plans for completeness and update as required with further activities to more fully embed the CMPR into organisational service delivery practices alongside work for MARAM and the Code of Practice. </a:t>
            </a:r>
          </a:p>
          <a:p>
            <a:pPr marL="342900" lvl="0" indent="-342900">
              <a:buFont typeface="+mj-lt"/>
              <a:buAutoNum type="arabicPeriod"/>
            </a:pPr>
            <a:r>
              <a:rPr lang="en-AU" sz="1200" dirty="0">
                <a:effectLst/>
                <a:latin typeface="Calibri" panose="020F0502020204030204" pitchFamily="34" charset="0"/>
                <a:ea typeface="Times New Roman" panose="02020603050405020304" pitchFamily="18" charset="0"/>
              </a:rPr>
              <a:t>Continue with work to implement the additional identified activities to more fully embed the CMPR into organisational service delivery practices – maturity approach as per MARAM.</a:t>
            </a:r>
          </a:p>
          <a:p>
            <a:pPr marL="342900" lvl="0" indent="-342900">
              <a:buFont typeface="+mj-lt"/>
              <a:buAutoNum type="arabicPeriod"/>
            </a:pPr>
            <a:endParaRPr lang="en-AU" sz="1200" dirty="0">
              <a:effectLst/>
              <a:latin typeface="Calibri" panose="020F0502020204030204" pitchFamily="34" charset="0"/>
              <a:ea typeface="Calibri" panose="020F0502020204030204" pitchFamily="34" charset="0"/>
            </a:endParaRPr>
          </a:p>
          <a:p>
            <a:pPr marL="0" lvl="0" indent="0">
              <a:buFont typeface="+mj-lt"/>
              <a:buNone/>
            </a:pPr>
            <a:r>
              <a:rPr lang="en-AU" sz="1200" dirty="0">
                <a:effectLst/>
                <a:latin typeface="Calibri" panose="020F0502020204030204" pitchFamily="34" charset="0"/>
                <a:ea typeface="Calibri" panose="020F0502020204030204" pitchFamily="34" charset="0"/>
              </a:rPr>
              <a:t>Key points:</a:t>
            </a:r>
          </a:p>
          <a:p>
            <a:pPr marL="0" lvl="0" indent="0">
              <a:buFont typeface="+mj-lt"/>
              <a:buNone/>
            </a:pPr>
            <a:endParaRPr lang="en-AU" sz="1200" dirty="0">
              <a:effectLst/>
              <a:latin typeface="Calibri" panose="020F0502020204030204" pitchFamily="34" charset="0"/>
              <a:ea typeface="Calibri" panose="020F0502020204030204" pitchFamily="34" charset="0"/>
            </a:endParaRPr>
          </a:p>
          <a:p>
            <a:pPr marL="171450" lvl="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Alignment work is very much in keeping with related continuous quality improvement practices required for accreditation and contractual purposes.</a:t>
            </a:r>
          </a:p>
          <a:p>
            <a:pPr marL="171450" lvl="0" indent="-171450">
              <a:buFont typeface="Arial" panose="020B0604020202020204" pitchFamily="34" charset="0"/>
              <a:buChar char="•"/>
            </a:pPr>
            <a:endParaRPr lang="en-AU" sz="1200" dirty="0">
              <a:effectLst/>
              <a:latin typeface="Calibri" panose="020F0502020204030204" pitchFamily="34" charset="0"/>
              <a:ea typeface="Calibri" panose="020F0502020204030204" pitchFamily="34" charset="0"/>
            </a:endParaRPr>
          </a:p>
          <a:p>
            <a:pPr marL="171450" lvl="0" indent="-171450">
              <a:buFont typeface="Arial" panose="020B0604020202020204" pitchFamily="34" charset="0"/>
              <a:buChar char="•"/>
            </a:pPr>
            <a:r>
              <a:rPr lang="en-AU" sz="1200" dirty="0">
                <a:effectLst/>
                <a:latin typeface="Calibri" panose="020F0502020204030204" pitchFamily="34" charset="0"/>
                <a:ea typeface="Calibri" panose="020F0502020204030204" pitchFamily="34" charset="0"/>
              </a:rPr>
              <a:t>Agencies can undertake the activities required to align their service delivery with the program requirements over time.</a:t>
            </a:r>
          </a:p>
          <a:p>
            <a:pPr marL="0" lvl="0" indent="0">
              <a:buFont typeface="+mj-lt"/>
              <a:buNone/>
            </a:pPr>
            <a:endParaRPr lang="en-AU" sz="12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DCB09518-359A-43B2-8A2D-1575ED3A054E}"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1703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9</a:t>
            </a:fld>
            <a:endParaRPr lang="en-AU" altLang="en-US"/>
          </a:p>
        </p:txBody>
      </p:sp>
    </p:spTree>
    <p:extLst>
      <p:ext uri="{BB962C8B-B14F-4D97-AF65-F5344CB8AC3E}">
        <p14:creationId xmlns:p14="http://schemas.microsoft.com/office/powerpoint/2010/main" val="101964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b="0" dirty="0"/>
              <a:t>Some case management program requirements may need to be fleshed out in more detail through supplementary policy work. </a:t>
            </a:r>
          </a:p>
          <a:p>
            <a:pPr marL="0" indent="0">
              <a:buFont typeface="+mj-lt"/>
              <a:buNone/>
            </a:pPr>
            <a:endParaRPr lang="en-AU" b="0" dirty="0"/>
          </a:p>
          <a:p>
            <a:pPr marL="0" indent="0">
              <a:buFont typeface="+mj-lt"/>
              <a:buNone/>
            </a:pPr>
            <a:r>
              <a:rPr lang="en-AU" b="0" dirty="0"/>
              <a:t>By way of example, FSV is developing high level guidance for refuge eligibility, prioritisation and referral pathways and standard refuge referral / application form which will support Family violence accommodation services to deliver the Screening, identification and triage function. This piece will also support the roll out of the crisis responses work. Once complete, this work will become an additional resource under the Case management program requirements.</a:t>
            </a:r>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10</a:t>
            </a:fld>
            <a:endParaRPr lang="en-AU" altLang="en-US"/>
          </a:p>
        </p:txBody>
      </p:sp>
    </p:spTree>
    <p:extLst>
      <p:ext uri="{BB962C8B-B14F-4D97-AF65-F5344CB8AC3E}">
        <p14:creationId xmlns:p14="http://schemas.microsoft.com/office/powerpoint/2010/main" val="141943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DCB09518-359A-43B2-8A2D-1575ED3A054E}" type="slidenum">
              <a:rPr lang="en-AU" altLang="en-US" smtClean="0"/>
              <a:pPr>
                <a:defRPr/>
              </a:pPr>
              <a:t>11</a:t>
            </a:fld>
            <a:endParaRPr lang="en-AU" altLang="en-US"/>
          </a:p>
        </p:txBody>
      </p:sp>
    </p:spTree>
    <p:extLst>
      <p:ext uri="{BB962C8B-B14F-4D97-AF65-F5344CB8AC3E}">
        <p14:creationId xmlns:p14="http://schemas.microsoft.com/office/powerpoint/2010/main" val="713842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1" y="1782927"/>
            <a:ext cx="5194824"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424206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9057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539750" y="3077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4643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5666"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34876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806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672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60031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banner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648"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47052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banner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3321000"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6084646" y="1511999"/>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72750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banner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539750" y="1516311"/>
            <a:ext cx="3906000" cy="4500000"/>
          </a:xfrm>
        </p:spPr>
        <p:txBody>
          <a:bodyPr/>
          <a:lstStyle>
            <a:lvl1pPr>
              <a:defRPr sz="1100">
                <a:solidFill>
                  <a:schemeClr val="tx1"/>
                </a:solidFill>
              </a:defRPr>
            </a:lvl1pPr>
          </a:lstStyle>
          <a:p>
            <a:r>
              <a:rPr lang="en-US" noProof="0"/>
              <a:t>Click icon to add picture</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252" y="1516311"/>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12758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banner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3998912"/>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6469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67637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banner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539750" y="3077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4643300"/>
            <a:ext cx="1980000" cy="1368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67158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1" y="1782927"/>
            <a:ext cx="5194824"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424206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40939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1782927"/>
            <a:ext cx="6840000" cy="1637073"/>
          </a:xfrm>
        </p:spPr>
        <p:txBody>
          <a:bodyPr anchor="b" anchorCtr="0">
            <a:noAutofit/>
          </a:bodyPr>
          <a:lstStyle>
            <a:lvl1pPr algn="l">
              <a:defRPr sz="3200" baseline="0">
                <a:solidFill>
                  <a:schemeClr val="bg2"/>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5940000" cy="1613259"/>
          </a:xfrm>
        </p:spPr>
        <p:txBody>
          <a:bodyPr>
            <a:noAutofit/>
          </a:bodyPr>
          <a:lstStyle>
            <a:lvl1pPr marL="0" indent="0" algn="l">
              <a:buNone/>
              <a:defRPr sz="2200" b="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152737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999" y="1782927"/>
            <a:ext cx="6840000" cy="1637073"/>
          </a:xfrm>
        </p:spPr>
        <p:txBody>
          <a:bodyPr anchor="b" anchorCtr="0">
            <a:noAutofit/>
          </a:bodyPr>
          <a:lstStyle>
            <a:lvl1pPr algn="l">
              <a:defRPr sz="3200" baseline="0">
                <a:solidFill>
                  <a:schemeClr val="accent1"/>
                </a:solidFill>
              </a:defRPr>
            </a:lvl1pPr>
          </a:lstStyle>
          <a:p>
            <a:r>
              <a:rPr lang="en-US" noProof="0"/>
              <a:t>Click to edit Master title style</a:t>
            </a:r>
            <a:endParaRPr lang="en-AU" noProof="0" dirty="0"/>
          </a:p>
        </p:txBody>
      </p:sp>
      <p:sp>
        <p:nvSpPr>
          <p:cNvPr id="3" name="Subtitle 2"/>
          <p:cNvSpPr>
            <a:spLocks noGrp="1"/>
          </p:cNvSpPr>
          <p:nvPr>
            <p:ph type="subTitle" idx="1"/>
          </p:nvPr>
        </p:nvSpPr>
        <p:spPr>
          <a:xfrm>
            <a:off x="719999" y="3707998"/>
            <a:ext cx="5940000" cy="1613259"/>
          </a:xfrm>
        </p:spPr>
        <p:txBody>
          <a:bodyPr>
            <a:noAutofit/>
          </a:bodyPr>
          <a:lstStyle>
            <a:lvl1pPr marL="0" indent="0" algn="l">
              <a:buNone/>
              <a:defRPr sz="2200" b="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AU" noProof="0" dirty="0"/>
          </a:p>
        </p:txBody>
      </p:sp>
    </p:spTree>
    <p:extLst>
      <p:ext uri="{BB962C8B-B14F-4D97-AF65-F5344CB8AC3E}">
        <p14:creationId xmlns:p14="http://schemas.microsoft.com/office/powerpoint/2010/main" val="156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806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672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63378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7750" y="1512000"/>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171621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539354"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3321000" y="1512000"/>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6084646" y="1511999"/>
            <a:ext cx="2520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83611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539750" y="1516311"/>
            <a:ext cx="3906000" cy="4500000"/>
          </a:xfrm>
        </p:spPr>
        <p:txBody>
          <a:bodyPr/>
          <a:lstStyle>
            <a:lvl1pPr>
              <a:defRPr sz="1100">
                <a:solidFill>
                  <a:schemeClr val="tx1"/>
                </a:solidFill>
              </a:defRPr>
            </a:lvl1pPr>
          </a:lstStyle>
          <a:p>
            <a:r>
              <a:rPr lang="en-US"/>
              <a:t>Click icon to add picture</a:t>
            </a:r>
            <a:endParaRPr lang="en-AU" dirty="0"/>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698252" y="1516311"/>
            <a:ext cx="3906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9165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US" noProof="0"/>
              <a:t>Click to edit Master title style</a:t>
            </a:r>
            <a:endParaRPr lang="en-AU" noProof="0" dirty="0"/>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539750" y="15113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539750" y="3852000"/>
            <a:ext cx="1980000" cy="2160000"/>
          </a:xfrm>
        </p:spPr>
        <p:txBody>
          <a:bodyPr/>
          <a:lstStyle>
            <a:lvl1pPr>
              <a:defRPr sz="1100">
                <a:solidFill>
                  <a:schemeClr val="tx1"/>
                </a:solidFill>
              </a:defRPr>
            </a:lvl1pPr>
          </a:lstStyle>
          <a:p>
            <a:r>
              <a:rPr lang="en-US" noProof="0"/>
              <a:t>Click icon to add picture</a:t>
            </a:r>
            <a:endParaRPr lang="en-AU" noProof="0" dirty="0"/>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699750" y="1511300"/>
            <a:ext cx="5904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dirty="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7488000" y="6480000"/>
            <a:ext cx="612000" cy="378000"/>
          </a:xfrm>
        </p:spPr>
        <p:txBody>
          <a:bodyPr/>
          <a:lstStyle/>
          <a:p>
            <a:pPr>
              <a:defRPr/>
            </a:pPr>
            <a:fld id="{15AF9A56-2477-4E54-9B3A-54EF47468CB2}" type="slidenum">
              <a:rPr lang="en-AU" altLang="en-US" noProof="0" smtClean="0"/>
              <a:pPr>
                <a:defRPr/>
              </a:pPr>
              <a:t>‹#›</a:t>
            </a:fld>
            <a:endParaRPr lang="en-AU" altLang="en-US" noProof="0" dirty="0"/>
          </a:p>
        </p:txBody>
      </p:sp>
    </p:spTree>
    <p:extLst>
      <p:ext uri="{BB962C8B-B14F-4D97-AF65-F5344CB8AC3E}">
        <p14:creationId xmlns:p14="http://schemas.microsoft.com/office/powerpoint/2010/main" val="232447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539750" y="269874"/>
            <a:ext cx="80640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noProof="0"/>
              <a:t>Click to edit Master title style</a:t>
            </a:r>
            <a:endParaRPr lang="en-AU" altLang="en-US" noProof="0" dirty="0"/>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539750" y="1512001"/>
            <a:ext cx="806400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AU" altLang="en-US" noProof="0" dirty="0"/>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539750" y="6480000"/>
            <a:ext cx="1440000" cy="378000"/>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r>
              <a:rPr lang="en-AU" noProof="0" dirty="0"/>
              <a:t>TRIM</a:t>
            </a:r>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7488000" y="6480175"/>
            <a:ext cx="612000" cy="378000"/>
          </a:xfrm>
          <a:prstGeom prst="rect">
            <a:avLst/>
          </a:prstGeom>
        </p:spPr>
        <p:txBody>
          <a:bodyPr vert="horz" wrap="square" lIns="0" tIns="0" rIns="0" bIns="0" numCol="1" anchor="t" anchorCtr="0" compatLnSpc="1">
            <a:prstTxWarp prst="textNoShape">
              <a:avLst/>
            </a:prstTxWarp>
          </a:bodyPr>
          <a:lstStyle>
            <a:lvl1pPr algn="r">
              <a:defRPr sz="1200">
                <a:solidFill>
                  <a:schemeClr val="tx1">
                    <a:lumMod val="65000"/>
                    <a:lumOff val="35000"/>
                  </a:schemeClr>
                </a:solidFill>
              </a:defRPr>
            </a:lvl1pPr>
          </a:lstStyle>
          <a:p>
            <a:pPr>
              <a:defRPr/>
            </a:pPr>
            <a:fld id="{15AF9A56-2477-4E54-9B3A-54EF47468CB2}" type="slidenum">
              <a:rPr lang="en-AU" altLang="en-US" noProof="0" smtClean="0"/>
              <a:pPr>
                <a:defRPr/>
              </a:pPr>
              <a:t>‹#›</a:t>
            </a:fld>
            <a:endParaRPr lang="en-AU" altLang="en-US" noProof="0" dirty="0"/>
          </a:p>
        </p:txBody>
      </p:sp>
      <p:sp>
        <p:nvSpPr>
          <p:cNvPr id="2" name="MSIPCMContentMarking" descr="{&quot;HashCode&quot;:-1428298621,&quot;Placement&quot;:&quot;Header&quot;,&quot;Top&quot;:0.0,&quot;Left&quot;:323.117157,&quot;SlideWidth&quot;:720,&quot;SlideHeight&quot;:540}">
            <a:extLst>
              <a:ext uri="{FF2B5EF4-FFF2-40B4-BE49-F238E27FC236}">
                <a16:creationId xmlns:a16="http://schemas.microsoft.com/office/drawing/2014/main" id="{26537399-8DCB-4925-A0F9-CAA5F1D3FBFB}"/>
              </a:ext>
            </a:extLst>
          </p:cNvPr>
          <p:cNvSpPr txBox="1"/>
          <p:nvPr userDrawn="1"/>
        </p:nvSpPr>
        <p:spPr>
          <a:xfrm>
            <a:off x="4103588" y="0"/>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
        <p:nvSpPr>
          <p:cNvPr id="5" name="MSIPCMContentMarking" descr="{&quot;HashCode&quot;:-1404161052,&quot;Placement&quot;:&quot;Footer&quot;,&quot;Top&quot;:517.4484,&quot;Left&quot;:323.117157,&quot;SlideWidth&quot;:720,&quot;SlideHeight&quot;:540}">
            <a:extLst>
              <a:ext uri="{FF2B5EF4-FFF2-40B4-BE49-F238E27FC236}">
                <a16:creationId xmlns:a16="http://schemas.microsoft.com/office/drawing/2014/main" id="{252C9CA8-31D6-4D3C-A0EB-7B039C78F639}"/>
              </a:ext>
            </a:extLst>
          </p:cNvPr>
          <p:cNvSpPr txBox="1"/>
          <p:nvPr userDrawn="1"/>
        </p:nvSpPr>
        <p:spPr>
          <a:xfrm>
            <a:off x="4103588" y="65715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E4100E"/>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911" r:id="rId1"/>
    <p:sldLayoutId id="2147483921" r:id="rId2"/>
    <p:sldLayoutId id="2147483920" r:id="rId3"/>
    <p:sldLayoutId id="2147483922" r:id="rId4"/>
    <p:sldLayoutId id="2147483913" r:id="rId5"/>
    <p:sldLayoutId id="2147483914" r:id="rId6"/>
    <p:sldLayoutId id="2147483915" r:id="rId7"/>
    <p:sldLayoutId id="2147483918" r:id="rId8"/>
    <p:sldLayoutId id="2147483917" r:id="rId9"/>
    <p:sldLayoutId id="2147483916" r:id="rId10"/>
    <p:sldLayoutId id="2147483919" r:id="rId11"/>
    <p:sldLayoutId id="2147483923" r:id="rId12"/>
    <p:sldLayoutId id="2147483927" r:id="rId13"/>
    <p:sldLayoutId id="2147483926" r:id="rId14"/>
    <p:sldLayoutId id="2147483925" r:id="rId15"/>
    <p:sldLayoutId id="2147483924" r:id="rId16"/>
  </p:sldLayoutIdLst>
  <p:hf hdr="0" dt="0"/>
  <p:txStyles>
    <p:titleStyle>
      <a:lvl1pPr algn="l" defTabSz="457200" rtl="0" eaLnBrk="1" fontAlgn="base" hangingPunct="1">
        <a:spcBef>
          <a:spcPct val="0"/>
        </a:spcBef>
        <a:spcAft>
          <a:spcPct val="0"/>
        </a:spcAft>
        <a:defRPr sz="2400" kern="1200">
          <a:solidFill>
            <a:schemeClr val="accent2"/>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000" b="0" kern="1200">
          <a:solidFill>
            <a:schemeClr val="accent1"/>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mailto:gayeealy@safeandequal.org.au"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mailto:Programservicedevelopment@familysafety.vic.gov.au" TargetMode="External"/><Relationship Id="rId5" Type="http://schemas.openxmlformats.org/officeDocument/2006/relationships/image" Target="../media/image10.png"/><Relationship Id="rId4" Type="http://schemas.openxmlformats.org/officeDocument/2006/relationships/hyperlink" Target="mailto:admin@safeandequal.org.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720001" y="1487056"/>
            <a:ext cx="5412946" cy="2967418"/>
          </a:xfrm>
        </p:spPr>
        <p:txBody>
          <a:bodyPr anchor="b" anchorCtr="0"/>
          <a:lstStyle/>
          <a:p>
            <a:r>
              <a:rPr lang="en-AU" b="1" dirty="0"/>
              <a:t>Case management program requirements </a:t>
            </a:r>
            <a:br>
              <a:rPr lang="en-AU" b="1" dirty="0"/>
            </a:br>
            <a:br>
              <a:rPr lang="en-AU" sz="800" b="1" dirty="0"/>
            </a:br>
            <a:r>
              <a:rPr lang="en-US" sz="2400" dirty="0"/>
              <a:t>for specialist family violence services supporting victim survivors</a:t>
            </a:r>
            <a:endParaRPr lang="en-AU" sz="2400" dirty="0"/>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a:xfrm>
            <a:off x="720001" y="4779416"/>
            <a:ext cx="5412946" cy="1613259"/>
          </a:xfrm>
        </p:spPr>
        <p:txBody>
          <a:bodyPr/>
          <a:lstStyle/>
          <a:p>
            <a:pPr>
              <a:lnSpc>
                <a:spcPct val="100000"/>
              </a:lnSpc>
              <a:spcBef>
                <a:spcPts val="0"/>
              </a:spcBef>
              <a:spcAft>
                <a:spcPts val="0"/>
              </a:spcAft>
            </a:pPr>
            <a:r>
              <a:rPr lang="en-US" altLang="en-US" dirty="0"/>
              <a:t>Information for after-hours service providers</a:t>
            </a:r>
            <a:br>
              <a:rPr lang="en-US" altLang="en-US" dirty="0"/>
            </a:br>
            <a:endParaRPr lang="en-US" altLang="en-US" dirty="0"/>
          </a:p>
          <a:p>
            <a:r>
              <a:rPr lang="en-US" altLang="en-US" sz="1600" dirty="0"/>
              <a:t>July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02B2-6D06-4B37-A35B-DE860CB00907}"/>
              </a:ext>
            </a:extLst>
          </p:cNvPr>
          <p:cNvSpPr>
            <a:spLocks noGrp="1"/>
          </p:cNvSpPr>
          <p:nvPr>
            <p:ph type="title"/>
          </p:nvPr>
        </p:nvSpPr>
        <p:spPr/>
        <p:txBody>
          <a:bodyPr/>
          <a:lstStyle/>
          <a:p>
            <a:r>
              <a:rPr lang="en-US" dirty="0">
                <a:solidFill>
                  <a:schemeClr val="accent1"/>
                </a:solidFill>
              </a:rPr>
              <a:t>Additional tools and resources - FSV</a:t>
            </a:r>
            <a:endParaRPr lang="en-AU" dirty="0">
              <a:solidFill>
                <a:schemeClr val="accent1"/>
              </a:solidFill>
            </a:endParaRPr>
          </a:p>
        </p:txBody>
      </p:sp>
      <p:sp>
        <p:nvSpPr>
          <p:cNvPr id="3" name="Content Placeholder 2">
            <a:extLst>
              <a:ext uri="{FF2B5EF4-FFF2-40B4-BE49-F238E27FC236}">
                <a16:creationId xmlns:a16="http://schemas.microsoft.com/office/drawing/2014/main" id="{6C7F9EAD-4334-4C4D-A837-3396A8939B77}"/>
              </a:ext>
            </a:extLst>
          </p:cNvPr>
          <p:cNvSpPr>
            <a:spLocks noGrp="1"/>
          </p:cNvSpPr>
          <p:nvPr>
            <p:ph sz="quarter" idx="13"/>
          </p:nvPr>
        </p:nvSpPr>
        <p:spPr>
          <a:xfrm>
            <a:off x="365760" y="1404730"/>
            <a:ext cx="8438606" cy="4751522"/>
          </a:xfrm>
        </p:spPr>
        <p:txBody>
          <a:bodyPr/>
          <a:lstStyle/>
          <a:p>
            <a:r>
              <a:rPr lang="en-US" dirty="0">
                <a:solidFill>
                  <a:schemeClr val="tx1"/>
                </a:solidFill>
              </a:rPr>
              <a:t>FSV is progressing work on additional resources to support agencies to implement the Case management program requirements. </a:t>
            </a:r>
          </a:p>
          <a:p>
            <a:r>
              <a:rPr lang="en-US" dirty="0">
                <a:solidFill>
                  <a:schemeClr val="tx1"/>
                </a:solidFill>
              </a:rPr>
              <a:t>This work largely sits within the Program and Service Development Unit and is supported through our implementation teamwork with Safe + Equal.</a:t>
            </a:r>
          </a:p>
          <a:p>
            <a:r>
              <a:rPr lang="en-AU" dirty="0">
                <a:solidFill>
                  <a:schemeClr val="tx1"/>
                </a:solidFill>
              </a:rPr>
              <a:t>These are some examples of ‘enablers’ scheduled for development this year to support implementation of some of the crisis response elements within the </a:t>
            </a:r>
            <a:r>
              <a:rPr lang="en-US" dirty="0">
                <a:solidFill>
                  <a:schemeClr val="tx1"/>
                </a:solidFill>
              </a:rPr>
              <a:t>Case management program requirements:</a:t>
            </a:r>
            <a:endParaRPr lang="en-AU" dirty="0">
              <a:solidFill>
                <a:schemeClr val="tx1"/>
              </a:solidFill>
            </a:endParaRPr>
          </a:p>
          <a:p>
            <a:pPr marL="342900" indent="-342900">
              <a:buFont typeface="Arial" panose="020B0604020202020204" pitchFamily="34" charset="0"/>
              <a:buChar char="•"/>
            </a:pPr>
            <a:r>
              <a:rPr lang="en-AU" dirty="0">
                <a:solidFill>
                  <a:schemeClr val="tx1"/>
                </a:solidFill>
              </a:rPr>
              <a:t>refuge eligibility and prioritisation (policy)</a:t>
            </a:r>
          </a:p>
          <a:p>
            <a:pPr marL="342900" indent="-342900">
              <a:buFont typeface="Arial" panose="020B0604020202020204" pitchFamily="34" charset="0"/>
              <a:buChar char="•"/>
            </a:pPr>
            <a:r>
              <a:rPr lang="en-AU" dirty="0">
                <a:solidFill>
                  <a:schemeClr val="tx1"/>
                </a:solidFill>
              </a:rPr>
              <a:t>refuge referral pathways (policy and procedures)</a:t>
            </a:r>
          </a:p>
          <a:p>
            <a:pPr marL="342900" indent="-342900">
              <a:buFont typeface="Arial" panose="020B0604020202020204" pitchFamily="34" charset="0"/>
              <a:buChar char="•"/>
            </a:pPr>
            <a:r>
              <a:rPr lang="en-AU" dirty="0">
                <a:solidFill>
                  <a:schemeClr val="tx1"/>
                </a:solidFill>
              </a:rPr>
              <a:t>a standard refuge referral / application (procedure/template)</a:t>
            </a:r>
            <a:endParaRPr lang="en-US" dirty="0">
              <a:solidFill>
                <a:schemeClr val="tx1"/>
              </a:solidFill>
            </a:endParaRPr>
          </a:p>
        </p:txBody>
      </p:sp>
      <p:sp>
        <p:nvSpPr>
          <p:cNvPr id="5" name="Slide Number Placeholder 4">
            <a:extLst>
              <a:ext uri="{FF2B5EF4-FFF2-40B4-BE49-F238E27FC236}">
                <a16:creationId xmlns:a16="http://schemas.microsoft.com/office/drawing/2014/main" id="{1C2CB47A-AB84-4013-8F0A-3EAB97D0EA94}"/>
              </a:ext>
            </a:extLst>
          </p:cNvPr>
          <p:cNvSpPr>
            <a:spLocks noGrp="1"/>
          </p:cNvSpPr>
          <p:nvPr>
            <p:ph type="sldNum" sz="quarter" idx="12"/>
          </p:nvPr>
        </p:nvSpPr>
        <p:spPr/>
        <p:txBody>
          <a:bodyPr/>
          <a:lstStyle/>
          <a:p>
            <a:pPr>
              <a:defRPr/>
            </a:pPr>
            <a:fld id="{15AF9A56-2477-4E54-9B3A-54EF47468CB2}" type="slidenum">
              <a:rPr lang="en-AU" altLang="en-US" smtClean="0"/>
              <a:pPr>
                <a:defRPr/>
              </a:pPr>
              <a:t>10</a:t>
            </a:fld>
            <a:endParaRPr lang="en-AU" altLang="en-US"/>
          </a:p>
        </p:txBody>
      </p:sp>
    </p:spTree>
    <p:extLst>
      <p:ext uri="{BB962C8B-B14F-4D97-AF65-F5344CB8AC3E}">
        <p14:creationId xmlns:p14="http://schemas.microsoft.com/office/powerpoint/2010/main" val="426244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5B06-FE1B-4C9F-90A2-9C8A8D8BBDCF}"/>
              </a:ext>
            </a:extLst>
          </p:cNvPr>
          <p:cNvSpPr>
            <a:spLocks noGrp="1"/>
          </p:cNvSpPr>
          <p:nvPr>
            <p:ph type="title"/>
          </p:nvPr>
        </p:nvSpPr>
        <p:spPr/>
        <p:txBody>
          <a:bodyPr/>
          <a:lstStyle/>
          <a:p>
            <a:r>
              <a:rPr lang="en-US" dirty="0">
                <a:solidFill>
                  <a:schemeClr val="accent1"/>
                </a:solidFill>
              </a:rPr>
              <a:t>Got questions?</a:t>
            </a:r>
            <a:endParaRPr lang="en-AU" dirty="0">
              <a:solidFill>
                <a:schemeClr val="accent1"/>
              </a:solidFill>
            </a:endParaRPr>
          </a:p>
        </p:txBody>
      </p:sp>
      <p:sp>
        <p:nvSpPr>
          <p:cNvPr id="3" name="Content Placeholder 2">
            <a:extLst>
              <a:ext uri="{FF2B5EF4-FFF2-40B4-BE49-F238E27FC236}">
                <a16:creationId xmlns:a16="http://schemas.microsoft.com/office/drawing/2014/main" id="{9670B446-8FE7-4B45-B198-589D9E717183}"/>
              </a:ext>
            </a:extLst>
          </p:cNvPr>
          <p:cNvSpPr>
            <a:spLocks noGrp="1"/>
          </p:cNvSpPr>
          <p:nvPr>
            <p:ph sz="quarter" idx="13"/>
          </p:nvPr>
        </p:nvSpPr>
        <p:spPr>
          <a:xfrm>
            <a:off x="539354" y="1246909"/>
            <a:ext cx="4032646" cy="4754700"/>
          </a:xfrm>
        </p:spPr>
        <p:txBody>
          <a:bodyPr/>
          <a:lstStyle/>
          <a:p>
            <a:endParaRPr lang="en-AU" sz="2000" dirty="0">
              <a:hlinkClick r:id="rId3"/>
            </a:endParaRPr>
          </a:p>
          <a:p>
            <a:endParaRPr lang="en-AU" dirty="0">
              <a:hlinkClick r:id="rId3"/>
            </a:endParaRPr>
          </a:p>
          <a:p>
            <a:endParaRPr lang="en-AU" dirty="0">
              <a:hlinkClick r:id="rId3"/>
            </a:endParaRPr>
          </a:p>
          <a:p>
            <a:br>
              <a:rPr lang="en-AU" dirty="0">
                <a:solidFill>
                  <a:schemeClr val="tx1"/>
                </a:solidFill>
              </a:rPr>
            </a:br>
            <a:endParaRPr lang="en-AU" dirty="0">
              <a:solidFill>
                <a:schemeClr val="tx1"/>
              </a:solidFill>
            </a:endParaRPr>
          </a:p>
          <a:p>
            <a:r>
              <a:rPr lang="en-AU" dirty="0">
                <a:solidFill>
                  <a:schemeClr val="tx1"/>
                </a:solidFill>
              </a:rPr>
              <a:t>(03) 8346 5200</a:t>
            </a:r>
          </a:p>
          <a:p>
            <a:r>
              <a:rPr lang="en-AU" dirty="0">
                <a:solidFill>
                  <a:schemeClr val="tx1"/>
                </a:solidFill>
                <a:hlinkClick r:id="rId4"/>
              </a:rPr>
              <a:t>admin@safeandequal.org.au</a:t>
            </a:r>
            <a:r>
              <a:rPr lang="en-AU" dirty="0">
                <a:solidFill>
                  <a:schemeClr val="tx1"/>
                </a:solidFill>
              </a:rPr>
              <a:t>	</a:t>
            </a:r>
          </a:p>
        </p:txBody>
      </p:sp>
      <p:sp>
        <p:nvSpPr>
          <p:cNvPr id="5" name="Slide Number Placeholder 4">
            <a:extLst>
              <a:ext uri="{FF2B5EF4-FFF2-40B4-BE49-F238E27FC236}">
                <a16:creationId xmlns:a16="http://schemas.microsoft.com/office/drawing/2014/main" id="{1BA5D2A9-C47F-4F87-A879-FEC00A213D36}"/>
              </a:ext>
            </a:extLst>
          </p:cNvPr>
          <p:cNvSpPr>
            <a:spLocks noGrp="1"/>
          </p:cNvSpPr>
          <p:nvPr>
            <p:ph type="sldNum" sz="quarter" idx="12"/>
          </p:nvPr>
        </p:nvSpPr>
        <p:spPr/>
        <p:txBody>
          <a:bodyPr/>
          <a:lstStyle/>
          <a:p>
            <a:pPr>
              <a:defRPr/>
            </a:pPr>
            <a:fld id="{15AF9A56-2477-4E54-9B3A-54EF47468CB2}" type="slidenum">
              <a:rPr lang="en-AU" altLang="en-US" smtClean="0"/>
              <a:pPr>
                <a:defRPr/>
              </a:pPr>
              <a:t>11</a:t>
            </a:fld>
            <a:endParaRPr lang="en-AU" altLang="en-US"/>
          </a:p>
        </p:txBody>
      </p:sp>
      <p:pic>
        <p:nvPicPr>
          <p:cNvPr id="7" name="Picture 6" descr="Icon&#10;&#10;Description automatically generated">
            <a:extLst>
              <a:ext uri="{FF2B5EF4-FFF2-40B4-BE49-F238E27FC236}">
                <a16:creationId xmlns:a16="http://schemas.microsoft.com/office/drawing/2014/main" id="{B4C6D8D3-A49E-4EF7-B57F-3B48F8A6066F}"/>
              </a:ext>
            </a:extLst>
          </p:cNvPr>
          <p:cNvPicPr>
            <a:picLocks noChangeAspect="1"/>
          </p:cNvPicPr>
          <p:nvPr/>
        </p:nvPicPr>
        <p:blipFill>
          <a:blip r:embed="rId5"/>
          <a:stretch>
            <a:fillRect/>
          </a:stretch>
        </p:blipFill>
        <p:spPr>
          <a:xfrm>
            <a:off x="0" y="2118805"/>
            <a:ext cx="3946859" cy="1212223"/>
          </a:xfrm>
          <a:prstGeom prst="rect">
            <a:avLst/>
          </a:prstGeom>
        </p:spPr>
      </p:pic>
      <p:sp>
        <p:nvSpPr>
          <p:cNvPr id="8" name="Content Placeholder 2">
            <a:extLst>
              <a:ext uri="{FF2B5EF4-FFF2-40B4-BE49-F238E27FC236}">
                <a16:creationId xmlns:a16="http://schemas.microsoft.com/office/drawing/2014/main" id="{7FC036D3-3CC1-456F-ABD9-C5891157497C}"/>
              </a:ext>
            </a:extLst>
          </p:cNvPr>
          <p:cNvSpPr txBox="1">
            <a:spLocks/>
          </p:cNvSpPr>
          <p:nvPr/>
        </p:nvSpPr>
        <p:spPr bwMode="auto">
          <a:xfrm>
            <a:off x="4905633" y="1680504"/>
            <a:ext cx="385672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1" fontAlgn="base" hangingPunct="1">
              <a:lnSpc>
                <a:spcPct val="110000"/>
              </a:lnSpc>
              <a:spcBef>
                <a:spcPts val="800"/>
              </a:spcBef>
              <a:spcAft>
                <a:spcPts val="800"/>
              </a:spcAft>
              <a:defRPr sz="2000" b="0" kern="1200">
                <a:solidFill>
                  <a:schemeClr val="accent1"/>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AU" dirty="0">
              <a:hlinkClick r:id="rId3"/>
            </a:endParaRPr>
          </a:p>
          <a:p>
            <a:endParaRPr lang="en-AU" dirty="0">
              <a:hlinkClick r:id="rId3"/>
            </a:endParaRPr>
          </a:p>
          <a:p>
            <a:pPr>
              <a:spcBef>
                <a:spcPts val="0"/>
              </a:spcBef>
              <a:spcAft>
                <a:spcPts val="0"/>
              </a:spcAft>
            </a:pPr>
            <a:br>
              <a:rPr lang="en-AU" dirty="0">
                <a:solidFill>
                  <a:schemeClr val="tx1"/>
                </a:solidFill>
              </a:rPr>
            </a:br>
            <a:br>
              <a:rPr lang="en-AU" dirty="0">
                <a:solidFill>
                  <a:schemeClr val="tx1"/>
                </a:solidFill>
              </a:rPr>
            </a:br>
            <a:r>
              <a:rPr lang="en-AU" dirty="0">
                <a:solidFill>
                  <a:schemeClr val="tx1"/>
                </a:solidFill>
              </a:rPr>
              <a:t>Program Service Development</a:t>
            </a:r>
          </a:p>
          <a:p>
            <a:pPr>
              <a:spcBef>
                <a:spcPts val="0"/>
              </a:spcBef>
              <a:spcAft>
                <a:spcPts val="0"/>
              </a:spcAft>
            </a:pPr>
            <a:endParaRPr lang="en-AU" dirty="0">
              <a:solidFill>
                <a:schemeClr val="tx1"/>
              </a:solidFill>
            </a:endParaRPr>
          </a:p>
          <a:p>
            <a:pPr>
              <a:spcBef>
                <a:spcPts val="0"/>
              </a:spcBef>
              <a:spcAft>
                <a:spcPts val="0"/>
              </a:spcAft>
            </a:pPr>
            <a:r>
              <a:rPr lang="en-AU" dirty="0">
                <a:solidFill>
                  <a:schemeClr val="tx1"/>
                </a:solidFill>
              </a:rPr>
              <a:t>1300 758 554</a:t>
            </a:r>
          </a:p>
          <a:p>
            <a:pPr>
              <a:spcBef>
                <a:spcPts val="0"/>
              </a:spcBef>
              <a:spcAft>
                <a:spcPts val="0"/>
              </a:spcAft>
            </a:pPr>
            <a:endParaRPr lang="en-AU" dirty="0">
              <a:solidFill>
                <a:schemeClr val="tx1"/>
              </a:solidFill>
            </a:endParaRPr>
          </a:p>
          <a:p>
            <a:pPr>
              <a:spcBef>
                <a:spcPts val="0"/>
              </a:spcBef>
              <a:spcAft>
                <a:spcPts val="0"/>
              </a:spcAft>
            </a:pPr>
            <a:r>
              <a:rPr lang="en-AU" dirty="0">
                <a:solidFill>
                  <a:schemeClr val="tx1"/>
                </a:solidFill>
                <a:hlinkClick r:id="rId6"/>
              </a:rPr>
              <a:t>Programservicedevelopment@familysafety.vic.gov.au</a:t>
            </a:r>
            <a:r>
              <a:rPr lang="en-AU" dirty="0">
                <a:solidFill>
                  <a:schemeClr val="tx1"/>
                </a:solidFill>
              </a:rPr>
              <a:t> </a:t>
            </a:r>
          </a:p>
          <a:p>
            <a:endParaRPr lang="en-AU" dirty="0">
              <a:solidFill>
                <a:schemeClr val="tx1"/>
              </a:solidFill>
            </a:endParaRPr>
          </a:p>
          <a:p>
            <a:endParaRPr lang="en-AU" dirty="0">
              <a:solidFill>
                <a:schemeClr val="tx1"/>
              </a:solidFill>
            </a:endParaRPr>
          </a:p>
          <a:p>
            <a:endParaRPr lang="en-AU" dirty="0"/>
          </a:p>
        </p:txBody>
      </p:sp>
      <p:pic>
        <p:nvPicPr>
          <p:cNvPr id="9" name="Picture 8">
            <a:extLst>
              <a:ext uri="{FF2B5EF4-FFF2-40B4-BE49-F238E27FC236}">
                <a16:creationId xmlns:a16="http://schemas.microsoft.com/office/drawing/2014/main" id="{8FCA5F32-CF17-4A75-8C08-9BE5A544AD2B}"/>
              </a:ext>
            </a:extLst>
          </p:cNvPr>
          <p:cNvPicPr>
            <a:picLocks noChangeAspect="1"/>
          </p:cNvPicPr>
          <p:nvPr/>
        </p:nvPicPr>
        <p:blipFill>
          <a:blip r:embed="rId7"/>
          <a:stretch>
            <a:fillRect/>
          </a:stretch>
        </p:blipFill>
        <p:spPr>
          <a:xfrm>
            <a:off x="5894172" y="2037807"/>
            <a:ext cx="2205828" cy="909674"/>
          </a:xfrm>
          <a:prstGeom prst="rect">
            <a:avLst/>
          </a:prstGeom>
        </p:spPr>
      </p:pic>
    </p:spTree>
    <p:extLst>
      <p:ext uri="{BB962C8B-B14F-4D97-AF65-F5344CB8AC3E}">
        <p14:creationId xmlns:p14="http://schemas.microsoft.com/office/powerpoint/2010/main" val="134179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3C1A-3E66-4ABA-8E7C-077457C49D5D}"/>
              </a:ext>
            </a:extLst>
          </p:cNvPr>
          <p:cNvSpPr>
            <a:spLocks noGrp="1"/>
          </p:cNvSpPr>
          <p:nvPr>
            <p:ph type="title"/>
          </p:nvPr>
        </p:nvSpPr>
        <p:spPr/>
        <p:txBody>
          <a:bodyPr/>
          <a:lstStyle/>
          <a:p>
            <a:r>
              <a:rPr lang="en-AU" sz="2800" dirty="0">
                <a:solidFill>
                  <a:schemeClr val="accent1"/>
                </a:solidFill>
              </a:rPr>
              <a:t>Today’s session</a:t>
            </a:r>
          </a:p>
        </p:txBody>
      </p:sp>
      <p:sp>
        <p:nvSpPr>
          <p:cNvPr id="3" name="Content Placeholder 2">
            <a:extLst>
              <a:ext uri="{FF2B5EF4-FFF2-40B4-BE49-F238E27FC236}">
                <a16:creationId xmlns:a16="http://schemas.microsoft.com/office/drawing/2014/main" id="{A092AB29-B908-4D24-819D-9450101F04D8}"/>
              </a:ext>
            </a:extLst>
          </p:cNvPr>
          <p:cNvSpPr>
            <a:spLocks noGrp="1"/>
          </p:cNvSpPr>
          <p:nvPr>
            <p:ph sz="quarter" idx="13"/>
          </p:nvPr>
        </p:nvSpPr>
        <p:spPr/>
        <p:txBody>
          <a:bodyPr/>
          <a:lstStyle/>
          <a:p>
            <a:endParaRPr lang="en-AU" sz="2400" dirty="0">
              <a:solidFill>
                <a:schemeClr val="accent2"/>
              </a:solidFill>
              <a:effectLst/>
              <a:ea typeface="Calibri" panose="020F0502020204030204" pitchFamily="34" charset="0"/>
            </a:endParaRPr>
          </a:p>
          <a:p>
            <a:pPr marL="342900" indent="-342900">
              <a:buFont typeface="+mj-lt"/>
              <a:buAutoNum type="arabicPeriod"/>
            </a:pPr>
            <a:r>
              <a:rPr lang="en-AU" sz="2400" dirty="0">
                <a:solidFill>
                  <a:schemeClr val="accent2"/>
                </a:solidFill>
                <a:effectLst/>
                <a:ea typeface="Calibri" panose="020F0502020204030204" pitchFamily="34" charset="0"/>
              </a:rPr>
              <a:t>Refresher: structure and purpose of the Case management program requirements (CMPRs)</a:t>
            </a:r>
          </a:p>
          <a:p>
            <a:pPr marL="342900" indent="-342900">
              <a:buFont typeface="+mj-lt"/>
              <a:buAutoNum type="arabicPeriod"/>
            </a:pPr>
            <a:r>
              <a:rPr lang="en-AU" sz="2400" dirty="0">
                <a:solidFill>
                  <a:schemeClr val="accent2"/>
                </a:solidFill>
                <a:ea typeface="Calibri" panose="020F0502020204030204" pitchFamily="34" charset="0"/>
              </a:rPr>
              <a:t>R</a:t>
            </a:r>
            <a:r>
              <a:rPr lang="en-AU" sz="2400" dirty="0">
                <a:solidFill>
                  <a:schemeClr val="accent2"/>
                </a:solidFill>
                <a:effectLst/>
                <a:ea typeface="Calibri" panose="020F0502020204030204" pitchFamily="34" charset="0"/>
              </a:rPr>
              <a:t>elationship between these and Family violence crisis responses: Roles and responsibilities after-hours </a:t>
            </a:r>
          </a:p>
          <a:p>
            <a:pPr marL="342900" indent="-342900">
              <a:buFont typeface="+mj-lt"/>
              <a:buAutoNum type="arabicPeriod"/>
            </a:pPr>
            <a:r>
              <a:rPr lang="en-AU" sz="2400" dirty="0">
                <a:solidFill>
                  <a:schemeClr val="accent2"/>
                </a:solidFill>
                <a:effectLst/>
                <a:ea typeface="Calibri" panose="020F0502020204030204" pitchFamily="34" charset="0"/>
              </a:rPr>
              <a:t>Q&amp;A to clarify any questions</a:t>
            </a:r>
            <a:endParaRPr lang="en-AU" sz="2400" dirty="0">
              <a:solidFill>
                <a:schemeClr val="accent2"/>
              </a:solidFill>
            </a:endParaRPr>
          </a:p>
        </p:txBody>
      </p:sp>
      <p:sp>
        <p:nvSpPr>
          <p:cNvPr id="4" name="Footer Placeholder 3">
            <a:extLst>
              <a:ext uri="{FF2B5EF4-FFF2-40B4-BE49-F238E27FC236}">
                <a16:creationId xmlns:a16="http://schemas.microsoft.com/office/drawing/2014/main" id="{2B57944C-1356-453E-994C-6A3AFB25BE71}"/>
              </a:ext>
            </a:extLst>
          </p:cNvPr>
          <p:cNvSpPr>
            <a:spLocks noGrp="1"/>
          </p:cNvSpPr>
          <p:nvPr>
            <p:ph type="ftr" sz="quarter" idx="11"/>
          </p:nvPr>
        </p:nvSpPr>
        <p:spPr/>
        <p:txBody>
          <a:bodyPr/>
          <a:lstStyle/>
          <a:p>
            <a:pPr>
              <a:defRPr/>
            </a:pPr>
            <a:r>
              <a:rPr lang="en-AU"/>
              <a:t>TRIM</a:t>
            </a:r>
            <a:endParaRPr lang="en-AU" dirty="0"/>
          </a:p>
        </p:txBody>
      </p:sp>
      <p:sp>
        <p:nvSpPr>
          <p:cNvPr id="5" name="Slide Number Placeholder 4">
            <a:extLst>
              <a:ext uri="{FF2B5EF4-FFF2-40B4-BE49-F238E27FC236}">
                <a16:creationId xmlns:a16="http://schemas.microsoft.com/office/drawing/2014/main" id="{581562C2-9709-4C83-921D-301409B858D3}"/>
              </a:ext>
            </a:extLst>
          </p:cNvPr>
          <p:cNvSpPr>
            <a:spLocks noGrp="1"/>
          </p:cNvSpPr>
          <p:nvPr>
            <p:ph type="sldNum" sz="quarter" idx="12"/>
          </p:nvPr>
        </p:nvSpPr>
        <p:spPr/>
        <p:txBody>
          <a:bodyPr/>
          <a:lstStyle/>
          <a:p>
            <a:pPr>
              <a:defRPr/>
            </a:pPr>
            <a:fld id="{15AF9A56-2477-4E54-9B3A-54EF47468CB2}" type="slidenum">
              <a:rPr lang="en-AU" altLang="en-US" smtClean="0"/>
              <a:pPr>
                <a:defRPr/>
              </a:pPr>
              <a:t>2</a:t>
            </a:fld>
            <a:endParaRPr lang="en-AU" altLang="en-US"/>
          </a:p>
        </p:txBody>
      </p:sp>
    </p:spTree>
    <p:extLst>
      <p:ext uri="{BB962C8B-B14F-4D97-AF65-F5344CB8AC3E}">
        <p14:creationId xmlns:p14="http://schemas.microsoft.com/office/powerpoint/2010/main" val="120933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0FA1-0C94-45BD-B0F4-1DBB4FB9897D}"/>
              </a:ext>
            </a:extLst>
          </p:cNvPr>
          <p:cNvSpPr>
            <a:spLocks noGrp="1"/>
          </p:cNvSpPr>
          <p:nvPr>
            <p:ph type="title"/>
          </p:nvPr>
        </p:nvSpPr>
        <p:spPr>
          <a:xfrm>
            <a:off x="539750" y="378000"/>
            <a:ext cx="8064000" cy="864000"/>
          </a:xfrm>
        </p:spPr>
        <p:txBody>
          <a:bodyPr/>
          <a:lstStyle/>
          <a:p>
            <a:r>
              <a:rPr lang="en-US" dirty="0">
                <a:solidFill>
                  <a:schemeClr val="accent1"/>
                </a:solidFill>
              </a:rPr>
              <a:t>Case management program requirements – the journey</a:t>
            </a:r>
            <a:endParaRPr lang="en-AU" dirty="0">
              <a:solidFill>
                <a:schemeClr val="accent1"/>
              </a:solidFill>
            </a:endParaRPr>
          </a:p>
        </p:txBody>
      </p:sp>
      <p:sp>
        <p:nvSpPr>
          <p:cNvPr id="3" name="Content Placeholder 2">
            <a:extLst>
              <a:ext uri="{FF2B5EF4-FFF2-40B4-BE49-F238E27FC236}">
                <a16:creationId xmlns:a16="http://schemas.microsoft.com/office/drawing/2014/main" id="{ABD370F6-D430-4396-BD97-15851FE3C15F}"/>
              </a:ext>
            </a:extLst>
          </p:cNvPr>
          <p:cNvSpPr>
            <a:spLocks noGrp="1"/>
          </p:cNvSpPr>
          <p:nvPr>
            <p:ph sz="quarter" idx="13"/>
          </p:nvPr>
        </p:nvSpPr>
        <p:spPr>
          <a:xfrm>
            <a:off x="377371" y="1639614"/>
            <a:ext cx="8418286" cy="5023986"/>
          </a:xfrm>
        </p:spPr>
        <p:txBody>
          <a:bodyPr/>
          <a:lstStyle/>
          <a:p>
            <a:pPr marL="342900" indent="-342900">
              <a:spcBef>
                <a:spcPts val="0"/>
              </a:spcBef>
              <a:spcAft>
                <a:spcPts val="600"/>
              </a:spcAft>
              <a:buFont typeface="Arial" panose="020B0604020202020204" pitchFamily="34" charset="0"/>
              <a:buChar char="•"/>
            </a:pPr>
            <a:r>
              <a:rPr lang="en-AU" dirty="0">
                <a:solidFill>
                  <a:schemeClr val="accent2"/>
                </a:solidFill>
              </a:rPr>
              <a:t>2016 – RCFV Report (Rec 140 - Review and update standards for family violence service providers).</a:t>
            </a:r>
          </a:p>
          <a:p>
            <a:pPr marL="342900" indent="-342900">
              <a:spcBef>
                <a:spcPts val="0"/>
              </a:spcBef>
              <a:spcAft>
                <a:spcPts val="600"/>
              </a:spcAft>
              <a:buFont typeface="Arial" panose="020B0604020202020204" pitchFamily="34" charset="0"/>
              <a:buChar char="•"/>
            </a:pPr>
            <a:r>
              <a:rPr lang="en-AU" dirty="0">
                <a:solidFill>
                  <a:schemeClr val="accent2"/>
                </a:solidFill>
              </a:rPr>
              <a:t>2018 - FSV contracts Urbis Pty Ltd to consult with the SFV sector to inform the development of comprehensive case management guidelines. </a:t>
            </a:r>
          </a:p>
          <a:p>
            <a:pPr marL="342900" indent="-342900">
              <a:spcBef>
                <a:spcPts val="0"/>
              </a:spcBef>
              <a:spcAft>
                <a:spcPts val="600"/>
              </a:spcAft>
              <a:buFont typeface="Arial" panose="020B0604020202020204" pitchFamily="34" charset="0"/>
              <a:buChar char="•"/>
            </a:pPr>
            <a:r>
              <a:rPr lang="en-AU" dirty="0">
                <a:solidFill>
                  <a:schemeClr val="accent2"/>
                </a:solidFill>
              </a:rPr>
              <a:t>2019 - FSV and </a:t>
            </a:r>
            <a:r>
              <a:rPr lang="en-AU" dirty="0" err="1">
                <a:solidFill>
                  <a:schemeClr val="accent2"/>
                </a:solidFill>
              </a:rPr>
              <a:t>Safe+Equal</a:t>
            </a:r>
            <a:r>
              <a:rPr lang="en-AU" dirty="0">
                <a:solidFill>
                  <a:schemeClr val="accent2"/>
                </a:solidFill>
              </a:rPr>
              <a:t> partner to review and rework Urbis’ draft guidelines to ensure alignment with new MARAM practice guides and resources, and the Code of Practice. </a:t>
            </a:r>
          </a:p>
          <a:p>
            <a:pPr marL="342900" indent="-342900">
              <a:spcBef>
                <a:spcPts val="0"/>
              </a:spcBef>
              <a:spcAft>
                <a:spcPts val="600"/>
              </a:spcAft>
              <a:buFont typeface="Arial" panose="020B0604020202020204" pitchFamily="34" charset="0"/>
              <a:buChar char="•"/>
            </a:pPr>
            <a:r>
              <a:rPr lang="en-AU" dirty="0">
                <a:solidFill>
                  <a:schemeClr val="accent2"/>
                </a:solidFill>
              </a:rPr>
              <a:t>2021– Case management program requirements endorsed by Governance Group and FSV CEO.</a:t>
            </a:r>
          </a:p>
          <a:p>
            <a:pPr marL="342900" indent="-342900">
              <a:spcBef>
                <a:spcPts val="0"/>
              </a:spcBef>
              <a:spcAft>
                <a:spcPts val="600"/>
              </a:spcAft>
              <a:buFont typeface="Arial" panose="020B0604020202020204" pitchFamily="34" charset="0"/>
              <a:buChar char="•"/>
            </a:pPr>
            <a:r>
              <a:rPr lang="en-AU" dirty="0">
                <a:solidFill>
                  <a:schemeClr val="accent2"/>
                </a:solidFill>
              </a:rPr>
              <a:t>2022 – Document released to SFV sector with Q&amp;As and other information to support implementation approach.</a:t>
            </a:r>
          </a:p>
          <a:p>
            <a:pPr>
              <a:spcBef>
                <a:spcPts val="0"/>
              </a:spcBef>
              <a:spcAft>
                <a:spcPts val="600"/>
              </a:spcAft>
            </a:pPr>
            <a:endParaRPr lang="en-AU" dirty="0">
              <a:solidFill>
                <a:schemeClr val="accent2"/>
              </a:solidFill>
            </a:endParaRPr>
          </a:p>
          <a:p>
            <a:pPr>
              <a:spcBef>
                <a:spcPts val="0"/>
              </a:spcBef>
              <a:spcAft>
                <a:spcPts val="600"/>
              </a:spcAft>
            </a:pPr>
            <a:endParaRPr lang="en-AU" dirty="0">
              <a:solidFill>
                <a:schemeClr val="accent2"/>
              </a:solidFill>
            </a:endParaRPr>
          </a:p>
          <a:p>
            <a:pPr>
              <a:spcBef>
                <a:spcPts val="0"/>
              </a:spcBef>
              <a:spcAft>
                <a:spcPts val="600"/>
              </a:spcAft>
            </a:pPr>
            <a:r>
              <a:rPr lang="en-AU" dirty="0">
                <a:solidFill>
                  <a:schemeClr val="accent2"/>
                </a:solidFill>
              </a:rPr>
              <a:t> </a:t>
            </a:r>
          </a:p>
          <a:p>
            <a:pPr>
              <a:spcBef>
                <a:spcPts val="0"/>
              </a:spcBef>
              <a:spcAft>
                <a:spcPts val="600"/>
              </a:spcAft>
            </a:pPr>
            <a:endParaRPr lang="en-AU" dirty="0">
              <a:solidFill>
                <a:schemeClr val="accent2"/>
              </a:solidFill>
            </a:endParaRPr>
          </a:p>
          <a:p>
            <a:endParaRPr lang="en-AU" dirty="0"/>
          </a:p>
        </p:txBody>
      </p:sp>
      <p:sp>
        <p:nvSpPr>
          <p:cNvPr id="5" name="Slide Number Placeholder 4">
            <a:extLst>
              <a:ext uri="{FF2B5EF4-FFF2-40B4-BE49-F238E27FC236}">
                <a16:creationId xmlns:a16="http://schemas.microsoft.com/office/drawing/2014/main" id="{F723EE61-F395-4DCF-A7FA-7AC31390D05D}"/>
              </a:ext>
            </a:extLst>
          </p:cNvPr>
          <p:cNvSpPr>
            <a:spLocks noGrp="1"/>
          </p:cNvSpPr>
          <p:nvPr>
            <p:ph type="sldNum" sz="quarter" idx="12"/>
          </p:nvPr>
        </p:nvSpPr>
        <p:spPr/>
        <p:txBody>
          <a:bodyPr/>
          <a:lstStyle/>
          <a:p>
            <a:pPr>
              <a:defRPr/>
            </a:pPr>
            <a:fld id="{15AF9A56-2477-4E54-9B3A-54EF47468CB2}" type="slidenum">
              <a:rPr lang="en-AU" altLang="en-US" smtClean="0"/>
              <a:pPr>
                <a:defRPr/>
              </a:pPr>
              <a:t>3</a:t>
            </a:fld>
            <a:endParaRPr lang="en-AU" altLang="en-US"/>
          </a:p>
        </p:txBody>
      </p:sp>
    </p:spTree>
    <p:extLst>
      <p:ext uri="{BB962C8B-B14F-4D97-AF65-F5344CB8AC3E}">
        <p14:creationId xmlns:p14="http://schemas.microsoft.com/office/powerpoint/2010/main" val="354025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2649-F5E8-45D2-8FA7-FED222E37EF9}"/>
              </a:ext>
            </a:extLst>
          </p:cNvPr>
          <p:cNvSpPr>
            <a:spLocks noGrp="1"/>
          </p:cNvSpPr>
          <p:nvPr>
            <p:ph type="title"/>
          </p:nvPr>
        </p:nvSpPr>
        <p:spPr/>
        <p:txBody>
          <a:bodyPr anchor="t"/>
          <a:lstStyle/>
          <a:p>
            <a:r>
              <a:rPr lang="en-AU" dirty="0">
                <a:solidFill>
                  <a:schemeClr val="accent1"/>
                </a:solidFill>
              </a:rPr>
              <a:t>Program requirements - Structure</a:t>
            </a:r>
            <a:endParaRPr lang="en-AU" dirty="0">
              <a:solidFill>
                <a:schemeClr val="accent1"/>
              </a:solidFill>
              <a:latin typeface="+mj-lt"/>
            </a:endParaRPr>
          </a:p>
        </p:txBody>
      </p:sp>
      <p:sp>
        <p:nvSpPr>
          <p:cNvPr id="5" name="Slide Number Placeholder 4">
            <a:extLst>
              <a:ext uri="{FF2B5EF4-FFF2-40B4-BE49-F238E27FC236}">
                <a16:creationId xmlns:a16="http://schemas.microsoft.com/office/drawing/2014/main" id="{8E369163-FC28-4046-A431-C1AD64D35A3F}"/>
              </a:ext>
            </a:extLst>
          </p:cNvPr>
          <p:cNvSpPr>
            <a:spLocks noGrp="1"/>
          </p:cNvSpPr>
          <p:nvPr>
            <p:ph type="sldNum" sz="quarter" idx="12"/>
          </p:nvPr>
        </p:nvSpPr>
        <p:spPr/>
        <p:txBody>
          <a:bodyPr/>
          <a:lstStyle/>
          <a:p>
            <a:pPr>
              <a:defRPr/>
            </a:pPr>
            <a:fld id="{15AF9A56-2477-4E54-9B3A-54EF47468CB2}" type="slidenum">
              <a:rPr lang="en-AU" altLang="en-US" smtClean="0"/>
              <a:pPr>
                <a:defRPr/>
              </a:pPr>
              <a:t>4</a:t>
            </a:fld>
            <a:endParaRPr lang="en-AU" altLang="en-US"/>
          </a:p>
        </p:txBody>
      </p:sp>
      <p:pic>
        <p:nvPicPr>
          <p:cNvPr id="6" name="Picture 5" descr="A picture containing text&#10;&#10;Description automatically generated">
            <a:extLst>
              <a:ext uri="{FF2B5EF4-FFF2-40B4-BE49-F238E27FC236}">
                <a16:creationId xmlns:a16="http://schemas.microsoft.com/office/drawing/2014/main" id="{952E6FCD-88E6-47F9-A4BC-FF7E21223FDF}"/>
              </a:ext>
            </a:extLst>
          </p:cNvPr>
          <p:cNvPicPr>
            <a:picLocks noChangeAspect="1"/>
          </p:cNvPicPr>
          <p:nvPr/>
        </p:nvPicPr>
        <p:blipFill>
          <a:blip r:embed="rId3"/>
          <a:stretch>
            <a:fillRect/>
          </a:stretch>
        </p:blipFill>
        <p:spPr>
          <a:xfrm>
            <a:off x="1159867" y="875738"/>
            <a:ext cx="6874056" cy="5663983"/>
          </a:xfrm>
          <a:prstGeom prst="rect">
            <a:avLst/>
          </a:prstGeom>
        </p:spPr>
      </p:pic>
      <p:sp>
        <p:nvSpPr>
          <p:cNvPr id="7" name="Speech Bubble: Rectangle with Corners Rounded 6">
            <a:extLst>
              <a:ext uri="{FF2B5EF4-FFF2-40B4-BE49-F238E27FC236}">
                <a16:creationId xmlns:a16="http://schemas.microsoft.com/office/drawing/2014/main" id="{0481862F-ED37-40B0-BB2D-E8A4820BD9F4}"/>
              </a:ext>
            </a:extLst>
          </p:cNvPr>
          <p:cNvSpPr/>
          <p:nvPr/>
        </p:nvSpPr>
        <p:spPr>
          <a:xfrm>
            <a:off x="170195" y="1977172"/>
            <a:ext cx="2179109" cy="715617"/>
          </a:xfrm>
          <a:prstGeom prst="wedgeRoundRectCallout">
            <a:avLst>
              <a:gd name="adj1" fmla="val 44163"/>
              <a:gd name="adj2" fmla="val 94904"/>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1" u="none" strike="noStrike" kern="0" cap="none" spc="0" normalizeH="0" baseline="0" noProof="0" dirty="0">
                <a:ln>
                  <a:noFill/>
                </a:ln>
                <a:solidFill>
                  <a:prstClr val="black"/>
                </a:solidFill>
                <a:effectLst/>
                <a:uLnTx/>
                <a:uFillTx/>
                <a:latin typeface="+mn-lt"/>
                <a:ea typeface="+mn-ea"/>
                <a:cs typeface="Calibri Light"/>
              </a:rPr>
              <a:t>Engaged by services to respond to victim-survivors from entry to exit in the service journey. </a:t>
            </a:r>
          </a:p>
        </p:txBody>
      </p:sp>
      <p:sp>
        <p:nvSpPr>
          <p:cNvPr id="8" name="Speech Bubble: Rectangle with Corners Rounded 7">
            <a:extLst>
              <a:ext uri="{FF2B5EF4-FFF2-40B4-BE49-F238E27FC236}">
                <a16:creationId xmlns:a16="http://schemas.microsoft.com/office/drawing/2014/main" id="{A3E67C54-73BE-4936-B85B-8FF53C3B6834}"/>
              </a:ext>
            </a:extLst>
          </p:cNvPr>
          <p:cNvSpPr/>
          <p:nvPr/>
        </p:nvSpPr>
        <p:spPr>
          <a:xfrm>
            <a:off x="5938416" y="1364142"/>
            <a:ext cx="2662660" cy="611707"/>
          </a:xfrm>
          <a:prstGeom prst="wedgeRoundRectCallout">
            <a:avLst>
              <a:gd name="adj1" fmla="val -54979"/>
              <a:gd name="adj2" fmla="val 78989"/>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1" u="none" strike="noStrike" kern="0" cap="none" spc="0" normalizeH="0" baseline="0" noProof="0" dirty="0">
                <a:ln>
                  <a:noFill/>
                </a:ln>
                <a:solidFill>
                  <a:prstClr val="black"/>
                </a:solidFill>
                <a:effectLst/>
                <a:uLnTx/>
                <a:uFillTx/>
                <a:latin typeface="+mn-lt"/>
                <a:ea typeface="+mn-ea"/>
                <a:cs typeface="Calibri Light"/>
              </a:rPr>
              <a:t>Areas of victim-survivors’ lives that are impacted by perpetrators’ violent behaviour. Protective factors. </a:t>
            </a:r>
          </a:p>
        </p:txBody>
      </p:sp>
      <p:sp>
        <p:nvSpPr>
          <p:cNvPr id="9" name="Speech Bubble: Rectangle with Corners Rounded 8">
            <a:extLst>
              <a:ext uri="{FF2B5EF4-FFF2-40B4-BE49-F238E27FC236}">
                <a16:creationId xmlns:a16="http://schemas.microsoft.com/office/drawing/2014/main" id="{1B618898-7C30-423B-B336-E57BA3EBF67F}"/>
              </a:ext>
            </a:extLst>
          </p:cNvPr>
          <p:cNvSpPr/>
          <p:nvPr/>
        </p:nvSpPr>
        <p:spPr>
          <a:xfrm>
            <a:off x="6282818" y="3965582"/>
            <a:ext cx="2533079" cy="524684"/>
          </a:xfrm>
          <a:prstGeom prst="wedgeRoundRectCallout">
            <a:avLst>
              <a:gd name="adj1" fmla="val -57322"/>
              <a:gd name="adj2" fmla="val 81998"/>
              <a:gd name="adj3" fmla="val 16667"/>
            </a:avLst>
          </a:prstGeom>
          <a:solidFill>
            <a:srgbClr val="F79646">
              <a:lumMod val="60000"/>
              <a:lumOff val="40000"/>
            </a:srgbClr>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100" b="0" i="1" u="none" strike="noStrike" kern="0" cap="none" spc="0" normalizeH="0" baseline="0" noProof="0" dirty="0">
                <a:ln>
                  <a:noFill/>
                </a:ln>
                <a:solidFill>
                  <a:prstClr val="black"/>
                </a:solidFill>
                <a:effectLst/>
                <a:uLnTx/>
                <a:uFillTx/>
                <a:latin typeface="+mn-lt"/>
                <a:ea typeface="+mn-ea"/>
                <a:cs typeface="Calibri Light"/>
              </a:rPr>
              <a:t>Duration and intensity of the support provided by services.</a:t>
            </a:r>
          </a:p>
        </p:txBody>
      </p:sp>
      <p:sp>
        <p:nvSpPr>
          <p:cNvPr id="10" name="TextBox 9">
            <a:extLst>
              <a:ext uri="{FF2B5EF4-FFF2-40B4-BE49-F238E27FC236}">
                <a16:creationId xmlns:a16="http://schemas.microsoft.com/office/drawing/2014/main" id="{175450C8-1895-4B21-B6E2-0B20D568061E}"/>
              </a:ext>
            </a:extLst>
          </p:cNvPr>
          <p:cNvSpPr txBox="1"/>
          <p:nvPr/>
        </p:nvSpPr>
        <p:spPr>
          <a:xfrm>
            <a:off x="242746" y="4368951"/>
            <a:ext cx="1682151" cy="1600438"/>
          </a:xfrm>
          <a:prstGeom prst="rect">
            <a:avLst/>
          </a:prstGeom>
          <a:noFill/>
        </p:spPr>
        <p:txBody>
          <a:bodyPr wrap="square" rtlCol="0">
            <a:spAutoFit/>
          </a:bodyPr>
          <a:lstStyle/>
          <a:p>
            <a:pPr eaLnBrk="1" fontAlgn="auto" hangingPunct="1">
              <a:spcBef>
                <a:spcPts val="0"/>
              </a:spcBef>
              <a:spcAft>
                <a:spcPts val="0"/>
              </a:spcAft>
            </a:pPr>
            <a:r>
              <a:rPr lang="en-AU" sz="1400" i="1" dirty="0">
                <a:solidFill>
                  <a:schemeClr val="accent2"/>
                </a:solidFill>
                <a:latin typeface="+mn-lt"/>
                <a:ea typeface="ＭＳ Ｐゴシック" charset="0"/>
              </a:rPr>
              <a:t>Case management activities are not linear or cyclical –</a:t>
            </a:r>
          </a:p>
          <a:p>
            <a:pPr eaLnBrk="1" fontAlgn="auto" hangingPunct="1">
              <a:spcBef>
                <a:spcPts val="0"/>
              </a:spcBef>
              <a:spcAft>
                <a:spcPts val="0"/>
              </a:spcAft>
            </a:pPr>
            <a:r>
              <a:rPr lang="en-AU" sz="1400" i="1" dirty="0">
                <a:solidFill>
                  <a:schemeClr val="accent2"/>
                </a:solidFill>
                <a:latin typeface="+mn-lt"/>
                <a:ea typeface="ＭＳ Ｐゴシック" charset="0"/>
              </a:rPr>
              <a:t>they respond to victim survivors’ risk, needs and circumstances.</a:t>
            </a:r>
          </a:p>
        </p:txBody>
      </p:sp>
    </p:spTree>
    <p:extLst>
      <p:ext uri="{BB962C8B-B14F-4D97-AF65-F5344CB8AC3E}">
        <p14:creationId xmlns:p14="http://schemas.microsoft.com/office/powerpoint/2010/main" val="186912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C917-B097-47DE-879B-D075E6D5465D}"/>
              </a:ext>
            </a:extLst>
          </p:cNvPr>
          <p:cNvSpPr>
            <a:spLocks noGrp="1"/>
          </p:cNvSpPr>
          <p:nvPr>
            <p:ph type="title"/>
          </p:nvPr>
        </p:nvSpPr>
        <p:spPr>
          <a:xfrm>
            <a:off x="539750" y="294290"/>
            <a:ext cx="8064000" cy="1313793"/>
          </a:xfrm>
        </p:spPr>
        <p:txBody>
          <a:bodyPr/>
          <a:lstStyle/>
          <a:p>
            <a:r>
              <a:rPr lang="en-AU" sz="2400" dirty="0">
                <a:solidFill>
                  <a:schemeClr val="accent1"/>
                </a:solidFill>
                <a:ea typeface="Calibri" panose="020F0502020204030204" pitchFamily="34" charset="0"/>
              </a:rPr>
              <a:t>R</a:t>
            </a:r>
            <a:r>
              <a:rPr lang="en-AU" sz="2400" dirty="0">
                <a:solidFill>
                  <a:schemeClr val="accent1"/>
                </a:solidFill>
                <a:effectLst/>
                <a:ea typeface="Calibri" panose="020F0502020204030204" pitchFamily="34" charset="0"/>
              </a:rPr>
              <a:t>elationship between CMPRs and </a:t>
            </a:r>
            <a:r>
              <a:rPr lang="en-AU" sz="2400" i="1" dirty="0">
                <a:solidFill>
                  <a:schemeClr val="accent1"/>
                </a:solidFill>
                <a:effectLst/>
                <a:ea typeface="Calibri" panose="020F0502020204030204" pitchFamily="34" charset="0"/>
              </a:rPr>
              <a:t>Family violence crisis responses: Roles and responsibilities after-hours </a:t>
            </a:r>
            <a:br>
              <a:rPr lang="en-AU" sz="2400" i="1" dirty="0">
                <a:solidFill>
                  <a:schemeClr val="accent1"/>
                </a:solidFill>
                <a:effectLst/>
                <a:ea typeface="Calibri" panose="020F0502020204030204" pitchFamily="34" charset="0"/>
              </a:rPr>
            </a:br>
            <a:endParaRPr lang="en-AU" dirty="0">
              <a:solidFill>
                <a:schemeClr val="accent1"/>
              </a:solidFill>
            </a:endParaRPr>
          </a:p>
        </p:txBody>
      </p:sp>
      <p:sp>
        <p:nvSpPr>
          <p:cNvPr id="3" name="Content Placeholder 2">
            <a:extLst>
              <a:ext uri="{FF2B5EF4-FFF2-40B4-BE49-F238E27FC236}">
                <a16:creationId xmlns:a16="http://schemas.microsoft.com/office/drawing/2014/main" id="{7AD061C5-E813-4460-BD60-616B8786ECAE}"/>
              </a:ext>
            </a:extLst>
          </p:cNvPr>
          <p:cNvSpPr>
            <a:spLocks noGrp="1"/>
          </p:cNvSpPr>
          <p:nvPr>
            <p:ph sz="quarter" idx="13"/>
          </p:nvPr>
        </p:nvSpPr>
        <p:spPr/>
        <p:txBody>
          <a:bodyPr/>
          <a:lstStyle/>
          <a:p>
            <a:r>
              <a:rPr lang="en-AU" i="1" dirty="0">
                <a:solidFill>
                  <a:schemeClr val="accent1"/>
                </a:solidFill>
                <a:effectLst/>
                <a:ea typeface="Calibri" panose="020F0502020204030204" pitchFamily="34" charset="0"/>
              </a:rPr>
              <a:t>Family violence crisis responses: Roles and responsibilities after-hours </a:t>
            </a:r>
          </a:p>
          <a:p>
            <a:pPr marL="285750" indent="-285750">
              <a:spcBef>
                <a:spcPts val="600"/>
              </a:spcBef>
              <a:spcAft>
                <a:spcPts val="0"/>
              </a:spcAft>
              <a:buFont typeface="Arial" panose="020B0604020202020204" pitchFamily="34" charset="0"/>
              <a:buChar char="•"/>
            </a:pPr>
            <a:r>
              <a:rPr lang="en-AU" sz="1800" dirty="0">
                <a:solidFill>
                  <a:schemeClr val="accent2"/>
                </a:solidFill>
              </a:rPr>
              <a:t>articulates system level after-hours crisis responses</a:t>
            </a:r>
          </a:p>
          <a:p>
            <a:pPr marL="285750" indent="-285750">
              <a:spcBef>
                <a:spcPts val="600"/>
              </a:spcBef>
              <a:spcAft>
                <a:spcPts val="0"/>
              </a:spcAft>
              <a:buFont typeface="Arial" panose="020B0604020202020204" pitchFamily="34" charset="0"/>
              <a:buChar char="•"/>
            </a:pPr>
            <a:r>
              <a:rPr lang="en-AU" sz="1800" dirty="0">
                <a:solidFill>
                  <a:schemeClr val="accent2"/>
                </a:solidFill>
              </a:rPr>
              <a:t>shows how each part of the family violence after-hours service system is expected to function and work together in the delivery of after-hours crisis responses. </a:t>
            </a:r>
          </a:p>
          <a:p>
            <a:r>
              <a:rPr lang="en-AU" i="1" dirty="0"/>
              <a:t>Case management program requirements</a:t>
            </a:r>
          </a:p>
          <a:p>
            <a:pPr marL="285750" indent="-285750">
              <a:spcBef>
                <a:spcPts val="600"/>
              </a:spcBef>
              <a:spcAft>
                <a:spcPts val="0"/>
              </a:spcAft>
              <a:buFont typeface="Arial" panose="020B0604020202020204" pitchFamily="34" charset="0"/>
              <a:buChar char="•"/>
            </a:pPr>
            <a:r>
              <a:rPr lang="en-AU" sz="1800" dirty="0">
                <a:solidFill>
                  <a:schemeClr val="accent2"/>
                </a:solidFill>
              </a:rPr>
              <a:t>covers each step in a victim survivor’s journey through the specialist family violence service system, from crisis to exit</a:t>
            </a:r>
          </a:p>
          <a:p>
            <a:pPr marL="285750" indent="-285750">
              <a:spcBef>
                <a:spcPts val="600"/>
              </a:spcBef>
              <a:spcAft>
                <a:spcPts val="0"/>
              </a:spcAft>
              <a:buFont typeface="Arial" panose="020B0604020202020204" pitchFamily="34" charset="0"/>
              <a:buChar char="•"/>
            </a:pPr>
            <a:r>
              <a:rPr lang="en-AU" sz="1800" dirty="0">
                <a:solidFill>
                  <a:schemeClr val="accent2"/>
                </a:solidFill>
              </a:rPr>
              <a:t>includes more detailed material to support work with children and young people and specific program requirements for specialist family violence services. </a:t>
            </a:r>
          </a:p>
          <a:p>
            <a:pPr marL="285750" indent="-285750">
              <a:spcBef>
                <a:spcPts val="600"/>
              </a:spcBef>
              <a:spcAft>
                <a:spcPts val="0"/>
              </a:spcAft>
              <a:buFont typeface="Arial" panose="020B0604020202020204" pitchFamily="34" charset="0"/>
              <a:buChar char="•"/>
            </a:pPr>
            <a:r>
              <a:rPr lang="en-AU" sz="1800" dirty="0">
                <a:solidFill>
                  <a:schemeClr val="accent2"/>
                </a:solidFill>
              </a:rPr>
              <a:t>after-hours responses will typically involve only a subset of the CMPRs to be applied</a:t>
            </a:r>
            <a:endParaRPr lang="en-AU" sz="1800" dirty="0"/>
          </a:p>
        </p:txBody>
      </p:sp>
      <p:sp>
        <p:nvSpPr>
          <p:cNvPr id="4" name="Footer Placeholder 3">
            <a:extLst>
              <a:ext uri="{FF2B5EF4-FFF2-40B4-BE49-F238E27FC236}">
                <a16:creationId xmlns:a16="http://schemas.microsoft.com/office/drawing/2014/main" id="{A026CD80-300C-41E6-88DD-6434AB10EDBE}"/>
              </a:ext>
            </a:extLst>
          </p:cNvPr>
          <p:cNvSpPr>
            <a:spLocks noGrp="1"/>
          </p:cNvSpPr>
          <p:nvPr>
            <p:ph type="ftr" sz="quarter" idx="11"/>
          </p:nvPr>
        </p:nvSpPr>
        <p:spPr/>
        <p:txBody>
          <a:bodyPr/>
          <a:lstStyle/>
          <a:p>
            <a:pPr>
              <a:defRPr/>
            </a:pPr>
            <a:r>
              <a:rPr lang="en-AU"/>
              <a:t>TRIM</a:t>
            </a:r>
            <a:endParaRPr lang="en-AU" dirty="0"/>
          </a:p>
        </p:txBody>
      </p:sp>
      <p:sp>
        <p:nvSpPr>
          <p:cNvPr id="5" name="Slide Number Placeholder 4">
            <a:extLst>
              <a:ext uri="{FF2B5EF4-FFF2-40B4-BE49-F238E27FC236}">
                <a16:creationId xmlns:a16="http://schemas.microsoft.com/office/drawing/2014/main" id="{9BF444A4-A489-4EBA-AAC6-6E5CEFF92B36}"/>
              </a:ext>
            </a:extLst>
          </p:cNvPr>
          <p:cNvSpPr>
            <a:spLocks noGrp="1"/>
          </p:cNvSpPr>
          <p:nvPr>
            <p:ph type="sldNum" sz="quarter" idx="12"/>
          </p:nvPr>
        </p:nvSpPr>
        <p:spPr/>
        <p:txBody>
          <a:bodyPr/>
          <a:lstStyle/>
          <a:p>
            <a:pPr>
              <a:defRPr/>
            </a:pPr>
            <a:fld id="{15AF9A56-2477-4E54-9B3A-54EF47468CB2}" type="slidenum">
              <a:rPr lang="en-AU" altLang="en-US" smtClean="0"/>
              <a:pPr>
                <a:defRPr/>
              </a:pPr>
              <a:t>5</a:t>
            </a:fld>
            <a:endParaRPr lang="en-AU" altLang="en-US"/>
          </a:p>
        </p:txBody>
      </p:sp>
    </p:spTree>
    <p:extLst>
      <p:ext uri="{BB962C8B-B14F-4D97-AF65-F5344CB8AC3E}">
        <p14:creationId xmlns:p14="http://schemas.microsoft.com/office/powerpoint/2010/main" val="255001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F501F-41E0-4181-85CC-07F6688AE734}"/>
              </a:ext>
            </a:extLst>
          </p:cNvPr>
          <p:cNvPicPr/>
          <p:nvPr/>
        </p:nvPicPr>
        <p:blipFill rotWithShape="1">
          <a:blip r:embed="rId3"/>
          <a:srcRect t="914" b="2933"/>
          <a:stretch/>
        </p:blipFill>
        <p:spPr bwMode="auto">
          <a:xfrm>
            <a:off x="709684" y="423081"/>
            <a:ext cx="7902053" cy="5990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360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60A1-58D0-46BA-840D-4DFB51040586}"/>
              </a:ext>
            </a:extLst>
          </p:cNvPr>
          <p:cNvSpPr>
            <a:spLocks noGrp="1"/>
          </p:cNvSpPr>
          <p:nvPr>
            <p:ph type="title"/>
          </p:nvPr>
        </p:nvSpPr>
        <p:spPr/>
        <p:txBody>
          <a:bodyPr/>
          <a:lstStyle/>
          <a:p>
            <a:r>
              <a:rPr lang="en-AU" dirty="0">
                <a:solidFill>
                  <a:schemeClr val="accent1"/>
                </a:solidFill>
              </a:rPr>
              <a:t>After-hours services – your role</a:t>
            </a:r>
          </a:p>
        </p:txBody>
      </p:sp>
      <p:sp>
        <p:nvSpPr>
          <p:cNvPr id="3" name="Content Placeholder 2">
            <a:extLst>
              <a:ext uri="{FF2B5EF4-FFF2-40B4-BE49-F238E27FC236}">
                <a16:creationId xmlns:a16="http://schemas.microsoft.com/office/drawing/2014/main" id="{A8338A3E-A858-444C-8D08-31247B2BD2EC}"/>
              </a:ext>
            </a:extLst>
          </p:cNvPr>
          <p:cNvSpPr>
            <a:spLocks noGrp="1"/>
          </p:cNvSpPr>
          <p:nvPr>
            <p:ph sz="quarter" idx="13"/>
          </p:nvPr>
        </p:nvSpPr>
        <p:spPr/>
        <p:txBody>
          <a:bodyPr/>
          <a:lstStyle/>
          <a:p>
            <a:pPr lvl="0">
              <a:spcBef>
                <a:spcPts val="400"/>
              </a:spcBef>
              <a:spcAft>
                <a:spcPts val="300"/>
              </a:spcAft>
            </a:pPr>
            <a:r>
              <a:rPr lang="en-AU" sz="1800" dirty="0">
                <a:effectLst/>
                <a:latin typeface="Arial" panose="020B0604020202020204" pitchFamily="34" charset="0"/>
                <a:ea typeface="Times New Roman" panose="02020603050405020304" pitchFamily="18" charset="0"/>
                <a:cs typeface="Arial" panose="020B0604020202020204" pitchFamily="34" charset="0"/>
              </a:rPr>
              <a:t>Summary of after-hours role</a:t>
            </a:r>
          </a:p>
          <a:p>
            <a:pPr marL="342900" lvl="0" indent="-342900">
              <a:spcBef>
                <a:spcPts val="400"/>
              </a:spcBef>
              <a:spcAft>
                <a:spcPts val="300"/>
              </a:spcAft>
              <a:buFont typeface="Symbol" panose="05050102010706020507" pitchFamily="18" charset="2"/>
              <a:buChar char=""/>
            </a:pPr>
            <a:r>
              <a:rPr lang="en-AU" sz="1800" dirty="0">
                <a:solidFill>
                  <a:srgbClr val="53565A"/>
                </a:solidFill>
                <a:effectLst/>
                <a:latin typeface="Arial" panose="020B0604020202020204" pitchFamily="34" charset="0"/>
                <a:ea typeface="Times New Roman" panose="02020603050405020304" pitchFamily="18" charset="0"/>
                <a:cs typeface="Arial" panose="020B0604020202020204" pitchFamily="34" charset="0"/>
              </a:rPr>
              <a:t>Provide local after-hours crisis support, including phone based and outreach support, </a:t>
            </a:r>
            <a:r>
              <a:rPr lang="en-AU" sz="1800" dirty="0">
                <a:solidFill>
                  <a:srgbClr val="53565A"/>
                </a:solidFill>
                <a:effectLst/>
                <a:latin typeface="Arial" panose="020B0604020202020204" pitchFamily="34" charset="0"/>
                <a:ea typeface="Arial" panose="020B0604020202020204" pitchFamily="34" charset="0"/>
                <a:cs typeface="Arial" panose="020B0604020202020204" pitchFamily="34" charset="0"/>
              </a:rPr>
              <a:t>when required</a:t>
            </a:r>
            <a:r>
              <a:rPr lang="en-AU" sz="1800" dirty="0">
                <a:solidFill>
                  <a:srgbClr val="53565A"/>
                </a:solidFill>
                <a:effectLst/>
                <a:latin typeface="Arial" panose="020B0604020202020204" pitchFamily="34" charset="0"/>
                <a:ea typeface="Times New Roman" panose="02020603050405020304" pitchFamily="18" charset="0"/>
                <a:cs typeface="Arial" panose="020B0604020202020204" pitchFamily="34" charset="0"/>
              </a:rPr>
              <a:t>.</a:t>
            </a:r>
            <a:endParaRPr lang="en-AU" sz="1800"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400"/>
              </a:spcBef>
              <a:spcAft>
                <a:spcPts val="300"/>
              </a:spcAft>
              <a:buFont typeface="Symbol" panose="05050102010706020507" pitchFamily="18" charset="2"/>
              <a:buChar char=""/>
            </a:pPr>
            <a:r>
              <a:rPr lang="en-AU" sz="1800" dirty="0">
                <a:solidFill>
                  <a:srgbClr val="53565A"/>
                </a:solidFill>
                <a:effectLst/>
                <a:latin typeface="Arial" panose="020B0604020202020204" pitchFamily="34" charset="0"/>
                <a:ea typeface="SimSun" panose="02010600030101010101" pitchFamily="2" charset="-122"/>
                <a:cs typeface="Arial" panose="020B0604020202020204" pitchFamily="34" charset="0"/>
              </a:rPr>
              <a:t>Focused on support for victim survivors not in or able to access family violence accommodation services.</a:t>
            </a:r>
            <a:endParaRPr lang="en-AU" sz="1800"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400"/>
              </a:spcBef>
              <a:spcAft>
                <a:spcPts val="300"/>
              </a:spcAft>
              <a:buFont typeface="Symbol" panose="05050102010706020507" pitchFamily="18" charset="2"/>
              <a:buChar char=""/>
            </a:pPr>
            <a:r>
              <a:rPr lang="en-AU" sz="1800" dirty="0">
                <a:solidFill>
                  <a:srgbClr val="53565A"/>
                </a:solidFill>
                <a:effectLst/>
                <a:latin typeface="Arial" panose="020B0604020202020204" pitchFamily="34" charset="0"/>
                <a:ea typeface="Times New Roman" panose="02020603050405020304" pitchFamily="18" charset="0"/>
                <a:cs typeface="Arial" panose="020B0604020202020204" pitchFamily="34" charset="0"/>
              </a:rPr>
              <a:t>Placement into emergency accommodation (motel), </a:t>
            </a:r>
            <a:r>
              <a:rPr lang="en-AU" sz="1800" dirty="0">
                <a:solidFill>
                  <a:srgbClr val="53565A"/>
                </a:solidFill>
                <a:effectLst/>
                <a:latin typeface="Arial" panose="020B0604020202020204" pitchFamily="34" charset="0"/>
                <a:ea typeface="Arial" panose="020B0604020202020204" pitchFamily="34" charset="0"/>
                <a:cs typeface="Arial" panose="020B0604020202020204" pitchFamily="34" charset="0"/>
              </a:rPr>
              <a:t>when required.</a:t>
            </a:r>
          </a:p>
          <a:p>
            <a:pPr marL="342900" lvl="0" indent="-342900">
              <a:spcBef>
                <a:spcPts val="400"/>
              </a:spcBef>
              <a:spcAft>
                <a:spcPts val="300"/>
              </a:spcAft>
              <a:buFont typeface="Symbol" panose="05050102010706020507" pitchFamily="18" charset="2"/>
              <a:buChar char=""/>
            </a:pPr>
            <a:endParaRPr lang="en-AU" sz="1800" dirty="0">
              <a:solidFill>
                <a:srgbClr val="53565A"/>
              </a:solidFill>
              <a:latin typeface="Arial" panose="020B0604020202020204" pitchFamily="34" charset="0"/>
              <a:ea typeface="Arial" panose="020B0604020202020204" pitchFamily="34" charset="0"/>
              <a:cs typeface="Arial" panose="020B0604020202020204" pitchFamily="34" charset="0"/>
            </a:endParaRPr>
          </a:p>
          <a:p>
            <a:pPr lvl="0">
              <a:spcBef>
                <a:spcPts val="400"/>
              </a:spcBef>
              <a:spcAft>
                <a:spcPts val="300"/>
              </a:spcAft>
            </a:pPr>
            <a:r>
              <a:rPr lang="en-AU" sz="1800" dirty="0">
                <a:effectLst/>
                <a:latin typeface="Arial" panose="020B0604020202020204" pitchFamily="34" charset="0"/>
                <a:ea typeface="Arial" panose="020B0604020202020204" pitchFamily="34" charset="0"/>
                <a:cs typeface="Arial" panose="020B0604020202020204" pitchFamily="34" charset="0"/>
              </a:rPr>
              <a:t>Relationship with CMPR:</a:t>
            </a:r>
          </a:p>
          <a:p>
            <a:pPr marL="342900" indent="-342900">
              <a:spcBef>
                <a:spcPts val="400"/>
              </a:spcBef>
              <a:spcAft>
                <a:spcPts val="300"/>
              </a:spcAft>
              <a:buFont typeface="Symbol" panose="05050102010706020507" pitchFamily="18" charset="2"/>
              <a:buChar char=""/>
            </a:pPr>
            <a:r>
              <a:rPr lang="en-AU" sz="1800" dirty="0">
                <a:solidFill>
                  <a:srgbClr val="53565A"/>
                </a:solidFill>
                <a:latin typeface="Arial" panose="020B0604020202020204" pitchFamily="34" charset="0"/>
                <a:ea typeface="Times New Roman" panose="02020603050405020304" pitchFamily="18" charset="0"/>
                <a:cs typeface="Times New Roman" panose="02020603050405020304" pitchFamily="18" charset="0"/>
              </a:rPr>
              <a:t>After-hours services must </a:t>
            </a:r>
            <a:r>
              <a:rPr lang="en-AU" sz="180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rPr>
              <a:t>“Provide </a:t>
            </a:r>
            <a:r>
              <a:rPr lang="en-AU" sz="18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rPr>
              <a:t>case management support, including crisis response (such as safety planning, emotional support, referral to other services and provision of material aid), as per Case Management Program Requirements.” (p</a:t>
            </a:r>
            <a:r>
              <a:rPr lang="en-AU" sz="1800" b="1">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rPr>
              <a:t>.8)</a:t>
            </a:r>
            <a:endParaRPr lang="en-AU" sz="1800" b="1"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spcBef>
                <a:spcPts val="400"/>
              </a:spcBef>
              <a:spcAft>
                <a:spcPts val="300"/>
              </a:spcAft>
              <a:buFont typeface="Symbol" panose="05050102010706020507" pitchFamily="18" charset="2"/>
              <a:buChar char=""/>
            </a:pPr>
            <a:r>
              <a:rPr lang="en-AU" sz="1800" dirty="0">
                <a:solidFill>
                  <a:srgbClr val="53565A"/>
                </a:solidFill>
                <a:latin typeface="Arial" panose="020B0604020202020204" pitchFamily="34" charset="0"/>
                <a:ea typeface="Times New Roman" panose="02020603050405020304" pitchFamily="18" charset="0"/>
                <a:cs typeface="Times New Roman" panose="02020603050405020304" pitchFamily="18" charset="0"/>
              </a:rPr>
              <a:t>CMPR provides quality indicators of good practice</a:t>
            </a:r>
            <a:endParaRPr lang="en-AU" sz="1800"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400"/>
              </a:spcBef>
              <a:spcAft>
                <a:spcPts val="300"/>
              </a:spcAft>
              <a:buFont typeface="Symbol" panose="05050102010706020507" pitchFamily="18" charset="2"/>
              <a:buChar char=""/>
            </a:pPr>
            <a:endParaRPr lang="en-AU" sz="1800" dirty="0">
              <a:solidFill>
                <a:srgbClr val="53565A"/>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05D5651-91EE-405A-9FE8-3F57E601686C}"/>
              </a:ext>
            </a:extLst>
          </p:cNvPr>
          <p:cNvSpPr>
            <a:spLocks noGrp="1"/>
          </p:cNvSpPr>
          <p:nvPr>
            <p:ph type="ftr" sz="quarter" idx="11"/>
          </p:nvPr>
        </p:nvSpPr>
        <p:spPr/>
        <p:txBody>
          <a:bodyPr/>
          <a:lstStyle/>
          <a:p>
            <a:pPr>
              <a:defRPr/>
            </a:pPr>
            <a:r>
              <a:rPr lang="en-AU"/>
              <a:t>TRIM</a:t>
            </a:r>
            <a:endParaRPr lang="en-AU" dirty="0"/>
          </a:p>
        </p:txBody>
      </p:sp>
      <p:sp>
        <p:nvSpPr>
          <p:cNvPr id="5" name="Slide Number Placeholder 4">
            <a:extLst>
              <a:ext uri="{FF2B5EF4-FFF2-40B4-BE49-F238E27FC236}">
                <a16:creationId xmlns:a16="http://schemas.microsoft.com/office/drawing/2014/main" id="{33A1B216-F570-41CE-802E-E836EF377502}"/>
              </a:ext>
            </a:extLst>
          </p:cNvPr>
          <p:cNvSpPr>
            <a:spLocks noGrp="1"/>
          </p:cNvSpPr>
          <p:nvPr>
            <p:ph type="sldNum" sz="quarter" idx="12"/>
          </p:nvPr>
        </p:nvSpPr>
        <p:spPr/>
        <p:txBody>
          <a:bodyPr/>
          <a:lstStyle/>
          <a:p>
            <a:pPr>
              <a:defRPr/>
            </a:pPr>
            <a:fld id="{15AF9A56-2477-4E54-9B3A-54EF47468CB2}" type="slidenum">
              <a:rPr lang="en-AU" altLang="en-US" smtClean="0"/>
              <a:pPr>
                <a:defRPr/>
              </a:pPr>
              <a:t>7</a:t>
            </a:fld>
            <a:endParaRPr lang="en-AU" altLang="en-US"/>
          </a:p>
        </p:txBody>
      </p:sp>
    </p:spTree>
    <p:extLst>
      <p:ext uri="{BB962C8B-B14F-4D97-AF65-F5344CB8AC3E}">
        <p14:creationId xmlns:p14="http://schemas.microsoft.com/office/powerpoint/2010/main" val="39698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41EA-099C-4319-A682-FB4A71642F69}"/>
              </a:ext>
            </a:extLst>
          </p:cNvPr>
          <p:cNvSpPr>
            <a:spLocks noGrp="1"/>
          </p:cNvSpPr>
          <p:nvPr>
            <p:ph type="title"/>
          </p:nvPr>
        </p:nvSpPr>
        <p:spPr/>
        <p:txBody>
          <a:bodyPr/>
          <a:lstStyle/>
          <a:p>
            <a:r>
              <a:rPr lang="en-US" dirty="0">
                <a:solidFill>
                  <a:schemeClr val="accent1"/>
                </a:solidFill>
              </a:rPr>
              <a:t>Case management program requirements – implementation timeframes</a:t>
            </a:r>
            <a:endParaRPr lang="en-AU" dirty="0">
              <a:solidFill>
                <a:schemeClr val="accent1"/>
              </a:solidFill>
            </a:endParaRPr>
          </a:p>
        </p:txBody>
      </p:sp>
      <p:sp>
        <p:nvSpPr>
          <p:cNvPr id="3" name="Content Placeholder 2">
            <a:extLst>
              <a:ext uri="{FF2B5EF4-FFF2-40B4-BE49-F238E27FC236}">
                <a16:creationId xmlns:a16="http://schemas.microsoft.com/office/drawing/2014/main" id="{826FD0D4-8315-4E23-827D-D7D746A0A7AE}"/>
              </a:ext>
            </a:extLst>
          </p:cNvPr>
          <p:cNvSpPr>
            <a:spLocks noGrp="1"/>
          </p:cNvSpPr>
          <p:nvPr>
            <p:ph sz="quarter" idx="13"/>
          </p:nvPr>
        </p:nvSpPr>
        <p:spPr>
          <a:xfrm>
            <a:off x="219919" y="1404730"/>
            <a:ext cx="8715737" cy="5331736"/>
          </a:xfrm>
        </p:spPr>
        <p:txBody>
          <a:bodyPr/>
          <a:lstStyle/>
          <a:p>
            <a:pPr marL="342900" indent="-342900">
              <a:spcBef>
                <a:spcPts val="0"/>
              </a:spcBef>
              <a:spcAft>
                <a:spcPts val="600"/>
              </a:spcAft>
              <a:buFont typeface="Arial" panose="020B0604020202020204" pitchFamily="34" charset="0"/>
              <a:buChar char="•"/>
            </a:pPr>
            <a:r>
              <a:rPr lang="en-AU" dirty="0">
                <a:solidFill>
                  <a:schemeClr val="accent2"/>
                </a:solidFill>
              </a:rPr>
              <a:t>By end June, self-assess the alignment of existing operations and procedural documentation with the program requirements using self-audit tool.</a:t>
            </a:r>
          </a:p>
          <a:p>
            <a:pPr marL="342900" indent="-342900">
              <a:spcBef>
                <a:spcPts val="0"/>
              </a:spcBef>
              <a:spcAft>
                <a:spcPts val="600"/>
              </a:spcAft>
              <a:buFont typeface="Arial" panose="020B0604020202020204" pitchFamily="34" charset="0"/>
              <a:buChar char="•"/>
            </a:pPr>
            <a:r>
              <a:rPr lang="en-AU" dirty="0">
                <a:solidFill>
                  <a:schemeClr val="accent2"/>
                </a:solidFill>
              </a:rPr>
              <a:t>By the end of September, provide an Action plan to local APSS that, at a minimum, incorporates changes required to align their operations and procedural documentation with the program requirements.</a:t>
            </a:r>
          </a:p>
          <a:p>
            <a:pPr marL="342900" indent="-342900">
              <a:spcBef>
                <a:spcPts val="0"/>
              </a:spcBef>
              <a:spcAft>
                <a:spcPts val="600"/>
              </a:spcAft>
              <a:buFont typeface="Arial" panose="020B0604020202020204" pitchFamily="34" charset="0"/>
              <a:buChar char="•"/>
            </a:pPr>
            <a:r>
              <a:rPr lang="en-AU" dirty="0">
                <a:solidFill>
                  <a:schemeClr val="accent2"/>
                </a:solidFill>
              </a:rPr>
              <a:t>By end December, finalise operations and procedural documentation updates and commence preliminary activities to embed the program requirements (for example, via awareness raising activities with internal teams.</a:t>
            </a:r>
          </a:p>
          <a:p>
            <a:pPr marL="342900" indent="-342900">
              <a:spcBef>
                <a:spcPts val="0"/>
              </a:spcBef>
              <a:spcAft>
                <a:spcPts val="600"/>
              </a:spcAft>
              <a:buFont typeface="Arial" panose="020B0604020202020204" pitchFamily="34" charset="0"/>
              <a:buChar char="•"/>
            </a:pPr>
            <a:r>
              <a:rPr lang="en-AU" dirty="0">
                <a:solidFill>
                  <a:schemeClr val="accent2"/>
                </a:solidFill>
              </a:rPr>
              <a:t>In the first three months of 2023, review Action plans for completeness and update as required with further actions to fully embed the program requirements into organisational service delivery practices alongside work for MARAM and the Code of Practice . </a:t>
            </a:r>
          </a:p>
          <a:p>
            <a:endParaRPr lang="en-AU" dirty="0"/>
          </a:p>
        </p:txBody>
      </p:sp>
      <p:sp>
        <p:nvSpPr>
          <p:cNvPr id="5" name="Slide Number Placeholder 4">
            <a:extLst>
              <a:ext uri="{FF2B5EF4-FFF2-40B4-BE49-F238E27FC236}">
                <a16:creationId xmlns:a16="http://schemas.microsoft.com/office/drawing/2014/main" id="{04526E22-569A-4256-B708-DD008E3AD7C0}"/>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5AF9A56-2477-4E54-9B3A-54EF47468CB2}" type="slidenum">
              <a:rPr kumimoji="0" lang="en-AU" altLang="en-US" sz="1200" b="0"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en-AU" altLang="en-US" sz="1200" b="0" i="0" u="none" strike="noStrike" kern="1200" cap="none" spc="0" normalizeH="0" baseline="0" noProof="0">
              <a:ln>
                <a:noFill/>
              </a:ln>
              <a:solidFill>
                <a:srgbClr val="000000">
                  <a:lumMod val="65000"/>
                  <a:lumOff val="35000"/>
                </a:srgbClr>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1424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0543-3260-44F8-9FAA-A802BCB16523}"/>
              </a:ext>
            </a:extLst>
          </p:cNvPr>
          <p:cNvSpPr>
            <a:spLocks noGrp="1"/>
          </p:cNvSpPr>
          <p:nvPr>
            <p:ph type="title"/>
          </p:nvPr>
        </p:nvSpPr>
        <p:spPr>
          <a:xfrm>
            <a:off x="539354" y="286276"/>
            <a:ext cx="8064000" cy="864000"/>
          </a:xfrm>
        </p:spPr>
        <p:txBody>
          <a:bodyPr/>
          <a:lstStyle/>
          <a:p>
            <a:r>
              <a:rPr lang="en-US" dirty="0">
                <a:solidFill>
                  <a:schemeClr val="accent1"/>
                </a:solidFill>
              </a:rPr>
              <a:t>Case management program requirements – implementation support</a:t>
            </a:r>
            <a:endParaRPr lang="en-AU" dirty="0">
              <a:solidFill>
                <a:schemeClr val="accent1"/>
              </a:solidFill>
            </a:endParaRPr>
          </a:p>
        </p:txBody>
      </p:sp>
      <p:sp>
        <p:nvSpPr>
          <p:cNvPr id="3" name="Content Placeholder 2">
            <a:extLst>
              <a:ext uri="{FF2B5EF4-FFF2-40B4-BE49-F238E27FC236}">
                <a16:creationId xmlns:a16="http://schemas.microsoft.com/office/drawing/2014/main" id="{6F207E0B-B55F-4E4A-AD55-5184F07485E1}"/>
              </a:ext>
            </a:extLst>
          </p:cNvPr>
          <p:cNvSpPr>
            <a:spLocks noGrp="1"/>
          </p:cNvSpPr>
          <p:nvPr>
            <p:ph sz="quarter" idx="13"/>
          </p:nvPr>
        </p:nvSpPr>
        <p:spPr>
          <a:xfrm>
            <a:off x="549168" y="1433065"/>
            <a:ext cx="8064000" cy="4578935"/>
          </a:xfrm>
        </p:spPr>
        <p:txBody>
          <a:bodyPr/>
          <a:lstStyle/>
          <a:p>
            <a:r>
              <a:rPr lang="en-US" sz="1700" dirty="0">
                <a:solidFill>
                  <a:schemeClr val="tx1"/>
                </a:solidFill>
              </a:rPr>
              <a:t>Safe + Equal are leading implementation support activities. Current work includes:</a:t>
            </a:r>
          </a:p>
          <a:p>
            <a:pPr marL="285750" indent="-285750">
              <a:buFont typeface="Arial" panose="020B0604020202020204" pitchFamily="34" charset="0"/>
              <a:buChar char="•"/>
            </a:pPr>
            <a:r>
              <a:rPr lang="en-US" sz="1700" dirty="0">
                <a:solidFill>
                  <a:schemeClr val="tx1"/>
                </a:solidFill>
              </a:rPr>
              <a:t>Establishment of repurposed Implementation Champions Working Group, dedicated to implementation and embedding of the Program Requirements</a:t>
            </a:r>
          </a:p>
          <a:p>
            <a:pPr marL="285750" indent="-285750">
              <a:buFont typeface="Arial" panose="020B0604020202020204" pitchFamily="34" charset="0"/>
              <a:buChar char="•"/>
            </a:pPr>
            <a:r>
              <a:rPr lang="en-US" sz="1700" dirty="0">
                <a:solidFill>
                  <a:schemeClr val="tx1"/>
                </a:solidFill>
              </a:rPr>
              <a:t>Meeting with services 1:1 to provide implementation support </a:t>
            </a:r>
          </a:p>
          <a:p>
            <a:pPr marL="285750" indent="-285750">
              <a:buFont typeface="Arial" panose="020B0604020202020204" pitchFamily="34" charset="0"/>
              <a:buChar char="•"/>
            </a:pPr>
            <a:r>
              <a:rPr lang="en-US" sz="1700" dirty="0">
                <a:solidFill>
                  <a:schemeClr val="tx1"/>
                </a:solidFill>
              </a:rPr>
              <a:t>Tools to embed the Program Requirements into service delivery practices:</a:t>
            </a:r>
          </a:p>
          <a:p>
            <a:pPr marL="536575" lvl="2" indent="-285750">
              <a:buClr>
                <a:schemeClr val="tx1"/>
              </a:buClr>
              <a:buFont typeface="Courier New" panose="02070309020205020404" pitchFamily="49" charset="0"/>
              <a:buChar char="o"/>
            </a:pPr>
            <a:r>
              <a:rPr lang="en-US" sz="1700" dirty="0"/>
              <a:t>Self-assessment tools – CMPR and HSS</a:t>
            </a:r>
          </a:p>
          <a:p>
            <a:pPr marL="536575" lvl="2" indent="-285750">
              <a:buClr>
                <a:schemeClr val="tx1"/>
              </a:buClr>
              <a:buFont typeface="Courier New" panose="02070309020205020404" pitchFamily="49" charset="0"/>
              <a:buChar char="o"/>
            </a:pPr>
            <a:r>
              <a:rPr lang="en-US" sz="1700" dirty="0"/>
              <a:t>Implementation Evidence Guide</a:t>
            </a:r>
          </a:p>
          <a:p>
            <a:pPr marL="536575" lvl="2" indent="-285750">
              <a:buClr>
                <a:schemeClr val="tx1"/>
              </a:buClr>
              <a:buFont typeface="Courier New" panose="02070309020205020404" pitchFamily="49" charset="0"/>
              <a:buChar char="o"/>
            </a:pPr>
            <a:r>
              <a:rPr lang="en-US" sz="1700" dirty="0"/>
              <a:t>Tip Sheet for Implementation</a:t>
            </a:r>
          </a:p>
          <a:p>
            <a:pPr marL="536575" lvl="2" indent="-285750">
              <a:buClr>
                <a:schemeClr val="tx1"/>
              </a:buClr>
              <a:buFont typeface="Courier New" panose="02070309020205020404" pitchFamily="49" charset="0"/>
              <a:buChar char="o"/>
            </a:pPr>
            <a:r>
              <a:rPr lang="en-US" sz="1700" dirty="0"/>
              <a:t>Truncated summaries of each section of the Program Requirements (for discussion and dissemination at Working Group)</a:t>
            </a:r>
          </a:p>
          <a:p>
            <a:pPr marL="285750" indent="-285750">
              <a:buFont typeface="Arial" panose="020B0604020202020204" pitchFamily="34" charset="0"/>
              <a:buChar char="•"/>
            </a:pPr>
            <a:r>
              <a:rPr lang="en-US" sz="1700" dirty="0">
                <a:solidFill>
                  <a:schemeClr val="tx1"/>
                </a:solidFill>
              </a:rPr>
              <a:t>Developing a page on Safe + Equal website, including exploration of member only resources</a:t>
            </a:r>
          </a:p>
          <a:p>
            <a:pPr marL="342900" indent="-342900">
              <a:buFont typeface="Arial" panose="020B0604020202020204" pitchFamily="34" charset="0"/>
              <a:buChar char="•"/>
            </a:pPr>
            <a:endParaRPr lang="en-AU" sz="1700" dirty="0"/>
          </a:p>
          <a:p>
            <a:endParaRPr lang="en-AU" sz="1700" dirty="0"/>
          </a:p>
        </p:txBody>
      </p:sp>
      <p:sp>
        <p:nvSpPr>
          <p:cNvPr id="5" name="Slide Number Placeholder 4">
            <a:extLst>
              <a:ext uri="{FF2B5EF4-FFF2-40B4-BE49-F238E27FC236}">
                <a16:creationId xmlns:a16="http://schemas.microsoft.com/office/drawing/2014/main" id="{1FE180C2-A1AD-44C7-95C4-58A3F4D30ECA}"/>
              </a:ext>
            </a:extLst>
          </p:cNvPr>
          <p:cNvSpPr>
            <a:spLocks noGrp="1"/>
          </p:cNvSpPr>
          <p:nvPr>
            <p:ph type="sldNum" sz="quarter" idx="12"/>
          </p:nvPr>
        </p:nvSpPr>
        <p:spPr/>
        <p:txBody>
          <a:bodyPr/>
          <a:lstStyle/>
          <a:p>
            <a:pPr>
              <a:defRPr/>
            </a:pPr>
            <a:fld id="{15AF9A56-2477-4E54-9B3A-54EF47468CB2}" type="slidenum">
              <a:rPr lang="en-AU" altLang="en-US" smtClean="0"/>
              <a:pPr>
                <a:defRPr/>
              </a:pPr>
              <a:t>9</a:t>
            </a:fld>
            <a:endParaRPr lang="en-AU" altLang="en-US"/>
          </a:p>
        </p:txBody>
      </p:sp>
      <p:pic>
        <p:nvPicPr>
          <p:cNvPr id="4" name="Picture 3">
            <a:extLst>
              <a:ext uri="{FF2B5EF4-FFF2-40B4-BE49-F238E27FC236}">
                <a16:creationId xmlns:a16="http://schemas.microsoft.com/office/drawing/2014/main" id="{D16C7269-6B04-4A1F-898B-2B554077090C}"/>
              </a:ext>
            </a:extLst>
          </p:cNvPr>
          <p:cNvPicPr>
            <a:picLocks noChangeAspect="1"/>
          </p:cNvPicPr>
          <p:nvPr/>
        </p:nvPicPr>
        <p:blipFill>
          <a:blip r:embed="rId3"/>
          <a:stretch>
            <a:fillRect/>
          </a:stretch>
        </p:blipFill>
        <p:spPr>
          <a:xfrm>
            <a:off x="6080450" y="335065"/>
            <a:ext cx="3147633" cy="1049211"/>
          </a:xfrm>
          <a:prstGeom prst="rect">
            <a:avLst/>
          </a:prstGeom>
        </p:spPr>
      </p:pic>
    </p:spTree>
    <p:extLst>
      <p:ext uri="{BB962C8B-B14F-4D97-AF65-F5344CB8AC3E}">
        <p14:creationId xmlns:p14="http://schemas.microsoft.com/office/powerpoint/2010/main" val="2024220532"/>
      </p:ext>
    </p:extLst>
  </p:cSld>
  <p:clrMapOvr>
    <a:masterClrMapping/>
  </p:clrMapOvr>
</p:sld>
</file>

<file path=ppt/theme/theme1.xml><?xml version="1.0" encoding="utf-8"?>
<a:theme xmlns:a="http://schemas.openxmlformats.org/drawingml/2006/main" name="Default Design">
  <a:themeElements>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gram Requirements Presentation to SLT - February 2021.potx" id="{E88B2D30-C289-4D2B-AF77-AC12B25AFB03}" vid="{041B7422-536F-4542-9B84-CE303C6C34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e0f2b5-5be5-4508-bce9-d7011ece0659" xsi:nil="true"/>
    <lcf76f155ced4ddcb4097134ff3c332f xmlns="06badf41-c0a1-41a6-983a-efd542c2c878">
      <Terms xmlns="http://schemas.microsoft.com/office/infopath/2007/PartnerControls"/>
    </lcf76f155ced4ddcb4097134ff3c332f>
    <Caption xmlns="06badf41-c0a1-41a6-983a-efd542c2c87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0C4347C5C6D34BA8C9FCC4F57D19B6" ma:contentTypeVersion="20" ma:contentTypeDescription="Create a new document." ma:contentTypeScope="" ma:versionID="0c3b25750aaa4907d0800f2715a4d6a9">
  <xsd:schema xmlns:xsd="http://www.w3.org/2001/XMLSchema" xmlns:xs="http://www.w3.org/2001/XMLSchema" xmlns:p="http://schemas.microsoft.com/office/2006/metadata/properties" xmlns:ns2="06badf41-c0a1-41a6-983a-efd542c2c878" xmlns:ns3="51ef5222-d273-4e86-adbf-8aa3d9e99a84" xmlns:ns4="5ce0f2b5-5be5-4508-bce9-d7011ece0659" targetNamespace="http://schemas.microsoft.com/office/2006/metadata/properties" ma:root="true" ma:fieldsID="1e0e4daec42ccf527de72b2be702ca1f" ns2:_="" ns3:_="" ns4:_="">
    <xsd:import namespace="06badf41-c0a1-41a6-983a-efd542c2c878"/>
    <xsd:import namespace="51ef5222-d273-4e86-adbf-8aa3d9e99a84"/>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ObjectDetectorVersions" minOccurs="0"/>
                <xsd:element ref="ns2:Cap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adf41-c0a1-41a6-983a-efd542c2c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Caption" ma:index="25" nillable="true" ma:displayName="Caption" ma:format="Dropdown" ma:internalName="Caption">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ef5222-d273-4e86-adbf-8aa3d9e99a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5a02ebc-a532-4cc7-9416-7e8309854dba}" ma:internalName="TaxCatchAll" ma:showField="CatchAllData" ma:web="51ef5222-d273-4e86-adbf-8aa3d9e99a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BE97AE-F2CF-4675-9322-C8672F9C0CBE}">
  <ds:schemaRefs>
    <ds:schemaRef ds:uri="http://schemas.microsoft.com/office/2006/documentManagement/types"/>
    <ds:schemaRef ds:uri="http://schemas.microsoft.com/office/infopath/2007/PartnerControls"/>
    <ds:schemaRef ds:uri="5ce0f2b5-5be5-4508-bce9-d7011ece0659"/>
    <ds:schemaRef ds:uri="http://purl.org/dc/elements/1.1/"/>
    <ds:schemaRef ds:uri="http://schemas.microsoft.com/office/2006/metadata/properties"/>
    <ds:schemaRef ds:uri="http://schemas.openxmlformats.org/package/2006/metadata/core-properties"/>
    <ds:schemaRef ds:uri="http://purl.org/dc/terms/"/>
    <ds:schemaRef ds:uri="31b2e4f9-c376-4e2f-bd2e-796d1bcd5746"/>
    <ds:schemaRef ds:uri="7ee2ad8a-2b33-419f-875c-ac0e4cfc6b7f"/>
    <ds:schemaRef ds:uri="http://www.w3.org/XML/1998/namespace"/>
    <ds:schemaRef ds:uri="http://purl.org/dc/dcmitype/"/>
  </ds:schemaRefs>
</ds:datastoreItem>
</file>

<file path=customXml/itemProps2.xml><?xml version="1.0" encoding="utf-8"?>
<ds:datastoreItem xmlns:ds="http://schemas.openxmlformats.org/officeDocument/2006/customXml" ds:itemID="{ACB81F14-B623-4C51-A563-9094670A864B}">
  <ds:schemaRefs>
    <ds:schemaRef ds:uri="http://schemas.microsoft.com/sharepoint/v3/contenttype/forms"/>
  </ds:schemaRefs>
</ds:datastoreItem>
</file>

<file path=customXml/itemProps3.xml><?xml version="1.0" encoding="utf-8"?>
<ds:datastoreItem xmlns:ds="http://schemas.openxmlformats.org/officeDocument/2006/customXml" ds:itemID="{179201EF-5536-4CAA-8A53-BC824420527F}"/>
</file>

<file path=docProps/app.xml><?xml version="1.0" encoding="utf-8"?>
<Properties xmlns="http://schemas.openxmlformats.org/officeDocument/2006/extended-properties" xmlns:vt="http://schemas.openxmlformats.org/officeDocument/2006/docPropsVTypes">
  <Template>Program Requirements Presentation to SLT - February 2021</Template>
  <TotalTime>8908</TotalTime>
  <Words>2279</Words>
  <Application>Microsoft Office PowerPoint</Application>
  <PresentationFormat>On-screen Show (4:3)</PresentationFormat>
  <Paragraphs>156</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Courier New</vt:lpstr>
      <vt:lpstr>Symbol</vt:lpstr>
      <vt:lpstr>VIC-Regular</vt:lpstr>
      <vt:lpstr>Default Design</vt:lpstr>
      <vt:lpstr>Case management program requirements   for specialist family violence services supporting victim survivors</vt:lpstr>
      <vt:lpstr>Today’s session</vt:lpstr>
      <vt:lpstr>Case management program requirements – the journey</vt:lpstr>
      <vt:lpstr>Program requirements - Structure</vt:lpstr>
      <vt:lpstr>Relationship between CMPRs and Family violence crisis responses: Roles and responsibilities after-hours  </vt:lpstr>
      <vt:lpstr>PowerPoint Presentation</vt:lpstr>
      <vt:lpstr>After-hours services – your role</vt:lpstr>
      <vt:lpstr>Case management program requirements – implementation timeframes</vt:lpstr>
      <vt:lpstr>Case management program requirements – implementation support</vt:lpstr>
      <vt:lpstr>Additional tools and resources - FSV</vt:lpstr>
      <vt:lpstr>Got questions?</vt:lpstr>
    </vt:vector>
  </TitlesOfParts>
  <Company>Family Safety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Mnagement Program Requirements Presentation for after hours services June 2022</dc:title>
  <dc:creator>programservicedevelopment@familysafety.vic.gov.au</dc:creator>
  <cp:keywords>Case management program requirements; program requirements; after hours</cp:keywords>
  <cp:lastModifiedBy>Toni Buck (DFFH)</cp:lastModifiedBy>
  <cp:revision>257</cp:revision>
  <cp:lastPrinted>2022-03-15T23:55:36Z</cp:lastPrinted>
  <dcterms:created xsi:type="dcterms:W3CDTF">2021-02-16T02:49:35Z</dcterms:created>
  <dcterms:modified xsi:type="dcterms:W3CDTF">2023-02-21T02:58:45Z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0x0101009F0C4347C5C6D34BA8C9FCC4F57D19B6</vt:lpwstr>
  </property>
  <property fmtid="{D5CDD505-2E9C-101B-9397-08002B2CF9AE}" pid="4" name="MSIP_Label_ad6ac21b-c26e-4a58-afbb-d8a477ffc503_Enabled">
    <vt:lpwstr>true</vt:lpwstr>
  </property>
  <property fmtid="{D5CDD505-2E9C-101B-9397-08002B2CF9AE}" pid="5" name="MSIP_Label_ad6ac21b-c26e-4a58-afbb-d8a477ffc503_SetDate">
    <vt:lpwstr>2023-02-21T02:58:43Z</vt:lpwstr>
  </property>
  <property fmtid="{D5CDD505-2E9C-101B-9397-08002B2CF9AE}" pid="6" name="MSIP_Label_ad6ac21b-c26e-4a58-afbb-d8a477ffc503_Method">
    <vt:lpwstr>Privileged</vt:lpwstr>
  </property>
  <property fmtid="{D5CDD505-2E9C-101B-9397-08002B2CF9AE}" pid="7" name="MSIP_Label_ad6ac21b-c26e-4a58-afbb-d8a477ffc503_Name">
    <vt:lpwstr>ad6ac21b-c26e-4a58-afbb-d8a477ffc503</vt:lpwstr>
  </property>
  <property fmtid="{D5CDD505-2E9C-101B-9397-08002B2CF9AE}" pid="8" name="MSIP_Label_ad6ac21b-c26e-4a58-afbb-d8a477ffc503_SiteId">
    <vt:lpwstr>c0e0601f-0fac-449c-9c88-a104c4eb9f28</vt:lpwstr>
  </property>
  <property fmtid="{D5CDD505-2E9C-101B-9397-08002B2CF9AE}" pid="9" name="MSIP_Label_ad6ac21b-c26e-4a58-afbb-d8a477ffc503_ActionId">
    <vt:lpwstr>0141aea2-c427-4651-8240-e6d3798ece4d</vt:lpwstr>
  </property>
  <property fmtid="{D5CDD505-2E9C-101B-9397-08002B2CF9AE}" pid="10" name="MSIP_Label_ad6ac21b-c26e-4a58-afbb-d8a477ffc503_ContentBits">
    <vt:lpwstr>3</vt:lpwstr>
  </property>
</Properties>
</file>